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45f695b206a489c" /><Relationship Type="http://schemas.openxmlformats.org/officeDocument/2006/relationships/extended-properties" Target="/docProps/app.xml" Id="R3720048994364616" /><Relationship Type="http://schemas.openxmlformats.org/officeDocument/2006/relationships/officeDocument" Target="/ppt/presentation.xml" Id="R89fd8d9c513d437f" /></Relationships>
</file>

<file path=ppt/presentation.xml><?xml version="1.0" encoding="utf-8"?>
<p:presentation xmlns:p="http://schemas.openxmlformats.org/presentationml/2006/main">
  <p:sldMasterIdLst>
    <p:sldMasterId xmlns:r="http://schemas.openxmlformats.org/officeDocument/2006/relationships" id="2147483648" r:id="Raba23b0cceb448f5"/>
  </p:sldMasterIdLst>
  <p:notesMasterIdLst>
    <p:notesMasterId xmlns:r="http://schemas.openxmlformats.org/officeDocument/2006/relationships" r:id="Rebf3bbfb5b8a4696"/>
  </p:notesMasterIdLst>
  <p:sldIdLst>
    <p:sldId xmlns:r="http://schemas.openxmlformats.org/officeDocument/2006/relationships" id="256" r:id="Ra4bc0b9201a647a5"/>
    <p:sldId xmlns:r="http://schemas.openxmlformats.org/officeDocument/2006/relationships" id="257" r:id="Rac7a60304b0741b5"/>
    <p:sldId xmlns:r="http://schemas.openxmlformats.org/officeDocument/2006/relationships" id="258" r:id="R6a6c42fe28f14845"/>
    <p:sldId xmlns:r="http://schemas.openxmlformats.org/officeDocument/2006/relationships" id="259" r:id="R287e571142f942d7"/>
    <p:sldId xmlns:r="http://schemas.openxmlformats.org/officeDocument/2006/relationships" id="260" r:id="Rb3ea9850698b44ce"/>
    <p:sldId xmlns:r="http://schemas.openxmlformats.org/officeDocument/2006/relationships" id="261" r:id="R8568fb69419043e1"/>
    <p:sldId xmlns:r="http://schemas.openxmlformats.org/officeDocument/2006/relationships" id="262" r:id="R689f43be75e549ec"/>
    <p:sldId xmlns:r="http://schemas.openxmlformats.org/officeDocument/2006/relationships" id="263" r:id="R60f38a20233a485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7366a2d985a4919" /><Relationship Type="http://schemas.openxmlformats.org/officeDocument/2006/relationships/slideMaster" Target="/ppt/slideMasters/slideMaster1.xml" Id="Raba23b0cceb448f5" /><Relationship Type="http://schemas.openxmlformats.org/officeDocument/2006/relationships/notesMaster" Target="/ppt/notesMasters/notesMaster1.xml" Id="Rebf3bbfb5b8a4696" /><Relationship Type="http://schemas.openxmlformats.org/officeDocument/2006/relationships/presProps" Target="/ppt/presProps.xml" Id="R68a3dc5ed54b4e16" /><Relationship Type="http://schemas.openxmlformats.org/officeDocument/2006/relationships/tableStyles" Target="/ppt/tableStyles.xml" Id="R5377f58d226047e5" /><Relationship Type="http://schemas.openxmlformats.org/officeDocument/2006/relationships/slide" Target="/ppt/slides/slide1.xml" Id="Ra4bc0b9201a647a5" /><Relationship Type="http://schemas.openxmlformats.org/officeDocument/2006/relationships/slide" Target="/ppt/slides/slide2.xml" Id="Rac7a60304b0741b5" /><Relationship Type="http://schemas.openxmlformats.org/officeDocument/2006/relationships/slide" Target="/ppt/slides/slide3.xml" Id="R6a6c42fe28f14845" /><Relationship Type="http://schemas.openxmlformats.org/officeDocument/2006/relationships/slide" Target="/ppt/slides/slide4.xml" Id="R287e571142f942d7" /><Relationship Type="http://schemas.openxmlformats.org/officeDocument/2006/relationships/slide" Target="/ppt/slides/slide5.xml" Id="Rb3ea9850698b44ce" /><Relationship Type="http://schemas.openxmlformats.org/officeDocument/2006/relationships/slide" Target="/ppt/slides/slide6.xml" Id="R8568fb69419043e1" /><Relationship Type="http://schemas.openxmlformats.org/officeDocument/2006/relationships/slide" Target="/ppt/slides/slide7.xml" Id="R689f43be75e549ec" /><Relationship Type="http://schemas.openxmlformats.org/officeDocument/2006/relationships/slide" Target="/ppt/slides/slide8.xml" Id="R60f38a20233a485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218fb7dbcbd4fb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a39b8b6b1e34812" /><Relationship Type="http://schemas.openxmlformats.org/officeDocument/2006/relationships/notesMaster" Target="/ppt/notesMasters/notesMaster1.xml" Id="R635f19f238fb4722" /></Relationships>
</file>

<file path=ppt/notesSlides/_rels/notesSlide2.xml.rels>&#65279;<?xml version="1.0" encoding="utf-8"?><Relationships xmlns="http://schemas.openxmlformats.org/package/2006/relationships"><Relationship Type="http://schemas.openxmlformats.org/officeDocument/2006/relationships/slide" Target="/ppt/slides/slide2.xml" Id="R6d9c21fd49af4a9d" /><Relationship Type="http://schemas.openxmlformats.org/officeDocument/2006/relationships/notesMaster" Target="/ppt/notesMasters/notesMaster1.xml" Id="R40b29cac9b1f496c" /></Relationships>
</file>

<file path=ppt/notesSlides/_rels/notesSlide3.xml.rels>&#65279;<?xml version="1.0" encoding="utf-8"?><Relationships xmlns="http://schemas.openxmlformats.org/package/2006/relationships"><Relationship Type="http://schemas.openxmlformats.org/officeDocument/2006/relationships/slide" Target="/ppt/slides/slide3.xml" Id="R18fd9adb360d4bef" /><Relationship Type="http://schemas.openxmlformats.org/officeDocument/2006/relationships/notesMaster" Target="/ppt/notesMasters/notesMaster1.xml" Id="R7c6f24a50ead470f" /></Relationships>
</file>

<file path=ppt/notesSlides/_rels/notesSlide4.xml.rels>&#65279;<?xml version="1.0" encoding="utf-8"?><Relationships xmlns="http://schemas.openxmlformats.org/package/2006/relationships"><Relationship Type="http://schemas.openxmlformats.org/officeDocument/2006/relationships/slide" Target="/ppt/slides/slide4.xml" Id="R0788af99bf3a415a" /><Relationship Type="http://schemas.openxmlformats.org/officeDocument/2006/relationships/notesMaster" Target="/ppt/notesMasters/notesMaster1.xml" Id="R96404d39d4424ee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5693585549b489a" /><Relationship Type="http://schemas.openxmlformats.org/officeDocument/2006/relationships/notesMaster" Target="/ppt/notesMasters/notesMaster1.xml" Id="R4c4c031cc0844268" /></Relationships>
</file>

<file path=ppt/notesSlides/_rels/notesSlide6.xml.rels>&#65279;<?xml version="1.0" encoding="utf-8"?><Relationships xmlns="http://schemas.openxmlformats.org/package/2006/relationships"><Relationship Type="http://schemas.openxmlformats.org/officeDocument/2006/relationships/slide" Target="/ppt/slides/slide6.xml" Id="R99d1f36aad354de1" /><Relationship Type="http://schemas.openxmlformats.org/officeDocument/2006/relationships/notesMaster" Target="/ppt/notesMasters/notesMaster1.xml" Id="R19b8facf8d394406" /></Relationships>
</file>

<file path=ppt/notesSlides/_rels/notesSlide7.xml.rels>&#65279;<?xml version="1.0" encoding="utf-8"?><Relationships xmlns="http://schemas.openxmlformats.org/package/2006/relationships"><Relationship Type="http://schemas.openxmlformats.org/officeDocument/2006/relationships/slide" Target="/ppt/slides/slide7.xml" Id="R798c601a3273428a" /><Relationship Type="http://schemas.openxmlformats.org/officeDocument/2006/relationships/notesMaster" Target="/ppt/notesMasters/notesMaster1.xml" Id="R32866dcb19ad48e9"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7af9753b604aa1" /><Relationship Type="http://schemas.openxmlformats.org/officeDocument/2006/relationships/notesMaster" Target="/ppt/notesMasters/notesMaster1.xml" Id="R8e10bfa4ad75403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Introduction to the APIOps Cycles method. The supplier-payment examples in this edition are fictional illustrations. Method and canvas attribution is preserved in the relevant slides.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The cycle catalog provides these four views over shared stations, resource guidance and readiness criteria. This deck follows the API Productization Cycle. Case-study statements derive from the supplied anonymised Word document. The supplier-payment canvases and subsequent technical decisions are illustrative.</a:t>
            </a:r>
          </a:p>
          <a:p xmlns:a="http://schemas.openxmlformats.org/drawingml/2006/main">
            <a:r>
              <a:t/>
            </a:r>
          </a:p>
          <a:p xmlns:a="http://schemas.openxmlformats.org/drawingml/2006/main">
            <a:r>
              <a:t>Sources checked 3 November 2026:</a:t>
            </a:r>
          </a:p>
          <a:p xmlns:a="http://schemas.openxmlformats.org/drawingml/2006/main">
            <a:r>
              <a:t>src/data/method/cycles.json</a:t>
            </a:r>
          </a:p>
          <a:p xmlns:a="http://schemas.openxmlformats.org/drawingml/2006/main">
            <a:r>
              <a:t>src/lib/method-engine.js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Canonical API Productization Cycle map exported through the local repository application at /cycles/api-productization-cycle/ using Export SVG. Public reference: https://apiopscycles.com/cycles/api-productization-cycle/ . Supporting lines cover business opportunities, platform architecture, design, delivery, publishing and adoption, and operating model. The map is a method overview, not evidence that every station was completed during the engagement.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Newly authored fictional example for this case study: a small business owner pays a supplier invoice through a partner portal. The supplied real example set informed only the method of connecting customer tasks, pains, gains and API capabilities. No source screenshot, wording, institution, system identifier, endpoint, number or product name has been reused. Unclear status and duplicate-payment concern are illustrative hypotheses, not measured client findings. Template source: local apiops-cycles-method-data, customerJourneyCanvas. https://apiopscycles.com/resources/customer-journey-canvas/ . Template by APIOps Cycles and Osaango Ltd, CC-BY-SA 4.0. Importable example JSON: assets/illustrative_supplier_payment_customerJourneyCanvas_en.json.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The fictional example continues exactly the same five customer tasks as the preceding Customer Journey Canvas. Proposed gain-enabling features: status visibility, a receipt ID and notification of the final result. Proposed pain-relieving features: checking payee details, preventing repeat submissions and explaining failed payments. The four API product names are illustrative candidates, not actual client systems, delivered APIs or verified product boundaries. All canvas notes were authored afresh. No reference screenshots or client-specific details are embedded. Template source: local apiops-cycles-method-data, apiValuePropositionCanvas. https://apiopscycles.com/resources/api-value-proposition-canvas/ . Template by APIOps Cycles, Alexander Osterwalder and Osaango Ltd, CC-BY-SA 4.0. Importable example JSON: assets/illustrative_supplier_payment_apiValuePropositionCanvas_en.json.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Canonical API Platform Architecture resources and the API Design entry criteria require validated architecture and shared conventions. Canvas contents inform decisions; they do not prescribe a vendor or deployment topology.</a:t>
            </a:r>
          </a:p>
          <a:p xmlns:a="http://schemas.openxmlformats.org/drawingml/2006/main">
            <a:r>
              <a:t/>
            </a:r>
          </a:p>
          <a:p xmlns:a="http://schemas.openxmlformats.org/drawingml/2006/main">
            <a:r>
              <a:t>Sources checked 3 November 2026:</a:t>
            </a:r>
          </a:p>
          <a:p xmlns:a="http://schemas.openxmlformats.org/drawingml/2006/main">
            <a:r>
              <a:t>method-engine: buildStationResourceData(api-platform-architecture), buildStartData(en, api-productization-cycle)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Recommended iterative working pattern. The validated contract, domain rules, architecture decisions and critical journeys constrain the implementation. The example task is illustrative. AI output requires review and execution of meaningful tests. Source guidance explicitly connects delivery with prior method outputs. Visual generated with the built-in image generation tool using the APIOps scarf-human style; conceptual, not a client workshop photograph.</a:t>
            </a:r>
          </a:p>
          <a:p xmlns:a="http://schemas.openxmlformats.org/drawingml/2006/main">
            <a:r>
              <a:t/>
            </a:r>
          </a:p>
          <a:p xmlns:a="http://schemas.openxmlformats.org/drawingml/2006/main">
            <a:r>
              <a:t>Sources checked 3 November 2026:</a:t>
            </a:r>
          </a:p>
          <a:p xmlns:a="http://schemas.openxmlformats.org/drawingml/2006/main">
            <a:r>
              <a:t>src/snippets/api-design-principles-guidance.md</a:t>
            </a:r>
          </a:p>
          <a:p xmlns:a="http://schemas.openxmlformats.org/drawingml/2006/main">
            <a:r>
              <a:t>packages/create-apiops/template/AGENTS.md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APIOps introduction. Technical continuation is illustrative; no client implementation or measured improvement is claimed.</a:t>
            </a:r>
          </a:p>
          <a:p xmlns:a="http://schemas.openxmlformats.org/drawingml/2006/main">
            <a:r>
              <a:t/>
            </a:r>
          </a:p>
          <a:p xmlns:a="http://schemas.openxmlformats.org/drawingml/2006/main">
            <a:r>
              <a:t>Suggested introduction-to-practice sequence. Sources reviewed include the supplied anonymised Word case study, the previously prepared strategy case deck, installed apiops-cycles-method-data 4.2.1, create-apiops 1.1.4 template and initializer, and the matching local method-data repository. Technical examples and AI workflow recommendations are newly authored illustrative continuations. The case benefits remain qualitative. The local scaffold was generated with --no-install, so no live payment service, Spectral run or runtime test outcome is claimed.</a:t>
            </a:r>
          </a:p>
          <a:p xmlns:a="http://schemas.openxmlformats.org/drawingml/2006/main">
            <a:r>
              <a:t/>
            </a:r>
          </a:p>
          <a:p xmlns:a="http://schemas.openxmlformats.org/drawingml/2006/main">
            <a:r>
              <a:t>Sources checked 3 November 2026:</a:t>
            </a:r>
          </a:p>
          <a:p xmlns:a="http://schemas.openxmlformats.org/drawingml/2006/main">
            <a:r>
              <a:t>https://apiopscycles.com/</a:t>
            </a:r>
          </a:p>
          <a:p xmlns:a="http://schemas.openxmlformats.org/drawingml/2006/main">
            <a:r>
              <a:t>https://github.com/APIOpsCycles/apiops-cycles-method-data</a:t>
            </a:r>
          </a:p>
          <a:p xmlns:a="http://schemas.openxmlformats.org/drawingml/2006/main">
            <a:r>
              <a:t>packages/create-apiops/README.md</a:t>
            </a:r>
          </a:p>
          <a:p xmlns:a="http://schemas.openxmlformats.org/drawingml/2006/main">
            <a:r>
              <a:t>src/lib/method-engine.js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8a6aa56ca1b44a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8f594d233e9422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9b2e8c5dc4443a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1bd8410e3c7489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26748d77f7647f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7305c741be04af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B4936FD-DF7D-4C7F-AFD3-DCE45E5B8F4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A126D9C-F6A6-4F98-B448-E9DC180A7A3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5B0212C-1118-44F4-9C03-979E23F7F35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B713030-ED01-4BDF-8DDD-E4F67E14D34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2797FAE-2590-4369-947B-F7178496383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6D1F73C-852B-4CD2-8312-E1D2B45ADAE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2FD7A36-60C8-4BFC-A8A3-6DE5D36D058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8EC255B-3EFF-4ADE-8E53-481A5A366B6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6531B36-447D-4D9A-B6AD-50619F276C8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A65538D-F13F-45BB-8C58-00D088F0423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1bca7b08fab4be7" /><Relationship Type="http://schemas.openxmlformats.org/officeDocument/2006/relationships/slideLayout" Target="/ppt/slideLayouts/slideLayout1.xml" Id="Rcec98fdccad64a54" /><Relationship Type="http://schemas.openxmlformats.org/officeDocument/2006/relationships/slideLayout" Target="/ppt/slideLayouts/slideLayout2.xml" Id="R79d13da93d4444e7" /><Relationship Type="http://schemas.openxmlformats.org/officeDocument/2006/relationships/slideLayout" Target="/ppt/slideLayouts/slideLayout3.xml" Id="R37c0144e8a984ba6" /><Relationship Type="http://schemas.openxmlformats.org/officeDocument/2006/relationships/slideLayout" Target="/ppt/slideLayouts/slideLayout4.xml" Id="Rce009bf182624ce6" /><Relationship Type="http://schemas.openxmlformats.org/officeDocument/2006/relationships/slideLayout" Target="/ppt/slideLayouts/slideLayout5.xml" Id="R88886bb06d3d4e82" /><Relationship Type="http://schemas.openxmlformats.org/officeDocument/2006/relationships/slideLayout" Target="/ppt/slideLayouts/slideLayout6.xml" Id="R26abc904217d4ed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ec98fdccad64a54"/>
    <p:sldLayoutId xmlns:r="http://schemas.openxmlformats.org/officeDocument/2006/relationships" id="2147483650" r:id="R79d13da93d4444e7"/>
    <p:sldLayoutId xmlns:r="http://schemas.openxmlformats.org/officeDocument/2006/relationships" id="2147483651" r:id="R37c0144e8a984ba6"/>
    <p:sldLayoutId xmlns:r="http://schemas.openxmlformats.org/officeDocument/2006/relationships" id="2147483652" r:id="Rce009bf182624ce6"/>
    <p:sldLayoutId xmlns:r="http://schemas.openxmlformats.org/officeDocument/2006/relationships" id="2147483653" r:id="R88886bb06d3d4e82"/>
    <p:sldLayoutId xmlns:r="http://schemas.openxmlformats.org/officeDocument/2006/relationships" id="2147483654" r:id="R26abc904217d4ed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7bc513e0268451c" /><Relationship Type="http://schemas.openxmlformats.org/officeDocument/2006/relationships/image" Target="/ppt/media/image.png" Id="Re552e0e867df4602" /><Relationship Type="http://schemas.openxmlformats.org/officeDocument/2006/relationships/image" Target="/ppt/media/image2.png" Id="R55d850900d284acb" /><Relationship Type="http://schemas.openxmlformats.org/officeDocument/2006/relationships/notesSlide" Target="/ppt/notesSlides/notesSlide1.xml" Id="R1a0fae633e2b4fb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a2f5e978d314a6d" /><Relationship Type="http://schemas.openxmlformats.org/officeDocument/2006/relationships/image" Target="/ppt/media/image3.png" Id="Ra764c86aac014465" /><Relationship Type="http://schemas.openxmlformats.org/officeDocument/2006/relationships/notesSlide" Target="/ppt/notesSlides/notesSlide2.xml" Id="Ra9bb032952bb420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640387e2c904978" /><Relationship Type="http://schemas.openxmlformats.org/officeDocument/2006/relationships/image" Target="/ppt/media/image4.png" Id="Rb406f2cccd204954" /><Relationship Type="http://schemas.openxmlformats.org/officeDocument/2006/relationships/image" Target="/ppt/media/image5.png" Id="Refe645f2a4fe4b97" /><Relationship Type="http://schemas.openxmlformats.org/officeDocument/2006/relationships/notesSlide" Target="/ppt/notesSlides/notesSlide3.xml" Id="R313e1214be0440a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cd59404c64d4bd6" /><Relationship Type="http://schemas.openxmlformats.org/officeDocument/2006/relationships/image" Target="/ppt/media/image6.png" Id="Rd8b2335167ee4288" /><Relationship Type="http://schemas.openxmlformats.org/officeDocument/2006/relationships/image" Target="/ppt/media/image7.png" Id="Re03dc0a58ef54a60" /><Relationship Type="http://schemas.openxmlformats.org/officeDocument/2006/relationships/notesSlide" Target="/ppt/notesSlides/notesSlide4.xml" Id="R7c696aa4bfc34d9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2b61d21fd684005" /><Relationship Type="http://schemas.openxmlformats.org/officeDocument/2006/relationships/image" Target="/ppt/media/image8.png" Id="R425d7c3a70854fe1" /><Relationship Type="http://schemas.openxmlformats.org/officeDocument/2006/relationships/image" Target="/ppt/media/image9.png" Id="R156c029c54274d37" /><Relationship Type="http://schemas.openxmlformats.org/officeDocument/2006/relationships/notesSlide" Target="/ppt/notesSlides/notesSlide5.xml" Id="R7f6b22bab757420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1d4741840c4436c" /><Relationship Type="http://schemas.openxmlformats.org/officeDocument/2006/relationships/image" Target="/ppt/media/image10.png" Id="Re8005746ce26426d" /><Relationship Type="http://schemas.openxmlformats.org/officeDocument/2006/relationships/notesSlide" Target="/ppt/notesSlides/notesSlide6.xml" Id="R2685207096824b9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8e206815abc4a7b" /><Relationship Type="http://schemas.openxmlformats.org/officeDocument/2006/relationships/image" Target="/ppt/media/image11.png" Id="R5f8e8e4d80b04a7a" /><Relationship Type="http://schemas.openxmlformats.org/officeDocument/2006/relationships/image" Target="/ppt/media/image12.png" Id="Reafd8b0158464275" /><Relationship Type="http://schemas.openxmlformats.org/officeDocument/2006/relationships/notesSlide" Target="/ppt/notesSlides/notesSlide7.xml" Id="R4af693da7f994c9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9a2daa085b743e4" /><Relationship Type="http://schemas.openxmlformats.org/officeDocument/2006/relationships/image" Target="/ppt/media/image13.png" Id="R2284075804674d6d" /><Relationship Type="http://schemas.openxmlformats.org/officeDocument/2006/relationships/notesSlide" Target="/ppt/notesSlides/notesSlide8.xml" Id="R4b6dd695ce2641a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2C175762-DBD3-427D-B209-C7B03DACA8AE}"/>
              </a:ext>
            </a:extLst>
          </p:cNvPr>
          <p:cNvPicPr>
            <a:picLocks xmlns:a="http://schemas.openxmlformats.org/drawingml/2006/main" noChangeAspect="1"/>
          </p:cNvPicPr>
          <p:nvPr/>
        </p:nvPicPr>
        <p:blipFill>
          <a:blip xmlns:r="http://schemas.openxmlformats.org/officeDocument/2006/relationships" xmlns:a="http://schemas.openxmlformats.org/drawingml/2006/main" r:embed="Re552e0e867df4602"/>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3D76566-F39B-4AAC-93D9-91D22B90160B}"/>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01</a:t>
            </a:r>
          </a:p>
        </p:txBody>
      </p:sp>
      <p:sp>
        <p:nvSpPr>
          <p:cNvPr id="3" name="">
            <a:extLst xmlns:a="http://schemas.openxmlformats.org/drawingml/2006/main">
              <a:ext uri="{FF2B5EF4-FFF2-40B4-BE49-F238E27FC236}">
                <a16:creationId xmlns:a16="http://schemas.microsoft.com/office/drawing/2014/main" id="{5FBBFF40-44D0-41DB-B155-8C8D29D22486}"/>
              </a:ext>
            </a:extLst>
          </p:cNvPr>
          <p:cNvSpPr>
            <a:spLocks xmlns:a="http://schemas.openxmlformats.org/drawingml/2006/main" noGrp="1"/>
          </p:cNvSpPr>
          <p:nvPr/>
        </p:nvSpPr>
        <p:spPr>
          <a:xfrm xmlns:a="http://schemas.openxmlformats.org/drawingml/2006/main">
            <a:off x="609600" y="1362075"/>
            <a:ext cx="609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1">
                <a:solidFill>
                  <a:srgbClr val="222222"/>
                </a:solidFill>
                <a:latin typeface="Inter"/>
                <a:ea typeface="Inter"/>
                <a:cs typeface="Inter"/>
              </a:defRPr>
            </a:defPPr>
            <a:lvl1pPr>
              <a:defRPr sz="3600" b="1">
                <a:solidFill>
                  <a:srgbClr val="222222"/>
                </a:solidFill>
                <a:latin typeface="Inter"/>
                <a:ea typeface="Inter"/>
                <a:cs typeface="Inter"/>
              </a:defRPr>
            </a:lvl1pPr>
            <a:lvl2pPr>
              <a:defRPr sz="3600" b="1">
                <a:solidFill>
                  <a:srgbClr val="222222"/>
                </a:solidFill>
                <a:latin typeface="Inter"/>
                <a:ea typeface="Inter"/>
                <a:cs typeface="Inter"/>
              </a:defRPr>
            </a:lvl2pPr>
            <a:lvl3pPr>
              <a:defRPr sz="3600" b="1">
                <a:solidFill>
                  <a:srgbClr val="222222"/>
                </a:solidFill>
                <a:latin typeface="Inter"/>
                <a:ea typeface="Inter"/>
                <a:cs typeface="Inter"/>
              </a:defRPr>
            </a:lvl3pPr>
            <a:lvl4pPr>
              <a:defRPr sz="3600" b="1">
                <a:solidFill>
                  <a:srgbClr val="222222"/>
                </a:solidFill>
                <a:latin typeface="Inter"/>
                <a:ea typeface="Inter"/>
                <a:cs typeface="Inter"/>
              </a:defRPr>
            </a:lvl4pPr>
            <a:lvl5pPr>
              <a:defRPr sz="3600" b="1">
                <a:solidFill>
                  <a:srgbClr val="222222"/>
                </a:solidFill>
                <a:latin typeface="Inter"/>
                <a:ea typeface="Inter"/>
                <a:cs typeface="Inter"/>
              </a:defRPr>
            </a:lvl5pPr>
            <a:lvl6pPr>
              <a:defRPr sz="3600" b="1">
                <a:solidFill>
                  <a:srgbClr val="222222"/>
                </a:solidFill>
                <a:latin typeface="Inter"/>
                <a:ea typeface="Inter"/>
                <a:cs typeface="Inter"/>
              </a:defRPr>
            </a:lvl6pPr>
            <a:lvl7pPr>
              <a:defRPr sz="3600" b="1">
                <a:solidFill>
                  <a:srgbClr val="222222"/>
                </a:solidFill>
                <a:latin typeface="Inter"/>
                <a:ea typeface="Inter"/>
                <a:cs typeface="Inter"/>
              </a:defRPr>
            </a:lvl7pPr>
            <a:lvl8pPr>
              <a:defRPr sz="3600" b="1">
                <a:solidFill>
                  <a:srgbClr val="222222"/>
                </a:solidFill>
                <a:latin typeface="Inter"/>
                <a:ea typeface="Inter"/>
                <a:cs typeface="Inter"/>
              </a:defRPr>
            </a:lvl8pPr>
            <a:lvl9pPr>
              <a:defRPr sz="3600" b="1">
                <a:solidFill>
                  <a:srgbClr val="222222"/>
                </a:solidFill>
                <a:latin typeface="Inter"/>
                <a:ea typeface="Inter"/>
                <a:cs typeface="Inter"/>
              </a:defRPr>
            </a:lvl9pPr>
          </a:lstStyle>
          <a:p xmlns:a="http://schemas.openxmlformats.org/drawingml/2006/main">
            <a:pPr>
              <a:defRPr sz="3600" b="1">
                <a:solidFill>
                  <a:srgbClr val="222222"/>
                </a:solidFill>
                <a:latin typeface="Inter"/>
                <a:ea typeface="Inter"/>
                <a:cs typeface="Inter"/>
              </a:defRPr>
            </a:pPr>
            <a:r>
              <a:rPr sz="3600" b="1">
                <a:solidFill>
                  <a:srgbClr val="222222"/>
                </a:solidFill>
                <a:latin typeface="Inter"/>
                <a:ea typeface="Inter"/>
                <a:cs typeface="Inter"/>
              </a:rPr>
              <a:t>APIOps Cycles</a:t>
            </a:r>
          </a:p>
        </p:txBody>
      </p:sp>
      <p:sp>
        <p:nvSpPr>
          <p:cNvPr id="4" name="">
            <a:extLst xmlns:a="http://schemas.openxmlformats.org/drawingml/2006/main">
              <a:ext uri="{FF2B5EF4-FFF2-40B4-BE49-F238E27FC236}">
                <a16:creationId xmlns:a16="http://schemas.microsoft.com/office/drawing/2014/main" id="{C631FE5A-A315-454E-AD9A-94CEEEA921FE}"/>
              </a:ext>
            </a:extLst>
          </p:cNvPr>
          <p:cNvSpPr>
            <a:spLocks xmlns:a="http://schemas.openxmlformats.org/drawingml/2006/main" noGrp="1"/>
          </p:cNvSpPr>
          <p:nvPr/>
        </p:nvSpPr>
        <p:spPr>
          <a:xfrm xmlns:a="http://schemas.openxmlformats.org/drawingml/2006/main">
            <a:off x="609600" y="2305050"/>
            <a:ext cx="676275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1">
                <a:solidFill>
                  <a:srgbClr val="222222"/>
                </a:solidFill>
                <a:latin typeface="Inter"/>
                <a:ea typeface="Inter"/>
                <a:cs typeface="Inter"/>
              </a:defRPr>
            </a:defPPr>
            <a:lvl1pPr>
              <a:defRPr sz="3225" b="1">
                <a:solidFill>
                  <a:srgbClr val="222222"/>
                </a:solidFill>
                <a:latin typeface="Inter"/>
                <a:ea typeface="Inter"/>
                <a:cs typeface="Inter"/>
              </a:defRPr>
            </a:lvl1pPr>
            <a:lvl2pPr>
              <a:defRPr sz="3225" b="1">
                <a:solidFill>
                  <a:srgbClr val="222222"/>
                </a:solidFill>
                <a:latin typeface="Inter"/>
                <a:ea typeface="Inter"/>
                <a:cs typeface="Inter"/>
              </a:defRPr>
            </a:lvl2pPr>
            <a:lvl3pPr>
              <a:defRPr sz="3225" b="1">
                <a:solidFill>
                  <a:srgbClr val="222222"/>
                </a:solidFill>
                <a:latin typeface="Inter"/>
                <a:ea typeface="Inter"/>
                <a:cs typeface="Inter"/>
              </a:defRPr>
            </a:lvl3pPr>
            <a:lvl4pPr>
              <a:defRPr sz="3225" b="1">
                <a:solidFill>
                  <a:srgbClr val="222222"/>
                </a:solidFill>
                <a:latin typeface="Inter"/>
                <a:ea typeface="Inter"/>
                <a:cs typeface="Inter"/>
              </a:defRPr>
            </a:lvl4pPr>
            <a:lvl5pPr>
              <a:defRPr sz="3225" b="1">
                <a:solidFill>
                  <a:srgbClr val="222222"/>
                </a:solidFill>
                <a:latin typeface="Inter"/>
                <a:ea typeface="Inter"/>
                <a:cs typeface="Inter"/>
              </a:defRPr>
            </a:lvl5pPr>
            <a:lvl6pPr>
              <a:defRPr sz="3225" b="1">
                <a:solidFill>
                  <a:srgbClr val="222222"/>
                </a:solidFill>
                <a:latin typeface="Inter"/>
                <a:ea typeface="Inter"/>
                <a:cs typeface="Inter"/>
              </a:defRPr>
            </a:lvl6pPr>
            <a:lvl7pPr>
              <a:defRPr sz="3225" b="1">
                <a:solidFill>
                  <a:srgbClr val="222222"/>
                </a:solidFill>
                <a:latin typeface="Inter"/>
                <a:ea typeface="Inter"/>
                <a:cs typeface="Inter"/>
              </a:defRPr>
            </a:lvl7pPr>
            <a:lvl8pPr>
              <a:defRPr sz="3225" b="1">
                <a:solidFill>
                  <a:srgbClr val="222222"/>
                </a:solidFill>
                <a:latin typeface="Inter"/>
                <a:ea typeface="Inter"/>
                <a:cs typeface="Inter"/>
              </a:defRPr>
            </a:lvl8pPr>
            <a:lvl9pPr>
              <a:defRPr sz="3225" b="1">
                <a:solidFill>
                  <a:srgbClr val="222222"/>
                </a:solidFill>
                <a:latin typeface="Inter"/>
                <a:ea typeface="Inter"/>
                <a:cs typeface="Inter"/>
              </a:defRPr>
            </a:lvl9pPr>
          </a:lstStyle>
          <a:p xmlns:a="http://schemas.openxmlformats.org/drawingml/2006/main">
            <a:pPr>
              <a:defRPr sz="3225" b="1">
                <a:solidFill>
                  <a:srgbClr val="222222"/>
                </a:solidFill>
                <a:latin typeface="Inter"/>
                <a:ea typeface="Inter"/>
                <a:cs typeface="Inter"/>
              </a:defRPr>
            </a:pPr>
            <a:r>
              <a:rPr sz="3225" b="1">
                <a:solidFill>
                  <a:srgbClr val="222222"/>
                </a:solidFill>
                <a:latin typeface="Inter"/>
                <a:ea typeface="Inter"/>
                <a:cs typeface="Inter"/>
              </a:rPr>
              <a:t>Connecting API strategy,</a:t>
            </a:r>
          </a:p>
          <a:p xmlns:a="http://schemas.openxmlformats.org/drawingml/2006/main">
            <a:pPr>
              <a:defRPr sz="3225" b="1">
                <a:solidFill>
                  <a:srgbClr val="222222"/>
                </a:solidFill>
                <a:latin typeface="Inter"/>
                <a:ea typeface="Inter"/>
                <a:cs typeface="Inter"/>
              </a:defRPr>
            </a:pPr>
            <a:r>
              <a:rPr sz="3225" b="1">
                <a:solidFill>
                  <a:srgbClr val="222222"/>
                </a:solidFill>
                <a:latin typeface="Inter"/>
                <a:ea typeface="Inter"/>
                <a:cs typeface="Inter"/>
              </a:rPr>
              <a:t>design and delivery</a:t>
            </a:r>
          </a:p>
        </p:txBody>
      </p:sp>
      <p:sp>
        <p:nvSpPr>
          <p:cNvPr id="5" name="">
            <a:extLst xmlns:a="http://schemas.openxmlformats.org/drawingml/2006/main">
              <a:ext uri="{FF2B5EF4-FFF2-40B4-BE49-F238E27FC236}">
                <a16:creationId xmlns:a16="http://schemas.microsoft.com/office/drawing/2014/main" id="{7E514053-9EBD-482F-B7F9-EF94FBA6B83C}"/>
              </a:ext>
            </a:extLst>
          </p:cNvPr>
          <p:cNvSpPr>
            <a:spLocks xmlns:a="http://schemas.openxmlformats.org/drawingml/2006/main" noGrp="1"/>
          </p:cNvSpPr>
          <p:nvPr/>
        </p:nvSpPr>
        <p:spPr>
          <a:xfrm xmlns:a="http://schemas.openxmlformats.org/drawingml/2006/main">
            <a:off x="609600" y="4095750"/>
            <a:ext cx="6286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444444"/>
                </a:solidFill>
                <a:latin typeface="Inter"/>
                <a:ea typeface="Inter"/>
                <a:cs typeface="Inter"/>
              </a:defRPr>
            </a:defPPr>
            <a:lvl1pPr>
              <a:defRPr sz="2025" b="0">
                <a:solidFill>
                  <a:srgbClr val="444444"/>
                </a:solidFill>
                <a:latin typeface="Inter"/>
                <a:ea typeface="Inter"/>
                <a:cs typeface="Inter"/>
              </a:defRPr>
            </a:lvl1pPr>
            <a:lvl2pPr>
              <a:defRPr sz="2025" b="0">
                <a:solidFill>
                  <a:srgbClr val="444444"/>
                </a:solidFill>
                <a:latin typeface="Inter"/>
                <a:ea typeface="Inter"/>
                <a:cs typeface="Inter"/>
              </a:defRPr>
            </a:lvl2pPr>
            <a:lvl3pPr>
              <a:defRPr sz="2025" b="0">
                <a:solidFill>
                  <a:srgbClr val="444444"/>
                </a:solidFill>
                <a:latin typeface="Inter"/>
                <a:ea typeface="Inter"/>
                <a:cs typeface="Inter"/>
              </a:defRPr>
            </a:lvl3pPr>
            <a:lvl4pPr>
              <a:defRPr sz="2025" b="0">
                <a:solidFill>
                  <a:srgbClr val="444444"/>
                </a:solidFill>
                <a:latin typeface="Inter"/>
                <a:ea typeface="Inter"/>
                <a:cs typeface="Inter"/>
              </a:defRPr>
            </a:lvl4pPr>
            <a:lvl5pPr>
              <a:defRPr sz="2025" b="0">
                <a:solidFill>
                  <a:srgbClr val="444444"/>
                </a:solidFill>
                <a:latin typeface="Inter"/>
                <a:ea typeface="Inter"/>
                <a:cs typeface="Inter"/>
              </a:defRPr>
            </a:lvl5pPr>
            <a:lvl6pPr>
              <a:defRPr sz="2025" b="0">
                <a:solidFill>
                  <a:srgbClr val="444444"/>
                </a:solidFill>
                <a:latin typeface="Inter"/>
                <a:ea typeface="Inter"/>
                <a:cs typeface="Inter"/>
              </a:defRPr>
            </a:lvl6pPr>
            <a:lvl7pPr>
              <a:defRPr sz="2025" b="0">
                <a:solidFill>
                  <a:srgbClr val="444444"/>
                </a:solidFill>
                <a:latin typeface="Inter"/>
                <a:ea typeface="Inter"/>
                <a:cs typeface="Inter"/>
              </a:defRPr>
            </a:lvl7pPr>
            <a:lvl8pPr>
              <a:defRPr sz="2025" b="0">
                <a:solidFill>
                  <a:srgbClr val="444444"/>
                </a:solidFill>
                <a:latin typeface="Inter"/>
                <a:ea typeface="Inter"/>
                <a:cs typeface="Inter"/>
              </a:defRPr>
            </a:lvl8pPr>
            <a:lvl9pPr>
              <a:defRPr sz="2025" b="0">
                <a:solidFill>
                  <a:srgbClr val="444444"/>
                </a:solidFill>
                <a:latin typeface="Inter"/>
                <a:ea typeface="Inter"/>
                <a:cs typeface="Inter"/>
              </a:defRPr>
            </a:lvl9pPr>
          </a:lstStyle>
          <a:p xmlns:a="http://schemas.openxmlformats.org/drawingml/2006/main">
            <a:pPr>
              <a:defRPr sz="2025" b="0">
                <a:solidFill>
                  <a:srgbClr val="444444"/>
                </a:solidFill>
                <a:latin typeface="Inter"/>
                <a:ea typeface="Inter"/>
                <a:cs typeface="Inter"/>
              </a:defRPr>
            </a:pPr>
            <a:r>
              <a:rPr sz="2025" b="0">
                <a:solidFill>
                  <a:srgbClr val="444444"/>
                </a:solidFill>
                <a:latin typeface="Inter"/>
                <a:ea typeface="Inter"/>
                <a:cs typeface="Inter"/>
              </a:rPr>
              <a:t>A short introduction to APIOps Cycles</a:t>
            </a:r>
          </a:p>
        </p:txBody>
      </p:sp>
      <p:sp>
        <p:nvSpPr>
          <p:cNvPr id="6" name="">
            <a:extLst xmlns:a="http://schemas.openxmlformats.org/drawingml/2006/main">
              <a:ext uri="{FF2B5EF4-FFF2-40B4-BE49-F238E27FC236}">
                <a16:creationId xmlns:a16="http://schemas.microsoft.com/office/drawing/2014/main" id="{7A57B06D-8B16-4D94-9474-B0BD99EF8DF3}"/>
              </a:ext>
            </a:extLst>
          </p:cNvPr>
          <p:cNvSpPr>
            <a:spLocks xmlns:a="http://schemas.openxmlformats.org/drawingml/2006/main" noGrp="1"/>
          </p:cNvSpPr>
          <p:nvPr/>
        </p:nvSpPr>
        <p:spPr>
          <a:xfrm xmlns:a="http://schemas.openxmlformats.org/drawingml/2006/main">
            <a:off x="609600" y="5534025"/>
            <a:ext cx="619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APIOps Cycles</a:t>
            </a:r>
          </a:p>
        </p:txBody>
      </p:sp>
      <p:pic>
        <p:nvPicPr>
          <p:cNvPr id="7" name="">
            <a:extLst xmlns:a="http://schemas.openxmlformats.org/drawingml/2006/main">
              <a:ext uri="{FF2B5EF4-FFF2-40B4-BE49-F238E27FC236}">
                <a16:creationId xmlns:a16="http://schemas.microsoft.com/office/drawing/2014/main" id="{A70CB003-933C-4075-BF60-E2BBCC041BA1}"/>
              </a:ext>
            </a:extLst>
          </p:cNvPr>
          <p:cNvPicPr>
            <a:picLocks xmlns:a="http://schemas.openxmlformats.org/drawingml/2006/main" noChangeAspect="1"/>
          </p:cNvPicPr>
          <p:nvPr/>
        </p:nvPicPr>
        <p:blipFill>
          <a:blip xmlns:r="http://schemas.openxmlformats.org/officeDocument/2006/relationships" xmlns:a="http://schemas.openxmlformats.org/drawingml/2006/main" r:embed="R55d850900d284acb"/>
          <a:stretch xmlns:a="http://schemas.openxmlformats.org/drawingml/2006/main"/>
        </p:blipFill>
        <p:spPr>
          <a:xfrm xmlns:a="http://schemas.openxmlformats.org/drawingml/2006/main">
            <a:off x="7239000" y="2519022"/>
            <a:ext cx="4286250" cy="229620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98AA78E8-0C17-4666-BE2B-D0C2CED4D55E}"/>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80314677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18D4A4EC-1827-4100-800D-39517B94EE97}"/>
              </a:ext>
            </a:extLst>
          </p:cNvPr>
          <p:cNvPicPr>
            <a:picLocks xmlns:a="http://schemas.openxmlformats.org/drawingml/2006/main" noChangeAspect="1"/>
          </p:cNvPicPr>
          <p:nvPr/>
        </p:nvPicPr>
        <p:blipFill>
          <a:blip xmlns:r="http://schemas.openxmlformats.org/officeDocument/2006/relationships" xmlns:a="http://schemas.openxmlformats.org/drawingml/2006/main" r:embed="Ra764c86aac014465"/>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961AA61-00D8-49DE-84AB-C21681D22F32}"/>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02</a:t>
            </a:r>
          </a:p>
        </p:txBody>
      </p:sp>
      <p:sp>
        <p:nvSpPr>
          <p:cNvPr id="3" name="">
            <a:extLst xmlns:a="http://schemas.openxmlformats.org/drawingml/2006/main">
              <a:ext uri="{FF2B5EF4-FFF2-40B4-BE49-F238E27FC236}">
                <a16:creationId xmlns:a16="http://schemas.microsoft.com/office/drawing/2014/main" id="{BECC11AF-93D5-47F7-B12D-745C3F5AAF64}"/>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APIOps Cycles connects decisions across the lifecycle</a:t>
            </a:r>
          </a:p>
        </p:txBody>
      </p:sp>
      <p:sp>
        <p:nvSpPr>
          <p:cNvPr id="4" name="">
            <a:extLst xmlns:a="http://schemas.openxmlformats.org/drawingml/2006/main">
              <a:ext uri="{FF2B5EF4-FFF2-40B4-BE49-F238E27FC236}">
                <a16:creationId xmlns:a16="http://schemas.microsoft.com/office/drawing/2014/main" id="{799A1BCD-FA2A-4E03-A314-2947204DDA51}"/>
              </a:ext>
            </a:extLst>
          </p:cNvPr>
          <p:cNvSpPr>
            <a:spLocks xmlns:a="http://schemas.openxmlformats.org/drawingml/2006/main" noGrp="1"/>
          </p:cNvSpPr>
          <p:nvPr/>
        </p:nvSpPr>
        <p:spPr>
          <a:xfrm xmlns:a="http://schemas.openxmlformats.org/drawingml/2006/main">
            <a:off x="609600" y="2066925"/>
            <a:ext cx="109728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222222"/>
                </a:solidFill>
                <a:latin typeface="Inter"/>
                <a:ea typeface="Inter"/>
                <a:cs typeface="Inter"/>
              </a:defRPr>
            </a:defPPr>
            <a:lvl1pPr>
              <a:defRPr sz="2250" b="1">
                <a:solidFill>
                  <a:srgbClr val="222222"/>
                </a:solidFill>
                <a:latin typeface="Inter"/>
                <a:ea typeface="Inter"/>
                <a:cs typeface="Inter"/>
              </a:defRPr>
            </a:lvl1pPr>
            <a:lvl2pPr>
              <a:defRPr sz="2250" b="1">
                <a:solidFill>
                  <a:srgbClr val="222222"/>
                </a:solidFill>
                <a:latin typeface="Inter"/>
                <a:ea typeface="Inter"/>
                <a:cs typeface="Inter"/>
              </a:defRPr>
            </a:lvl2pPr>
            <a:lvl3pPr>
              <a:defRPr sz="2250" b="1">
                <a:solidFill>
                  <a:srgbClr val="222222"/>
                </a:solidFill>
                <a:latin typeface="Inter"/>
                <a:ea typeface="Inter"/>
                <a:cs typeface="Inter"/>
              </a:defRPr>
            </a:lvl3pPr>
            <a:lvl4pPr>
              <a:defRPr sz="2250" b="1">
                <a:solidFill>
                  <a:srgbClr val="222222"/>
                </a:solidFill>
                <a:latin typeface="Inter"/>
                <a:ea typeface="Inter"/>
                <a:cs typeface="Inter"/>
              </a:defRPr>
            </a:lvl4pPr>
            <a:lvl5pPr>
              <a:defRPr sz="2250" b="1">
                <a:solidFill>
                  <a:srgbClr val="222222"/>
                </a:solidFill>
                <a:latin typeface="Inter"/>
                <a:ea typeface="Inter"/>
                <a:cs typeface="Inter"/>
              </a:defRPr>
            </a:lvl5pPr>
            <a:lvl6pPr>
              <a:defRPr sz="2250" b="1">
                <a:solidFill>
                  <a:srgbClr val="222222"/>
                </a:solidFill>
                <a:latin typeface="Inter"/>
                <a:ea typeface="Inter"/>
                <a:cs typeface="Inter"/>
              </a:defRPr>
            </a:lvl6pPr>
            <a:lvl7pPr>
              <a:defRPr sz="2250" b="1">
                <a:solidFill>
                  <a:srgbClr val="222222"/>
                </a:solidFill>
                <a:latin typeface="Inter"/>
                <a:ea typeface="Inter"/>
                <a:cs typeface="Inter"/>
              </a:defRPr>
            </a:lvl7pPr>
            <a:lvl8pPr>
              <a:defRPr sz="2250" b="1">
                <a:solidFill>
                  <a:srgbClr val="222222"/>
                </a:solidFill>
                <a:latin typeface="Inter"/>
                <a:ea typeface="Inter"/>
                <a:cs typeface="Inter"/>
              </a:defRPr>
            </a:lvl8pPr>
            <a:lvl9pPr>
              <a:defRPr sz="2250" b="1">
                <a:solidFill>
                  <a:srgbClr val="222222"/>
                </a:solidFill>
                <a:latin typeface="Inter"/>
                <a:ea typeface="Inter"/>
                <a:cs typeface="Inter"/>
              </a:defRPr>
            </a:lvl9pPr>
          </a:lstStyle>
          <a:p xmlns:a="http://schemas.openxmlformats.org/drawingml/2006/main">
            <a:pPr>
              <a:defRPr sz="2250" b="1">
                <a:solidFill>
                  <a:srgbClr val="222222"/>
                </a:solidFill>
                <a:latin typeface="Inter"/>
                <a:ea typeface="Inter"/>
                <a:cs typeface="Inter"/>
              </a:defRPr>
            </a:pPr>
            <a:r>
              <a:rPr sz="2250" b="1">
                <a:solidFill>
                  <a:srgbClr val="222222"/>
                </a:solidFill>
                <a:latin typeface="Inter"/>
                <a:ea typeface="Inter"/>
                <a:cs typeface="Inter"/>
              </a:rPr>
              <a:t>An open method for connecting consumer value with architecture, design, delivery and continuous improvement.</a:t>
            </a:r>
          </a:p>
        </p:txBody>
      </p:sp>
      <p:graphicFrame>
        <p:nvGraphicFramePr>
          <p:cNvPr id="5" name="">
            <a:extLst xmlns:a="http://schemas.openxmlformats.org/drawingml/2006/main">
              <a:ext uri="{FF2B5EF4-FFF2-40B4-BE49-F238E27FC236}">
                <a16:creationId xmlns:a16="http://schemas.microsoft.com/office/drawing/2014/main" id="{5AFA0792-297A-4E73-9DD5-1532267A69C9}"/>
              </a:ext>
            </a:extLst>
          </p:cNvPr>
          <p:cNvGraphicFramePr/>
          <p:nvPr/>
        </p:nvGraphicFramePr>
        <p:xfrm>
          <a:off xmlns:a="http://schemas.openxmlformats.org/drawingml/2006/main" x="609600" y="3238500"/>
          <a:ext xmlns:a="http://schemas.openxmlformats.org/drawingml/2006/main" cx="10972800" cy="2447925"/>
        </p:xfrm>
        <a:graphic xmlns:a="http://schemas.openxmlformats.org/drawingml/2006/main">
          <a:graphicData uri="http://schemas.openxmlformats.org/drawingml/2006/table">
            <a:tbl>
              <a:tblPr/>
              <a:tblGrid>
                <a:gridCol w="3333750"/>
                <a:gridCol w="7639050"/>
              </a:tblGrid>
              <a:tr h="489585">
                <a:tc>
                  <a:txBody>
                    <a:bodyPr/>
                    <a:lstStyle/>
                    <a:p>
                      <a:r>
                        <a:rPr sz="1725" b="1">
                          <a:solidFill>
                            <a:srgbClr val="444444"/>
                          </a:solidFill>
                          <a:latin typeface="Inter"/>
                          <a:ea typeface="Inter"/>
                          <a:cs typeface="Inter"/>
                        </a:rPr>
                        <a:t>Cycle view</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Primary focus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489585">
                <a:tc>
                  <a:txBody>
                    <a:bodyPr/>
                    <a:lstStyle/>
                    <a:p>
                      <a:r>
                        <a:rPr sz="1725" b="1">
                          <a:solidFill>
                            <a:srgbClr val="444444"/>
                          </a:solidFill>
                          <a:latin typeface="Inter"/>
                          <a:ea typeface="Inter"/>
                          <a:cs typeface="Inter"/>
                        </a:rPr>
                        <a:t>Capability Productization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Define a reusable capability and the service promise.</a:t>
                      </a:r>
                    </a:p>
                  </a:txBody>
                  <a:tcPr marL="91440" marR="91440" marT="45720" marB="45720">
                    <a:lnR w="9525">
                      <a:solidFill>
                        <a:srgbClr val="DDDDDD"/>
                      </a:solidFill>
                      <a:prstDash val="solid"/>
                    </a:lnR>
                    <a:lnB w="9525">
                      <a:solidFill>
                        <a:srgbClr val="DDDDDD"/>
                      </a:solidFill>
                      <a:prstDash val="solid"/>
                    </a:lnB>
                    <a:solidFill>
                      <a:srgbClr val="F7F7F7"/>
                    </a:solidFill>
                  </a:tcPr>
                </a:tc>
              </a:tr>
              <a:tr h="489585">
                <a:tc>
                  <a:txBody>
                    <a:bodyPr/>
                    <a:lstStyle/>
                    <a:p>
                      <a:r>
                        <a:rPr sz="1725" b="1">
                          <a:solidFill>
                            <a:srgbClr val="444444"/>
                          </a:solidFill>
                          <a:latin typeface="Inter"/>
                          <a:ea typeface="Inter"/>
                          <a:cs typeface="Inter"/>
                        </a:rPr>
                        <a:t>API Productization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Develop, publish and improve an API as a product.</a:t>
                      </a:r>
                    </a:p>
                  </a:txBody>
                  <a:tcPr marL="91440" marR="91440" marT="45720" marB="45720">
                    <a:lnR w="9525">
                      <a:solidFill>
                        <a:srgbClr val="DDDDDD"/>
                      </a:solidFill>
                      <a:prstDash val="solid"/>
                    </a:lnR>
                    <a:lnB w="9525">
                      <a:solidFill>
                        <a:srgbClr val="DDDDDD"/>
                      </a:solidFill>
                      <a:prstDash val="solid"/>
                    </a:lnB>
                    <a:solidFill>
                      <a:srgbClr val="FFFFFF"/>
                    </a:solidFill>
                  </a:tcPr>
                </a:tc>
              </a:tr>
              <a:tr h="489585">
                <a:tc>
                  <a:txBody>
                    <a:bodyPr/>
                    <a:lstStyle/>
                    <a:p>
                      <a:r>
                        <a:rPr sz="1725" b="1">
                          <a:solidFill>
                            <a:srgbClr val="444444"/>
                          </a:solidFill>
                          <a:latin typeface="Inter"/>
                          <a:ea typeface="Inter"/>
                          <a:cs typeface="Inter"/>
                        </a:rPr>
                        <a:t>Integration Productization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Connect providers and consumers through reusable integrations.</a:t>
                      </a:r>
                    </a:p>
                  </a:txBody>
                  <a:tcPr marL="91440" marR="91440" marT="45720" marB="45720">
                    <a:lnR w="9525">
                      <a:solidFill>
                        <a:srgbClr val="DDDDDD"/>
                      </a:solidFill>
                      <a:prstDash val="solid"/>
                    </a:lnR>
                    <a:lnB w="9525">
                      <a:solidFill>
                        <a:srgbClr val="DDDDDD"/>
                      </a:solidFill>
                      <a:prstDash val="solid"/>
                    </a:lnB>
                    <a:solidFill>
                      <a:srgbClr val="F7F7F7"/>
                    </a:solidFill>
                  </a:tcPr>
                </a:tc>
              </a:tr>
              <a:tr h="489585">
                <a:tc>
                  <a:txBody>
                    <a:bodyPr/>
                    <a:lstStyle/>
                    <a:p>
                      <a:r>
                        <a:rPr sz="1725" b="1">
                          <a:solidFill>
                            <a:srgbClr val="444444"/>
                          </a:solidFill>
                          <a:latin typeface="Inter"/>
                          <a:ea typeface="Inter"/>
                          <a:cs typeface="Inter"/>
                        </a:rPr>
                        <a:t>Automation</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Design and govern workflows, agents and operational controls.</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3EE4C6FD-844B-437D-8423-64E59F8E907F}"/>
              </a:ext>
            </a:extLst>
          </p:cNvPr>
          <p:cNvSpPr>
            <a:spLocks xmlns:a="http://schemas.openxmlformats.org/drawingml/2006/main" noGrp="1"/>
          </p:cNvSpPr>
          <p:nvPr/>
        </p:nvSpPr>
        <p:spPr>
          <a:xfrm xmlns:a="http://schemas.openxmlformats.org/drawingml/2006/main">
            <a:off x="609600" y="5981700"/>
            <a:ext cx="109728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This introduction follows API Productization, with a financial-services case and an illustrative payment continuation.</a:t>
            </a:r>
          </a:p>
        </p:txBody>
      </p:sp>
      <p:sp>
        <p:nvSpPr>
          <p:cNvPr id="7" name="">
            <a:extLst xmlns:a="http://schemas.openxmlformats.org/drawingml/2006/main">
              <a:ext uri="{FF2B5EF4-FFF2-40B4-BE49-F238E27FC236}">
                <a16:creationId xmlns:a16="http://schemas.microsoft.com/office/drawing/2014/main" id="{DCAAC78B-7627-4030-9308-C7D11840DCB1}"/>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38789723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B3EF3A34-1302-4A0C-AB71-9EABBE9166CA}"/>
              </a:ext>
            </a:extLst>
          </p:cNvPr>
          <p:cNvPicPr>
            <a:picLocks xmlns:a="http://schemas.openxmlformats.org/drawingml/2006/main" noChangeAspect="1"/>
          </p:cNvPicPr>
          <p:nvPr/>
        </p:nvPicPr>
        <p:blipFill>
          <a:blip xmlns:r="http://schemas.openxmlformats.org/officeDocument/2006/relationships" xmlns:a="http://schemas.openxmlformats.org/drawingml/2006/main" r:embed="Rb406f2cccd204954"/>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1E8D1F9-3F36-4F3C-B893-D79865598BD5}"/>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03</a:t>
            </a:r>
          </a:p>
        </p:txBody>
      </p:sp>
      <p:sp>
        <p:nvSpPr>
          <p:cNvPr id="3" name="">
            <a:extLst xmlns:a="http://schemas.openxmlformats.org/drawingml/2006/main">
              <a:ext uri="{FF2B5EF4-FFF2-40B4-BE49-F238E27FC236}">
                <a16:creationId xmlns:a16="http://schemas.microsoft.com/office/drawing/2014/main" id="{0F0C4AA7-02B7-405A-AEFA-E0E22D090E47}"/>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 Productization Cycle metro map</a:t>
            </a:r>
          </a:p>
        </p:txBody>
      </p:sp>
      <p:pic>
        <p:nvPicPr>
          <p:cNvPr id="4" name="">
            <a:extLst xmlns:a="http://schemas.openxmlformats.org/drawingml/2006/main">
              <a:ext uri="{FF2B5EF4-FFF2-40B4-BE49-F238E27FC236}">
                <a16:creationId xmlns:a16="http://schemas.microsoft.com/office/drawing/2014/main" id="{4B36A9CA-1ADD-4161-8FE7-B394F8BD78F4}"/>
              </a:ext>
            </a:extLst>
          </p:cNvPr>
          <p:cNvPicPr>
            <a:picLocks xmlns:a="http://schemas.openxmlformats.org/drawingml/2006/main" noChangeAspect="1"/>
          </p:cNvPicPr>
          <p:nvPr/>
        </p:nvPicPr>
        <p:blipFill>
          <a:blip xmlns:r="http://schemas.openxmlformats.org/officeDocument/2006/relationships" xmlns:a="http://schemas.openxmlformats.org/drawingml/2006/main" r:embed="Refe645f2a4fe4b97"/>
          <a:stretch xmlns:a="http://schemas.openxmlformats.org/drawingml/2006/main"/>
        </p:blipFill>
        <p:spPr>
          <a:xfrm xmlns:a="http://schemas.openxmlformats.org/drawingml/2006/main">
            <a:off x="457200" y="1695450"/>
            <a:ext cx="5143500" cy="5143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F164EFC-AB55-4F72-AD08-1634958F2659}"/>
              </a:ext>
            </a:extLst>
          </p:cNvPr>
          <p:cNvSpPr>
            <a:spLocks xmlns:a="http://schemas.openxmlformats.org/drawingml/2006/main" noGrp="1"/>
          </p:cNvSpPr>
          <p:nvPr/>
        </p:nvSpPr>
        <p:spPr>
          <a:xfrm xmlns:a="http://schemas.openxmlformats.org/drawingml/2006/main">
            <a:off x="6096000" y="2085975"/>
            <a:ext cx="5381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444444"/>
                </a:solidFill>
                <a:latin typeface="Inter"/>
                <a:ea typeface="Inter"/>
                <a:cs typeface="Inter"/>
              </a:defRPr>
            </a:defPPr>
            <a:lvl1pPr>
              <a:defRPr sz="2175" b="1">
                <a:solidFill>
                  <a:srgbClr val="444444"/>
                </a:solidFill>
                <a:latin typeface="Inter"/>
                <a:ea typeface="Inter"/>
                <a:cs typeface="Inter"/>
              </a:defRPr>
            </a:lvl1pPr>
            <a:lvl2pPr>
              <a:defRPr sz="2175" b="1">
                <a:solidFill>
                  <a:srgbClr val="444444"/>
                </a:solidFill>
                <a:latin typeface="Inter"/>
                <a:ea typeface="Inter"/>
                <a:cs typeface="Inter"/>
              </a:defRPr>
            </a:lvl2pPr>
            <a:lvl3pPr>
              <a:defRPr sz="2175" b="1">
                <a:solidFill>
                  <a:srgbClr val="444444"/>
                </a:solidFill>
                <a:latin typeface="Inter"/>
                <a:ea typeface="Inter"/>
                <a:cs typeface="Inter"/>
              </a:defRPr>
            </a:lvl3pPr>
            <a:lvl4pPr>
              <a:defRPr sz="2175" b="1">
                <a:solidFill>
                  <a:srgbClr val="444444"/>
                </a:solidFill>
                <a:latin typeface="Inter"/>
                <a:ea typeface="Inter"/>
                <a:cs typeface="Inter"/>
              </a:defRPr>
            </a:lvl4pPr>
            <a:lvl5pPr>
              <a:defRPr sz="2175" b="1">
                <a:solidFill>
                  <a:srgbClr val="444444"/>
                </a:solidFill>
                <a:latin typeface="Inter"/>
                <a:ea typeface="Inter"/>
                <a:cs typeface="Inter"/>
              </a:defRPr>
            </a:lvl5pPr>
            <a:lvl6pPr>
              <a:defRPr sz="2175" b="1">
                <a:solidFill>
                  <a:srgbClr val="444444"/>
                </a:solidFill>
                <a:latin typeface="Inter"/>
                <a:ea typeface="Inter"/>
                <a:cs typeface="Inter"/>
              </a:defRPr>
            </a:lvl6pPr>
            <a:lvl7pPr>
              <a:defRPr sz="2175" b="1">
                <a:solidFill>
                  <a:srgbClr val="444444"/>
                </a:solidFill>
                <a:latin typeface="Inter"/>
                <a:ea typeface="Inter"/>
                <a:cs typeface="Inter"/>
              </a:defRPr>
            </a:lvl7pPr>
            <a:lvl8pPr>
              <a:defRPr sz="2175" b="1">
                <a:solidFill>
                  <a:srgbClr val="444444"/>
                </a:solidFill>
                <a:latin typeface="Inter"/>
                <a:ea typeface="Inter"/>
                <a:cs typeface="Inter"/>
              </a:defRPr>
            </a:lvl8pPr>
            <a:lvl9pPr>
              <a:defRPr sz="2175" b="1">
                <a:solidFill>
                  <a:srgbClr val="444444"/>
                </a:solidFill>
                <a:latin typeface="Inter"/>
                <a:ea typeface="Inter"/>
                <a:cs typeface="Inter"/>
              </a:defRPr>
            </a:lvl9pPr>
          </a:lstStyle>
          <a:p xmlns:a="http://schemas.openxmlformats.org/drawingml/2006/main">
            <a:pPr>
              <a:defRPr sz="2175" b="1">
                <a:solidFill>
                  <a:srgbClr val="444444"/>
                </a:solidFill>
                <a:latin typeface="Inter"/>
                <a:ea typeface="Inter"/>
                <a:cs typeface="Inter"/>
              </a:defRPr>
            </a:pPr>
            <a:r>
              <a:rPr sz="2175" b="1">
                <a:solidFill>
                  <a:srgbClr val="444444"/>
                </a:solidFill>
                <a:latin typeface="Inter"/>
                <a:ea typeface="Inter"/>
                <a:cs typeface="Inter"/>
              </a:rPr>
              <a:t>One lifecycle connects the work</a:t>
            </a:r>
          </a:p>
        </p:txBody>
      </p:sp>
      <p:sp>
        <p:nvSpPr>
          <p:cNvPr id="6" name="">
            <a:extLst xmlns:a="http://schemas.openxmlformats.org/drawingml/2006/main">
              <a:ext uri="{FF2B5EF4-FFF2-40B4-BE49-F238E27FC236}">
                <a16:creationId xmlns:a16="http://schemas.microsoft.com/office/drawing/2014/main" id="{8DD1081B-2C81-4FDE-8F8B-580911392FE0}"/>
              </a:ext>
            </a:extLst>
          </p:cNvPr>
          <p:cNvSpPr>
            <a:spLocks xmlns:a="http://schemas.openxmlformats.org/drawingml/2006/main" noGrp="1"/>
          </p:cNvSpPr>
          <p:nvPr/>
        </p:nvSpPr>
        <p:spPr>
          <a:xfrm xmlns:a="http://schemas.openxmlformats.org/drawingml/2006/main">
            <a:off x="6096000" y="2686050"/>
            <a:ext cx="5381625"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marL="279400" indent="-203200">
              <a:spcAft>
                <a:spcPts val="800"/>
              </a:spcAft>
              <a:buAutoNum type="arabicPeriod" startAt="1"/>
              <a:defRPr sz="1800" b="0">
                <a:solidFill>
                  <a:srgbClr val="444444"/>
                </a:solidFill>
                <a:latin typeface="Inter"/>
                <a:ea typeface="Inter"/>
                <a:cs typeface="Inter"/>
              </a:defRPr>
            </a:pPr>
            <a:r>
              <a:t>API Product Strategy</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Consumer Experience</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Platform Architecture</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Design</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Delivery</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Audit</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Publishing</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Monitoring &amp; Improvement</a:t>
            </a:r>
          </a:p>
        </p:txBody>
      </p:sp>
      <p:sp>
        <p:nvSpPr>
          <p:cNvPr id="7" name="">
            <a:extLst xmlns:a="http://schemas.openxmlformats.org/drawingml/2006/main">
              <a:ext uri="{FF2B5EF4-FFF2-40B4-BE49-F238E27FC236}">
                <a16:creationId xmlns:a16="http://schemas.microsoft.com/office/drawing/2014/main" id="{D765E554-C4B2-4130-96A7-112911A369CB}"/>
              </a:ext>
            </a:extLst>
          </p:cNvPr>
          <p:cNvSpPr>
            <a:spLocks xmlns:a="http://schemas.openxmlformats.org/drawingml/2006/main" noGrp="1"/>
          </p:cNvSpPr>
          <p:nvPr/>
        </p:nvSpPr>
        <p:spPr>
          <a:xfrm xmlns:a="http://schemas.openxmlformats.org/drawingml/2006/main">
            <a:off x="6096000" y="5715000"/>
            <a:ext cx="5381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444444"/>
                </a:solidFill>
                <a:latin typeface="Inter"/>
                <a:ea typeface="Inter"/>
                <a:cs typeface="Inter"/>
              </a:defRPr>
            </a:defPPr>
            <a:lvl1pPr>
              <a:defRPr sz="1800" b="1">
                <a:solidFill>
                  <a:srgbClr val="444444"/>
                </a:solidFill>
                <a:latin typeface="Inter"/>
                <a:ea typeface="Inter"/>
                <a:cs typeface="Inter"/>
              </a:defRPr>
            </a:lvl1pPr>
            <a:lvl2pPr>
              <a:defRPr sz="1800" b="1">
                <a:solidFill>
                  <a:srgbClr val="444444"/>
                </a:solidFill>
                <a:latin typeface="Inter"/>
                <a:ea typeface="Inter"/>
                <a:cs typeface="Inter"/>
              </a:defRPr>
            </a:lvl2pPr>
            <a:lvl3pPr>
              <a:defRPr sz="1800" b="1">
                <a:solidFill>
                  <a:srgbClr val="444444"/>
                </a:solidFill>
                <a:latin typeface="Inter"/>
                <a:ea typeface="Inter"/>
                <a:cs typeface="Inter"/>
              </a:defRPr>
            </a:lvl3pPr>
            <a:lvl4pPr>
              <a:defRPr sz="1800" b="1">
                <a:solidFill>
                  <a:srgbClr val="444444"/>
                </a:solidFill>
                <a:latin typeface="Inter"/>
                <a:ea typeface="Inter"/>
                <a:cs typeface="Inter"/>
              </a:defRPr>
            </a:lvl4pPr>
            <a:lvl5pPr>
              <a:defRPr sz="1800" b="1">
                <a:solidFill>
                  <a:srgbClr val="444444"/>
                </a:solidFill>
                <a:latin typeface="Inter"/>
                <a:ea typeface="Inter"/>
                <a:cs typeface="Inter"/>
              </a:defRPr>
            </a:lvl5pPr>
            <a:lvl6pPr>
              <a:defRPr sz="1800" b="1">
                <a:solidFill>
                  <a:srgbClr val="444444"/>
                </a:solidFill>
                <a:latin typeface="Inter"/>
                <a:ea typeface="Inter"/>
                <a:cs typeface="Inter"/>
              </a:defRPr>
            </a:lvl6pPr>
            <a:lvl7pPr>
              <a:defRPr sz="1800" b="1">
                <a:solidFill>
                  <a:srgbClr val="444444"/>
                </a:solidFill>
                <a:latin typeface="Inter"/>
                <a:ea typeface="Inter"/>
                <a:cs typeface="Inter"/>
              </a:defRPr>
            </a:lvl7pPr>
            <a:lvl8pPr>
              <a:defRPr sz="1800" b="1">
                <a:solidFill>
                  <a:srgbClr val="444444"/>
                </a:solidFill>
                <a:latin typeface="Inter"/>
                <a:ea typeface="Inter"/>
                <a:cs typeface="Inter"/>
              </a:defRPr>
            </a:lvl8pPr>
            <a:lvl9pPr>
              <a:defRPr sz="1800" b="1">
                <a:solidFill>
                  <a:srgbClr val="444444"/>
                </a:solidFill>
                <a:latin typeface="Inter"/>
                <a:ea typeface="Inter"/>
                <a:cs typeface="Inter"/>
              </a:defRPr>
            </a:lvl9pPr>
          </a:lstStyle>
          <a:p xmlns:a="http://schemas.openxmlformats.org/drawingml/2006/main">
            <a:pPr>
              <a:defRPr sz="1800" b="1">
                <a:solidFill>
                  <a:srgbClr val="444444"/>
                </a:solidFill>
                <a:latin typeface="Inter"/>
                <a:ea typeface="Inter"/>
                <a:cs typeface="Inter"/>
              </a:defRPr>
            </a:pPr>
            <a:r>
              <a:rPr sz="1800" b="1">
                <a:solidFill>
                  <a:srgbClr val="444444"/>
                </a:solidFill>
                <a:latin typeface="Inter"/>
                <a:ea typeface="Inter"/>
                <a:cs typeface="Inter"/>
              </a:rPr>
              <a:t>The engagement connected discovery to design, delivery and testing across these stations.</a:t>
            </a:r>
          </a:p>
        </p:txBody>
      </p:sp>
      <p:sp>
        <p:nvSpPr>
          <p:cNvPr id="8" name="">
            <a:extLst xmlns:a="http://schemas.openxmlformats.org/drawingml/2006/main">
              <a:ext uri="{FF2B5EF4-FFF2-40B4-BE49-F238E27FC236}">
                <a16:creationId xmlns:a16="http://schemas.microsoft.com/office/drawing/2014/main" id="{A7A06EA6-506C-4E9B-B38E-5A1840753373}"/>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58322669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8BA370B9-CD68-43ED-BA93-6D0C30E68C3D}"/>
              </a:ext>
            </a:extLst>
          </p:cNvPr>
          <p:cNvPicPr>
            <a:picLocks xmlns:a="http://schemas.openxmlformats.org/drawingml/2006/main" noChangeAspect="1"/>
          </p:cNvPicPr>
          <p:nvPr/>
        </p:nvPicPr>
        <p:blipFill>
          <a:blip xmlns:r="http://schemas.openxmlformats.org/officeDocument/2006/relationships" xmlns:a="http://schemas.openxmlformats.org/drawingml/2006/main" r:embed="Rd8b2335167ee4288"/>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C0DE8C8-650B-416A-A62A-5F90FD6241B6}"/>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04</a:t>
            </a:r>
          </a:p>
        </p:txBody>
      </p:sp>
      <p:sp>
        <p:nvSpPr>
          <p:cNvPr id="3" name="">
            <a:extLst xmlns:a="http://schemas.openxmlformats.org/drawingml/2006/main">
              <a:ext uri="{FF2B5EF4-FFF2-40B4-BE49-F238E27FC236}">
                <a16:creationId xmlns:a16="http://schemas.microsoft.com/office/drawing/2014/main" id="{17F20052-4DB6-445A-A692-CDD8711EE3E5}"/>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Customer Journey Canvas: a supplier payment</a:t>
            </a:r>
          </a:p>
        </p:txBody>
      </p:sp>
      <p:pic>
        <p:nvPicPr>
          <p:cNvPr id="4" name="">
            <a:extLst xmlns:a="http://schemas.openxmlformats.org/drawingml/2006/main">
              <a:ext uri="{FF2B5EF4-FFF2-40B4-BE49-F238E27FC236}">
                <a16:creationId xmlns:a16="http://schemas.microsoft.com/office/drawing/2014/main" id="{2081FE67-29DC-42D5-A772-D0A48500C0FC}"/>
              </a:ext>
            </a:extLst>
          </p:cNvPr>
          <p:cNvPicPr>
            <a:picLocks xmlns:a="http://schemas.openxmlformats.org/drawingml/2006/main" noChangeAspect="1"/>
          </p:cNvPicPr>
          <p:nvPr/>
        </p:nvPicPr>
        <p:blipFill>
          <a:blip xmlns:r="http://schemas.openxmlformats.org/officeDocument/2006/relationships" xmlns:a="http://schemas.openxmlformats.org/drawingml/2006/main" r:embed="Re03dc0a58ef54a60"/>
          <a:stretch xmlns:a="http://schemas.openxmlformats.org/drawingml/2006/main"/>
        </p:blipFill>
        <p:spPr>
          <a:xfrm xmlns:a="http://schemas.openxmlformats.org/drawingml/2006/main">
            <a:off x="1288948" y="1781175"/>
            <a:ext cx="5327855" cy="4857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018268B-EEA7-4390-91AF-C08E6BE7C801}"/>
              </a:ext>
            </a:extLst>
          </p:cNvPr>
          <p:cNvSpPr>
            <a:spLocks xmlns:a="http://schemas.openxmlformats.org/drawingml/2006/main" noGrp="1"/>
          </p:cNvSpPr>
          <p:nvPr/>
        </p:nvSpPr>
        <p:spPr>
          <a:xfrm xmlns:a="http://schemas.openxmlformats.org/drawingml/2006/main">
            <a:off x="7848600" y="2009775"/>
            <a:ext cx="3733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Customer and trigger</a:t>
            </a:r>
          </a:p>
        </p:txBody>
      </p:sp>
      <p:sp>
        <p:nvSpPr>
          <p:cNvPr id="6" name="">
            <a:extLst xmlns:a="http://schemas.openxmlformats.org/drawingml/2006/main">
              <a:ext uri="{FF2B5EF4-FFF2-40B4-BE49-F238E27FC236}">
                <a16:creationId xmlns:a16="http://schemas.microsoft.com/office/drawing/2014/main" id="{9860E834-2324-429C-9248-A319782632A6}"/>
              </a:ext>
            </a:extLst>
          </p:cNvPr>
          <p:cNvSpPr>
            <a:spLocks xmlns:a="http://schemas.openxmlformats.org/drawingml/2006/main" noGrp="1"/>
          </p:cNvSpPr>
          <p:nvPr/>
        </p:nvSpPr>
        <p:spPr>
          <a:xfrm xmlns:a="http://schemas.openxmlformats.org/drawingml/2006/main">
            <a:off x="7848600" y="2428875"/>
            <a:ext cx="3733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 small business owner has a supplier bill due and wants to know the payment has completed.</a:t>
            </a:r>
          </a:p>
        </p:txBody>
      </p:sp>
      <p:sp>
        <p:nvSpPr>
          <p:cNvPr id="7" name="">
            <a:extLst xmlns:a="http://schemas.openxmlformats.org/drawingml/2006/main">
              <a:ext uri="{FF2B5EF4-FFF2-40B4-BE49-F238E27FC236}">
                <a16:creationId xmlns:a16="http://schemas.microsoft.com/office/drawing/2014/main" id="{D4C3E689-8D70-4249-BAD8-96EDF8680C8E}"/>
              </a:ext>
            </a:extLst>
          </p:cNvPr>
          <p:cNvSpPr>
            <a:spLocks xmlns:a="http://schemas.openxmlformats.org/drawingml/2006/main" noGrp="1"/>
          </p:cNvSpPr>
          <p:nvPr/>
        </p:nvSpPr>
        <p:spPr>
          <a:xfrm xmlns:a="http://schemas.openxmlformats.org/drawingml/2006/main">
            <a:off x="7848600" y="3724275"/>
            <a:ext cx="3733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The customer journey</a:t>
            </a:r>
          </a:p>
        </p:txBody>
      </p:sp>
      <p:sp>
        <p:nvSpPr>
          <p:cNvPr id="8" name="">
            <a:extLst xmlns:a="http://schemas.openxmlformats.org/drawingml/2006/main">
              <a:ext uri="{FF2B5EF4-FFF2-40B4-BE49-F238E27FC236}">
                <a16:creationId xmlns:a16="http://schemas.microsoft.com/office/drawing/2014/main" id="{DB2A0CBB-2AFB-420F-83D7-6EF8EBEF4DFC}"/>
              </a:ext>
            </a:extLst>
          </p:cNvPr>
          <p:cNvSpPr>
            <a:spLocks xmlns:a="http://schemas.openxmlformats.org/drawingml/2006/main" noGrp="1"/>
          </p:cNvSpPr>
          <p:nvPr/>
        </p:nvSpPr>
        <p:spPr>
          <a:xfrm xmlns:a="http://schemas.openxmlformats.org/drawingml/2006/main">
            <a:off x="7848600" y="4181475"/>
            <a:ext cx="37338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79400" indent="-203200">
              <a:spcAft>
                <a:spcPts val="500"/>
              </a:spcAft>
              <a:buAutoNum type="arabicPeriod" startAt="1"/>
              <a:defRPr sz="1725" b="0">
                <a:solidFill>
                  <a:srgbClr val="444444"/>
                </a:solidFill>
                <a:latin typeface="Inter"/>
                <a:ea typeface="Inter"/>
                <a:cs typeface="Inter"/>
              </a:defRPr>
            </a:pPr>
            <a:r>
              <a:t>Open the due bill</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Choose the payee</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Choose a payment method</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Confirm the payment</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Check the receipt</a:t>
            </a:r>
          </a:p>
        </p:txBody>
      </p:sp>
      <p:sp>
        <p:nvSpPr>
          <p:cNvPr id="9" name="">
            <a:extLst xmlns:a="http://schemas.openxmlformats.org/drawingml/2006/main">
              <a:ext uri="{FF2B5EF4-FFF2-40B4-BE49-F238E27FC236}">
                <a16:creationId xmlns:a16="http://schemas.microsoft.com/office/drawing/2014/main" id="{E74CCEC1-BFC0-475A-92E7-C435207AE262}"/>
              </a:ext>
            </a:extLst>
          </p:cNvPr>
          <p:cNvSpPr>
            <a:spLocks xmlns:a="http://schemas.openxmlformats.org/drawingml/2006/main" noGrp="1"/>
          </p:cNvSpPr>
          <p:nvPr/>
        </p:nvSpPr>
        <p:spPr>
          <a:xfrm xmlns:a="http://schemas.openxmlformats.org/drawingml/2006/main">
            <a:off x="7848600" y="5981700"/>
            <a:ext cx="3733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666666"/>
                </a:solidFill>
                <a:latin typeface="Inter"/>
                <a:ea typeface="Inter"/>
                <a:cs typeface="Inter"/>
              </a:defRPr>
            </a:defPPr>
            <a:lvl1pPr>
              <a:defRPr sz="1350" b="0">
                <a:solidFill>
                  <a:srgbClr val="666666"/>
                </a:solidFill>
                <a:latin typeface="Inter"/>
                <a:ea typeface="Inter"/>
                <a:cs typeface="Inter"/>
              </a:defRPr>
            </a:lvl1pPr>
            <a:lvl2pPr>
              <a:defRPr sz="1350" b="0">
                <a:solidFill>
                  <a:srgbClr val="666666"/>
                </a:solidFill>
                <a:latin typeface="Inter"/>
                <a:ea typeface="Inter"/>
                <a:cs typeface="Inter"/>
              </a:defRPr>
            </a:lvl2pPr>
            <a:lvl3pPr>
              <a:defRPr sz="1350" b="0">
                <a:solidFill>
                  <a:srgbClr val="666666"/>
                </a:solidFill>
                <a:latin typeface="Inter"/>
                <a:ea typeface="Inter"/>
                <a:cs typeface="Inter"/>
              </a:defRPr>
            </a:lvl3pPr>
            <a:lvl4pPr>
              <a:defRPr sz="1350" b="0">
                <a:solidFill>
                  <a:srgbClr val="666666"/>
                </a:solidFill>
                <a:latin typeface="Inter"/>
                <a:ea typeface="Inter"/>
                <a:cs typeface="Inter"/>
              </a:defRPr>
            </a:lvl4pPr>
            <a:lvl5pPr>
              <a:defRPr sz="1350" b="0">
                <a:solidFill>
                  <a:srgbClr val="666666"/>
                </a:solidFill>
                <a:latin typeface="Inter"/>
                <a:ea typeface="Inter"/>
                <a:cs typeface="Inter"/>
              </a:defRPr>
            </a:lvl5pPr>
            <a:lvl6pPr>
              <a:defRPr sz="1350" b="0">
                <a:solidFill>
                  <a:srgbClr val="666666"/>
                </a:solidFill>
                <a:latin typeface="Inter"/>
                <a:ea typeface="Inter"/>
                <a:cs typeface="Inter"/>
              </a:defRPr>
            </a:lvl6pPr>
            <a:lvl7pPr>
              <a:defRPr sz="1350" b="0">
                <a:solidFill>
                  <a:srgbClr val="666666"/>
                </a:solidFill>
                <a:latin typeface="Inter"/>
                <a:ea typeface="Inter"/>
                <a:cs typeface="Inter"/>
              </a:defRPr>
            </a:lvl7pPr>
            <a:lvl8pPr>
              <a:defRPr sz="1350" b="0">
                <a:solidFill>
                  <a:srgbClr val="666666"/>
                </a:solidFill>
                <a:latin typeface="Inter"/>
                <a:ea typeface="Inter"/>
                <a:cs typeface="Inter"/>
              </a:defRPr>
            </a:lvl8pPr>
            <a:lvl9pPr>
              <a:defRPr sz="1350" b="0">
                <a:solidFill>
                  <a:srgbClr val="666666"/>
                </a:solidFill>
                <a:latin typeface="Inter"/>
                <a:ea typeface="Inter"/>
                <a:cs typeface="Inter"/>
              </a:defRPr>
            </a:lvl9pPr>
          </a:lstStyle>
          <a:p xmlns:a="http://schemas.openxmlformats.org/drawingml/2006/main">
            <a:pPr>
              <a:defRPr sz="1350" b="0">
                <a:solidFill>
                  <a:srgbClr val="666666"/>
                </a:solidFill>
                <a:latin typeface="Inter"/>
                <a:ea typeface="Inter"/>
                <a:cs typeface="Inter"/>
              </a:defRPr>
            </a:pPr>
            <a:r>
              <a:rPr sz="1350" b="0">
                <a:solidFill>
                  <a:srgbClr val="666666"/>
                </a:solidFill>
                <a:latin typeface="Inter"/>
                <a:ea typeface="Inter"/>
                <a:cs typeface="Inter"/>
              </a:rPr>
              <a:t>Illustrative example. Not a client artefact.</a:t>
            </a:r>
          </a:p>
        </p:txBody>
      </p:sp>
      <p:sp>
        <p:nvSpPr>
          <p:cNvPr id="10" name="">
            <a:extLst xmlns:a="http://schemas.openxmlformats.org/drawingml/2006/main">
              <a:ext uri="{FF2B5EF4-FFF2-40B4-BE49-F238E27FC236}">
                <a16:creationId xmlns:a16="http://schemas.microsoft.com/office/drawing/2014/main" id="{2038927C-F5C6-46E4-BB68-8F1ADDB2CEAC}"/>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31381906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373609C2-39B8-4CD8-A2C5-093B045E0DCE}"/>
              </a:ext>
            </a:extLst>
          </p:cNvPr>
          <p:cNvPicPr>
            <a:picLocks xmlns:a="http://schemas.openxmlformats.org/drawingml/2006/main" noChangeAspect="1"/>
          </p:cNvPicPr>
          <p:nvPr/>
        </p:nvPicPr>
        <p:blipFill>
          <a:blip xmlns:r="http://schemas.openxmlformats.org/officeDocument/2006/relationships" xmlns:a="http://schemas.openxmlformats.org/drawingml/2006/main" r:embed="R425d7c3a70854fe1"/>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4AC6E11-A5D1-4CBD-9F0A-1D451C4AA74E}"/>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05</a:t>
            </a:r>
          </a:p>
        </p:txBody>
      </p:sp>
      <p:sp>
        <p:nvSpPr>
          <p:cNvPr id="3" name="">
            <a:extLst xmlns:a="http://schemas.openxmlformats.org/drawingml/2006/main">
              <a:ext uri="{FF2B5EF4-FFF2-40B4-BE49-F238E27FC236}">
                <a16:creationId xmlns:a16="http://schemas.microsoft.com/office/drawing/2014/main" id="{D49A5F67-6C08-4B93-9582-C49AEFB87B9C}"/>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 Value Proposition Canvas: the same journey</a:t>
            </a:r>
          </a:p>
        </p:txBody>
      </p:sp>
      <p:pic>
        <p:nvPicPr>
          <p:cNvPr id="4" name="">
            <a:extLst xmlns:a="http://schemas.openxmlformats.org/drawingml/2006/main">
              <a:ext uri="{FF2B5EF4-FFF2-40B4-BE49-F238E27FC236}">
                <a16:creationId xmlns:a16="http://schemas.microsoft.com/office/drawing/2014/main" id="{BAD4F347-89EB-491F-BC81-F7F48E7D7823}"/>
              </a:ext>
            </a:extLst>
          </p:cNvPr>
          <p:cNvPicPr>
            <a:picLocks xmlns:a="http://schemas.openxmlformats.org/drawingml/2006/main" noChangeAspect="1"/>
          </p:cNvPicPr>
          <p:nvPr/>
        </p:nvPicPr>
        <p:blipFill>
          <a:blip xmlns:r="http://schemas.openxmlformats.org/officeDocument/2006/relationships" xmlns:a="http://schemas.openxmlformats.org/drawingml/2006/main" r:embed="R156c029c54274d37"/>
          <a:stretch xmlns:a="http://schemas.openxmlformats.org/drawingml/2006/main"/>
        </p:blipFill>
        <p:spPr>
          <a:xfrm xmlns:a="http://schemas.openxmlformats.org/drawingml/2006/main">
            <a:off x="568557" y="1809750"/>
            <a:ext cx="6959136" cy="4857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16B1A78-95C3-43E7-AD59-CDD1006D998B}"/>
              </a:ext>
            </a:extLst>
          </p:cNvPr>
          <p:cNvSpPr>
            <a:spLocks xmlns:a="http://schemas.openxmlformats.org/drawingml/2006/main" noGrp="1"/>
          </p:cNvSpPr>
          <p:nvPr/>
        </p:nvSpPr>
        <p:spPr>
          <a:xfrm xmlns:a="http://schemas.openxmlformats.org/drawingml/2006/main">
            <a:off x="8001000" y="2000250"/>
            <a:ext cx="35814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Customer concern to API feature</a:t>
            </a:r>
          </a:p>
        </p:txBody>
      </p:sp>
      <p:sp>
        <p:nvSpPr>
          <p:cNvPr id="6" name="">
            <a:extLst xmlns:a="http://schemas.openxmlformats.org/drawingml/2006/main">
              <a:ext uri="{FF2B5EF4-FFF2-40B4-BE49-F238E27FC236}">
                <a16:creationId xmlns:a16="http://schemas.microsoft.com/office/drawing/2014/main" id="{79BC1010-FD79-4D5E-94F5-62ECA6BAC5C1}"/>
              </a:ext>
            </a:extLst>
          </p:cNvPr>
          <p:cNvSpPr>
            <a:spLocks xmlns:a="http://schemas.openxmlformats.org/drawingml/2006/main" noGrp="1"/>
          </p:cNvSpPr>
          <p:nvPr/>
        </p:nvSpPr>
        <p:spPr>
          <a:xfrm xmlns:a="http://schemas.openxmlformats.org/drawingml/2006/main">
            <a:off x="8001000" y="2800350"/>
            <a:ext cx="35814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Unclear payment status:</a:t>
            </a:r>
          </a:p>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show progress and a receipt.</a:t>
            </a:r>
          </a:p>
          <a:p xmlns:a="http://schemas.openxmlformats.org/drawingml/2006/main">
            <a:r>
              <a:t/>
            </a:r>
          </a:p>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Repeat-payment concern:</a:t>
            </a:r>
          </a:p>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prevent duplicate submissions.</a:t>
            </a:r>
          </a:p>
        </p:txBody>
      </p:sp>
      <p:sp>
        <p:nvSpPr>
          <p:cNvPr id="7" name="">
            <a:extLst xmlns:a="http://schemas.openxmlformats.org/drawingml/2006/main">
              <a:ext uri="{FF2B5EF4-FFF2-40B4-BE49-F238E27FC236}">
                <a16:creationId xmlns:a16="http://schemas.microsoft.com/office/drawing/2014/main" id="{B3B76F9A-BFC8-4915-9FB7-40A43F69BDEE}"/>
              </a:ext>
            </a:extLst>
          </p:cNvPr>
          <p:cNvSpPr>
            <a:spLocks xmlns:a="http://schemas.openxmlformats.org/drawingml/2006/main" noGrp="1"/>
          </p:cNvSpPr>
          <p:nvPr/>
        </p:nvSpPr>
        <p:spPr>
          <a:xfrm xmlns:a="http://schemas.openxmlformats.org/drawingml/2006/main">
            <a:off x="8001000" y="4629150"/>
            <a:ext cx="35814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1">
                <a:solidFill>
                  <a:srgbClr val="444444"/>
                </a:solidFill>
                <a:latin typeface="Inter"/>
                <a:ea typeface="Inter"/>
                <a:cs typeface="Inter"/>
              </a:defRPr>
            </a:defPPr>
            <a:lvl1pPr>
              <a:defRPr sz="1950" b="1">
                <a:solidFill>
                  <a:srgbClr val="444444"/>
                </a:solidFill>
                <a:latin typeface="Inter"/>
                <a:ea typeface="Inter"/>
                <a:cs typeface="Inter"/>
              </a:defRPr>
            </a:lvl1pPr>
            <a:lvl2pPr>
              <a:defRPr sz="1950" b="1">
                <a:solidFill>
                  <a:srgbClr val="444444"/>
                </a:solidFill>
                <a:latin typeface="Inter"/>
                <a:ea typeface="Inter"/>
                <a:cs typeface="Inter"/>
              </a:defRPr>
            </a:lvl2pPr>
            <a:lvl3pPr>
              <a:defRPr sz="1950" b="1">
                <a:solidFill>
                  <a:srgbClr val="444444"/>
                </a:solidFill>
                <a:latin typeface="Inter"/>
                <a:ea typeface="Inter"/>
                <a:cs typeface="Inter"/>
              </a:defRPr>
            </a:lvl3pPr>
            <a:lvl4pPr>
              <a:defRPr sz="1950" b="1">
                <a:solidFill>
                  <a:srgbClr val="444444"/>
                </a:solidFill>
                <a:latin typeface="Inter"/>
                <a:ea typeface="Inter"/>
                <a:cs typeface="Inter"/>
              </a:defRPr>
            </a:lvl4pPr>
            <a:lvl5pPr>
              <a:defRPr sz="1950" b="1">
                <a:solidFill>
                  <a:srgbClr val="444444"/>
                </a:solidFill>
                <a:latin typeface="Inter"/>
                <a:ea typeface="Inter"/>
                <a:cs typeface="Inter"/>
              </a:defRPr>
            </a:lvl5pPr>
            <a:lvl6pPr>
              <a:defRPr sz="1950" b="1">
                <a:solidFill>
                  <a:srgbClr val="444444"/>
                </a:solidFill>
                <a:latin typeface="Inter"/>
                <a:ea typeface="Inter"/>
                <a:cs typeface="Inter"/>
              </a:defRPr>
            </a:lvl6pPr>
            <a:lvl7pPr>
              <a:defRPr sz="1950" b="1">
                <a:solidFill>
                  <a:srgbClr val="444444"/>
                </a:solidFill>
                <a:latin typeface="Inter"/>
                <a:ea typeface="Inter"/>
                <a:cs typeface="Inter"/>
              </a:defRPr>
            </a:lvl7pPr>
            <a:lvl8pPr>
              <a:defRPr sz="1950" b="1">
                <a:solidFill>
                  <a:srgbClr val="444444"/>
                </a:solidFill>
                <a:latin typeface="Inter"/>
                <a:ea typeface="Inter"/>
                <a:cs typeface="Inter"/>
              </a:defRPr>
            </a:lvl8pPr>
            <a:lvl9pPr>
              <a:defRPr sz="1950" b="1">
                <a:solidFill>
                  <a:srgbClr val="444444"/>
                </a:solidFill>
                <a:latin typeface="Inter"/>
                <a:ea typeface="Inter"/>
                <a:cs typeface="Inter"/>
              </a:defRPr>
            </a:lvl9pPr>
          </a:lstStyle>
          <a:p xmlns:a="http://schemas.openxmlformats.org/drawingml/2006/main">
            <a:pPr>
              <a:defRPr sz="1950" b="1">
                <a:solidFill>
                  <a:srgbClr val="444444"/>
                </a:solidFill>
                <a:latin typeface="Inter"/>
                <a:ea typeface="Inter"/>
                <a:cs typeface="Inter"/>
              </a:defRPr>
            </a:pPr>
            <a:r>
              <a:rPr sz="1950" b="1">
                <a:solidFill>
                  <a:srgbClr val="444444"/>
                </a:solidFill>
                <a:latin typeface="Inter"/>
                <a:ea typeface="Inter"/>
                <a:cs typeface="Inter"/>
              </a:rPr>
              <a:t>Candidate API products</a:t>
            </a:r>
          </a:p>
        </p:txBody>
      </p:sp>
      <p:sp>
        <p:nvSpPr>
          <p:cNvPr id="8" name="">
            <a:extLst xmlns:a="http://schemas.openxmlformats.org/drawingml/2006/main">
              <a:ext uri="{FF2B5EF4-FFF2-40B4-BE49-F238E27FC236}">
                <a16:creationId xmlns:a16="http://schemas.microsoft.com/office/drawing/2014/main" id="{B77C5DA2-7B1E-4489-9781-18662B145990}"/>
              </a:ext>
            </a:extLst>
          </p:cNvPr>
          <p:cNvSpPr>
            <a:spLocks xmlns:a="http://schemas.openxmlformats.org/drawingml/2006/main" noGrp="1"/>
          </p:cNvSpPr>
          <p:nvPr/>
        </p:nvSpPr>
        <p:spPr>
          <a:xfrm xmlns:a="http://schemas.openxmlformats.org/drawingml/2006/main">
            <a:off x="8001000" y="5029200"/>
            <a:ext cx="35814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28600" indent="-152400">
              <a:spcAft>
                <a:spcPts val="300"/>
              </a:spcAft>
              <a:buChar char="•"/>
              <a:defRPr sz="1725" b="0">
                <a:solidFill>
                  <a:srgbClr val="444444"/>
                </a:solidFill>
                <a:latin typeface="Inter"/>
                <a:ea typeface="Inter"/>
                <a:cs typeface="Inter"/>
              </a:defRPr>
            </a:pPr>
            <a:r>
              <a:t>Payee Check API</a:t>
            </a:r>
          </a:p>
          <a:p xmlns:a="http://schemas.openxmlformats.org/drawingml/2006/main">
            <a:pPr marL="228600" indent="-152400">
              <a:spcAft>
                <a:spcPts val="300"/>
              </a:spcAft>
              <a:buChar char="•"/>
              <a:defRPr sz="1725" b="0">
                <a:solidFill>
                  <a:srgbClr val="444444"/>
                </a:solidFill>
                <a:latin typeface="Inter"/>
                <a:ea typeface="Inter"/>
                <a:cs typeface="Inter"/>
              </a:defRPr>
            </a:pPr>
            <a:r>
              <a:t>Payment Methods API</a:t>
            </a:r>
          </a:p>
          <a:p xmlns:a="http://schemas.openxmlformats.org/drawingml/2006/main">
            <a:pPr marL="228600" indent="-152400">
              <a:spcAft>
                <a:spcPts val="300"/>
              </a:spcAft>
              <a:buChar char="•"/>
              <a:defRPr sz="1725" b="0">
                <a:solidFill>
                  <a:srgbClr val="444444"/>
                </a:solidFill>
                <a:latin typeface="Inter"/>
                <a:ea typeface="Inter"/>
                <a:cs typeface="Inter"/>
              </a:defRPr>
            </a:pPr>
            <a:r>
              <a:t>Payments API</a:t>
            </a:r>
          </a:p>
          <a:p xmlns:a="http://schemas.openxmlformats.org/drawingml/2006/main">
            <a:pPr marL="228600" indent="-152400">
              <a:spcAft>
                <a:spcPts val="300"/>
              </a:spcAft>
              <a:buChar char="•"/>
              <a:defRPr sz="1725" b="0">
                <a:solidFill>
                  <a:srgbClr val="444444"/>
                </a:solidFill>
                <a:latin typeface="Inter"/>
                <a:ea typeface="Inter"/>
                <a:cs typeface="Inter"/>
              </a:defRPr>
            </a:pPr>
            <a:r>
              <a:t>Payment Status API</a:t>
            </a:r>
          </a:p>
        </p:txBody>
      </p:sp>
      <p:sp>
        <p:nvSpPr>
          <p:cNvPr id="9" name="">
            <a:extLst xmlns:a="http://schemas.openxmlformats.org/drawingml/2006/main">
              <a:ext uri="{FF2B5EF4-FFF2-40B4-BE49-F238E27FC236}">
                <a16:creationId xmlns:a16="http://schemas.microsoft.com/office/drawing/2014/main" id="{27062993-96E7-418D-8B29-30B80427AA7D}"/>
              </a:ext>
            </a:extLst>
          </p:cNvPr>
          <p:cNvSpPr>
            <a:spLocks xmlns:a="http://schemas.openxmlformats.org/drawingml/2006/main" noGrp="1"/>
          </p:cNvSpPr>
          <p:nvPr/>
        </p:nvSpPr>
        <p:spPr>
          <a:xfrm xmlns:a="http://schemas.openxmlformats.org/drawingml/2006/main">
            <a:off x="8001000" y="6219825"/>
            <a:ext cx="35814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666666"/>
                </a:solidFill>
                <a:latin typeface="Inter"/>
                <a:ea typeface="Inter"/>
                <a:cs typeface="Inter"/>
              </a:defRPr>
            </a:defPPr>
            <a:lvl1pPr>
              <a:defRPr sz="1350" b="0">
                <a:solidFill>
                  <a:srgbClr val="666666"/>
                </a:solidFill>
                <a:latin typeface="Inter"/>
                <a:ea typeface="Inter"/>
                <a:cs typeface="Inter"/>
              </a:defRPr>
            </a:lvl1pPr>
            <a:lvl2pPr>
              <a:defRPr sz="1350" b="0">
                <a:solidFill>
                  <a:srgbClr val="666666"/>
                </a:solidFill>
                <a:latin typeface="Inter"/>
                <a:ea typeface="Inter"/>
                <a:cs typeface="Inter"/>
              </a:defRPr>
            </a:lvl2pPr>
            <a:lvl3pPr>
              <a:defRPr sz="1350" b="0">
                <a:solidFill>
                  <a:srgbClr val="666666"/>
                </a:solidFill>
                <a:latin typeface="Inter"/>
                <a:ea typeface="Inter"/>
                <a:cs typeface="Inter"/>
              </a:defRPr>
            </a:lvl3pPr>
            <a:lvl4pPr>
              <a:defRPr sz="1350" b="0">
                <a:solidFill>
                  <a:srgbClr val="666666"/>
                </a:solidFill>
                <a:latin typeface="Inter"/>
                <a:ea typeface="Inter"/>
                <a:cs typeface="Inter"/>
              </a:defRPr>
            </a:lvl4pPr>
            <a:lvl5pPr>
              <a:defRPr sz="1350" b="0">
                <a:solidFill>
                  <a:srgbClr val="666666"/>
                </a:solidFill>
                <a:latin typeface="Inter"/>
                <a:ea typeface="Inter"/>
                <a:cs typeface="Inter"/>
              </a:defRPr>
            </a:lvl5pPr>
            <a:lvl6pPr>
              <a:defRPr sz="1350" b="0">
                <a:solidFill>
                  <a:srgbClr val="666666"/>
                </a:solidFill>
                <a:latin typeface="Inter"/>
                <a:ea typeface="Inter"/>
                <a:cs typeface="Inter"/>
              </a:defRPr>
            </a:lvl6pPr>
            <a:lvl7pPr>
              <a:defRPr sz="1350" b="0">
                <a:solidFill>
                  <a:srgbClr val="666666"/>
                </a:solidFill>
                <a:latin typeface="Inter"/>
                <a:ea typeface="Inter"/>
                <a:cs typeface="Inter"/>
              </a:defRPr>
            </a:lvl7pPr>
            <a:lvl8pPr>
              <a:defRPr sz="1350" b="0">
                <a:solidFill>
                  <a:srgbClr val="666666"/>
                </a:solidFill>
                <a:latin typeface="Inter"/>
                <a:ea typeface="Inter"/>
                <a:cs typeface="Inter"/>
              </a:defRPr>
            </a:lvl8pPr>
            <a:lvl9pPr>
              <a:defRPr sz="1350" b="0">
                <a:solidFill>
                  <a:srgbClr val="666666"/>
                </a:solidFill>
                <a:latin typeface="Inter"/>
                <a:ea typeface="Inter"/>
                <a:cs typeface="Inter"/>
              </a:defRPr>
            </a:lvl9pPr>
          </a:lstStyle>
          <a:p xmlns:a="http://schemas.openxmlformats.org/drawingml/2006/main">
            <a:pPr>
              <a:defRPr sz="1350" b="0">
                <a:solidFill>
                  <a:srgbClr val="666666"/>
                </a:solidFill>
                <a:latin typeface="Inter"/>
                <a:ea typeface="Inter"/>
                <a:cs typeface="Inter"/>
              </a:defRPr>
            </a:pPr>
            <a:r>
              <a:rPr sz="1350" b="0">
                <a:solidFill>
                  <a:srgbClr val="666666"/>
                </a:solidFill>
                <a:latin typeface="Inter"/>
                <a:ea typeface="Inter"/>
                <a:cs typeface="Inter"/>
              </a:rPr>
              <a:t>Illustrative example. API names are provisional.</a:t>
            </a:r>
          </a:p>
        </p:txBody>
      </p:sp>
      <p:sp>
        <p:nvSpPr>
          <p:cNvPr id="10" name="">
            <a:extLst xmlns:a="http://schemas.openxmlformats.org/drawingml/2006/main">
              <a:ext uri="{FF2B5EF4-FFF2-40B4-BE49-F238E27FC236}">
                <a16:creationId xmlns:a16="http://schemas.microsoft.com/office/drawing/2014/main" id="{949C2327-4BDF-46B7-B739-B19F59642585}"/>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55587503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AD584FB9-EB42-403B-88CB-A8448B0D4852}"/>
              </a:ext>
            </a:extLst>
          </p:cNvPr>
          <p:cNvPicPr>
            <a:picLocks xmlns:a="http://schemas.openxmlformats.org/drawingml/2006/main" noChangeAspect="1"/>
          </p:cNvPicPr>
          <p:nvPr/>
        </p:nvPicPr>
        <p:blipFill>
          <a:blip xmlns:r="http://schemas.openxmlformats.org/officeDocument/2006/relationships" xmlns:a="http://schemas.openxmlformats.org/drawingml/2006/main" r:embed="Re8005746ce26426d"/>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782FB96-A663-40C4-B32C-67F2221C9DC4}"/>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06</a:t>
            </a:r>
          </a:p>
        </p:txBody>
      </p:sp>
      <p:sp>
        <p:nvSpPr>
          <p:cNvPr id="3" name="">
            <a:extLst xmlns:a="http://schemas.openxmlformats.org/drawingml/2006/main">
              <a:ext uri="{FF2B5EF4-FFF2-40B4-BE49-F238E27FC236}">
                <a16:creationId xmlns:a16="http://schemas.microsoft.com/office/drawing/2014/main" id="{C2EC98A0-9790-4044-A37F-69C2D6BEC040}"/>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Architecture: business needs become operating decisions</a:t>
            </a:r>
          </a:p>
        </p:txBody>
      </p:sp>
      <p:graphicFrame>
        <p:nvGraphicFramePr>
          <p:cNvPr id="4" name="">
            <a:extLst xmlns:a="http://schemas.openxmlformats.org/drawingml/2006/main">
              <a:ext uri="{FF2B5EF4-FFF2-40B4-BE49-F238E27FC236}">
                <a16:creationId xmlns:a16="http://schemas.microsoft.com/office/drawing/2014/main" id="{54C56394-0CD1-4172-ACBC-48E1E202C97F}"/>
              </a:ext>
            </a:extLst>
          </p:cNvPr>
          <p:cNvGraphicFramePr/>
          <p:nvPr/>
        </p:nvGraphicFramePr>
        <p:xfrm>
          <a:off xmlns:a="http://schemas.openxmlformats.org/drawingml/2006/main" x="609600" y="2095500"/>
          <a:ext xmlns:a="http://schemas.openxmlformats.org/drawingml/2006/main" cx="10972800" cy="3381375"/>
        </p:xfrm>
        <a:graphic xmlns:a="http://schemas.openxmlformats.org/drawingml/2006/main">
          <a:graphicData uri="http://schemas.openxmlformats.org/drawingml/2006/table">
            <a:tbl>
              <a:tblPr/>
              <a:tblGrid>
                <a:gridCol w="2876550"/>
                <a:gridCol w="4857750"/>
                <a:gridCol w="3238500"/>
              </a:tblGrid>
              <a:tr h="676275">
                <a:tc>
                  <a:txBody>
                    <a:bodyPr/>
                    <a:lstStyle/>
                    <a:p>
                      <a:r>
                        <a:rPr sz="1725" b="1">
                          <a:solidFill>
                            <a:srgbClr val="444444"/>
                          </a:solidFill>
                          <a:latin typeface="Inter"/>
                          <a:ea typeface="Inter"/>
                          <a:cs typeface="Inter"/>
                        </a:rPr>
                        <a:t>Method input</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Decision it supports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Review with</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76275">
                <a:tc>
                  <a:txBody>
                    <a:bodyPr/>
                    <a:lstStyle/>
                    <a:p>
                      <a:r>
                        <a:rPr sz="1725" b="1">
                          <a:solidFill>
                            <a:srgbClr val="444444"/>
                          </a:solidFill>
                          <a:latin typeface="Inter"/>
                          <a:ea typeface="Inter"/>
                          <a:cs typeface="Inter"/>
                        </a:rPr>
                        <a:t>Business Impact Canvas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Failure consequences, resilience</a:t>
                      </a:r>
                    </a:p>
                    <a:p>
                      <a:r>
                        <a:rPr sz="1725" b="0">
                          <a:solidFill>
                            <a:srgbClr val="444444"/>
                          </a:solidFill>
                          <a:latin typeface="Inter"/>
                          <a:ea typeface="Inter"/>
                          <a:cs typeface="Inter"/>
                        </a:rPr>
                        <a:t>and acceptable degradation</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Product owner, security</a:t>
                      </a:r>
                    </a:p>
                    <a:p>
                      <a:r>
                        <a:rPr sz="1725" b="0">
                          <a:solidFill>
                            <a:srgbClr val="444444"/>
                          </a:solidFill>
                          <a:latin typeface="Inter"/>
                          <a:ea typeface="Inter"/>
                          <a:cs typeface="Inter"/>
                        </a:rPr>
                        <a:t>and operations</a:t>
                      </a:r>
                    </a:p>
                  </a:txBody>
                  <a:tcPr marL="91440" marR="91440" marT="45720" marB="45720">
                    <a:lnR w="9525">
                      <a:solidFill>
                        <a:srgbClr val="DDDDDD"/>
                      </a:solidFill>
                      <a:prstDash val="solid"/>
                    </a:lnR>
                    <a:lnB w="9525">
                      <a:solidFill>
                        <a:srgbClr val="DDDDDD"/>
                      </a:solidFill>
                      <a:prstDash val="solid"/>
                    </a:lnB>
                    <a:solidFill>
                      <a:srgbClr val="F7F7F7"/>
                    </a:solidFill>
                  </a:tcPr>
                </a:tc>
              </a:tr>
              <a:tr h="676275">
                <a:tc>
                  <a:txBody>
                    <a:bodyPr/>
                    <a:lstStyle/>
                    <a:p>
                      <a:r>
                        <a:rPr sz="1725" b="1">
                          <a:solidFill>
                            <a:srgbClr val="444444"/>
                          </a:solidFill>
                          <a:latin typeface="Inter"/>
                          <a:ea typeface="Inter"/>
                          <a:cs typeface="Inter"/>
                        </a:rPr>
                        <a:t>Locations Canvas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Trust boundaries, connectivity</a:t>
                      </a:r>
                    </a:p>
                    <a:p>
                      <a:r>
                        <a:rPr sz="1725" b="0">
                          <a:solidFill>
                            <a:srgbClr val="444444"/>
                          </a:solidFill>
                          <a:latin typeface="Inter"/>
                          <a:ea typeface="Inter"/>
                          <a:cs typeface="Inter"/>
                        </a:rPr>
                        <a:t>and data-location constraints</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Architecture, security</a:t>
                      </a:r>
                    </a:p>
                    <a:p>
                      <a:r>
                        <a:rPr sz="1725" b="0">
                          <a:solidFill>
                            <a:srgbClr val="444444"/>
                          </a:solidFill>
                          <a:latin typeface="Inter"/>
                          <a:ea typeface="Inter"/>
                          <a:cs typeface="Inter"/>
                        </a:rPr>
                        <a:t>and compliance</a:t>
                      </a:r>
                    </a:p>
                  </a:txBody>
                  <a:tcPr marL="91440" marR="91440" marT="45720" marB="45720">
                    <a:lnR w="9525">
                      <a:solidFill>
                        <a:srgbClr val="DDDDDD"/>
                      </a:solidFill>
                      <a:prstDash val="solid"/>
                    </a:lnR>
                    <a:lnB w="9525">
                      <a:solidFill>
                        <a:srgbClr val="DDDDDD"/>
                      </a:solidFill>
                      <a:prstDash val="solid"/>
                    </a:lnB>
                    <a:solidFill>
                      <a:srgbClr val="FFFFFF"/>
                    </a:solidFill>
                  </a:tcPr>
                </a:tc>
              </a:tr>
              <a:tr h="676275">
                <a:tc>
                  <a:txBody>
                    <a:bodyPr/>
                    <a:lstStyle/>
                    <a:p>
                      <a:r>
                        <a:rPr sz="1725" b="1">
                          <a:solidFill>
                            <a:srgbClr val="444444"/>
                          </a:solidFill>
                          <a:latin typeface="Inter"/>
                          <a:ea typeface="Inter"/>
                          <a:cs typeface="Inter"/>
                        </a:rPr>
                        <a:t>Capacity Canvas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Demand, peaks, availability</a:t>
                      </a:r>
                    </a:p>
                    <a:p>
                      <a:r>
                        <a:rPr sz="1725" b="0">
                          <a:solidFill>
                            <a:srgbClr val="444444"/>
                          </a:solidFill>
                          <a:latin typeface="Inter"/>
                          <a:ea typeface="Inter"/>
                          <a:cs typeface="Inter"/>
                        </a:rPr>
                        <a:t>and scaling assumptions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Business and platform</a:t>
                      </a:r>
                    </a:p>
                    <a:p>
                      <a:r>
                        <a:rPr sz="1725" b="0">
                          <a:solidFill>
                            <a:srgbClr val="444444"/>
                          </a:solidFill>
                          <a:latin typeface="Inter"/>
                          <a:ea typeface="Inter"/>
                          <a:cs typeface="Inter"/>
                        </a:rPr>
                        <a:t>owners</a:t>
                      </a:r>
                    </a:p>
                  </a:txBody>
                  <a:tcPr marL="91440" marR="91440" marT="45720" marB="45720">
                    <a:lnR w="9525">
                      <a:solidFill>
                        <a:srgbClr val="DDDDDD"/>
                      </a:solidFill>
                      <a:prstDash val="solid"/>
                    </a:lnR>
                    <a:lnB w="9525">
                      <a:solidFill>
                        <a:srgbClr val="DDDDDD"/>
                      </a:solidFill>
                      <a:prstDash val="solid"/>
                    </a:lnB>
                    <a:solidFill>
                      <a:srgbClr val="F7F7F7"/>
                    </a:solidFill>
                  </a:tcPr>
                </a:tc>
              </a:tr>
              <a:tr h="676275">
                <a:tc>
                  <a:txBody>
                    <a:bodyPr/>
                    <a:lstStyle/>
                    <a:p>
                      <a:r>
                        <a:rPr sz="1725" b="1">
                          <a:solidFill>
                            <a:srgbClr val="444444"/>
                          </a:solidFill>
                          <a:latin typeface="Inter"/>
                          <a:ea typeface="Inter"/>
                          <a:cs typeface="Inter"/>
                        </a:rPr>
                        <a:t>Metrics and analytics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Observable service behaviour</a:t>
                      </a:r>
                    </a:p>
                    <a:p>
                      <a:r>
                        <a:rPr sz="1725" b="0">
                          <a:solidFill>
                            <a:srgbClr val="444444"/>
                          </a:solidFill>
                          <a:latin typeface="Inter"/>
                          <a:ea typeface="Inter"/>
                          <a:cs typeface="Inter"/>
                        </a:rPr>
                        <a:t>and consumer outcomes</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725" b="0">
                          <a:solidFill>
                            <a:srgbClr val="444444"/>
                          </a:solidFill>
                          <a:latin typeface="Inter"/>
                          <a:ea typeface="Inter"/>
                          <a:cs typeface="Inter"/>
                        </a:rPr>
                        <a:t>Operations and API</a:t>
                      </a:r>
                    </a:p>
                    <a:p>
                      <a:r>
                        <a:rPr sz="1725" b="0">
                          <a:solidFill>
                            <a:srgbClr val="444444"/>
                          </a:solidFill>
                          <a:latin typeface="Inter"/>
                          <a:ea typeface="Inter"/>
                          <a:cs typeface="Inter"/>
                        </a:rPr>
                        <a:t>product owner</a:t>
                      </a:r>
                    </a:p>
                  </a:txBody>
                  <a:tcPr marL="91440" marR="91440" marT="45720" marB="45720">
                    <a:lnR w="9525">
                      <a:solidFill>
                        <a:srgbClr val="DDDDDD"/>
                      </a:solidFill>
                      <a:prstDash val="solid"/>
                    </a:lnR>
                    <a:lnB w="9525">
                      <a:solidFill>
                        <a:srgbClr val="DDDDDD"/>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948FC5BF-ED0A-44B1-8EC0-08CBD2AC3C5A}"/>
              </a:ext>
            </a:extLst>
          </p:cNvPr>
          <p:cNvSpPr>
            <a:spLocks xmlns:a="http://schemas.openxmlformats.org/drawingml/2006/main" noGrp="1"/>
          </p:cNvSpPr>
          <p:nvPr/>
        </p:nvSpPr>
        <p:spPr>
          <a:xfrm xmlns:a="http://schemas.openxmlformats.org/drawingml/2006/main">
            <a:off x="609600" y="5838825"/>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222222"/>
                </a:solidFill>
                <a:latin typeface="Inter"/>
                <a:ea typeface="Inter"/>
                <a:cs typeface="Inter"/>
              </a:defRPr>
            </a:defPPr>
            <a:lvl1pPr>
              <a:defRPr sz="2025" b="1">
                <a:solidFill>
                  <a:srgbClr val="222222"/>
                </a:solidFill>
                <a:latin typeface="Inter"/>
                <a:ea typeface="Inter"/>
                <a:cs typeface="Inter"/>
              </a:defRPr>
            </a:lvl1pPr>
            <a:lvl2pPr>
              <a:defRPr sz="2025" b="1">
                <a:solidFill>
                  <a:srgbClr val="222222"/>
                </a:solidFill>
                <a:latin typeface="Inter"/>
                <a:ea typeface="Inter"/>
                <a:cs typeface="Inter"/>
              </a:defRPr>
            </a:lvl2pPr>
            <a:lvl3pPr>
              <a:defRPr sz="2025" b="1">
                <a:solidFill>
                  <a:srgbClr val="222222"/>
                </a:solidFill>
                <a:latin typeface="Inter"/>
                <a:ea typeface="Inter"/>
                <a:cs typeface="Inter"/>
              </a:defRPr>
            </a:lvl3pPr>
            <a:lvl4pPr>
              <a:defRPr sz="2025" b="1">
                <a:solidFill>
                  <a:srgbClr val="222222"/>
                </a:solidFill>
                <a:latin typeface="Inter"/>
                <a:ea typeface="Inter"/>
                <a:cs typeface="Inter"/>
              </a:defRPr>
            </a:lvl4pPr>
            <a:lvl5pPr>
              <a:defRPr sz="2025" b="1">
                <a:solidFill>
                  <a:srgbClr val="222222"/>
                </a:solidFill>
                <a:latin typeface="Inter"/>
                <a:ea typeface="Inter"/>
                <a:cs typeface="Inter"/>
              </a:defRPr>
            </a:lvl5pPr>
            <a:lvl6pPr>
              <a:defRPr sz="2025" b="1">
                <a:solidFill>
                  <a:srgbClr val="222222"/>
                </a:solidFill>
                <a:latin typeface="Inter"/>
                <a:ea typeface="Inter"/>
                <a:cs typeface="Inter"/>
              </a:defRPr>
            </a:lvl6pPr>
            <a:lvl7pPr>
              <a:defRPr sz="2025" b="1">
                <a:solidFill>
                  <a:srgbClr val="222222"/>
                </a:solidFill>
                <a:latin typeface="Inter"/>
                <a:ea typeface="Inter"/>
                <a:cs typeface="Inter"/>
              </a:defRPr>
            </a:lvl7pPr>
            <a:lvl8pPr>
              <a:defRPr sz="2025" b="1">
                <a:solidFill>
                  <a:srgbClr val="222222"/>
                </a:solidFill>
                <a:latin typeface="Inter"/>
                <a:ea typeface="Inter"/>
                <a:cs typeface="Inter"/>
              </a:defRPr>
            </a:lvl8pPr>
            <a:lvl9pPr>
              <a:defRPr sz="2025" b="1">
                <a:solidFill>
                  <a:srgbClr val="222222"/>
                </a:solidFill>
                <a:latin typeface="Inter"/>
                <a:ea typeface="Inter"/>
                <a:cs typeface="Inter"/>
              </a:defRPr>
            </a:lvl9pPr>
          </a:lstStyle>
          <a:p xmlns:a="http://schemas.openxmlformats.org/drawingml/2006/main">
            <a:pPr>
              <a:defRPr sz="2025" b="1">
                <a:solidFill>
                  <a:srgbClr val="222222"/>
                </a:solidFill>
                <a:latin typeface="Inter"/>
                <a:ea typeface="Inter"/>
                <a:cs typeface="Inter"/>
              </a:defRPr>
            </a:pPr>
            <a:r>
              <a:rPr sz="2025" b="1">
                <a:solidFill>
                  <a:srgbClr val="222222"/>
                </a:solidFill>
                <a:latin typeface="Inter"/>
                <a:ea typeface="Inter"/>
                <a:cs typeface="Inter"/>
              </a:rPr>
              <a:t>The next station needs architecture choices that stakeholders have reviewed.</a:t>
            </a:r>
          </a:p>
        </p:txBody>
      </p:sp>
      <p:sp>
        <p:nvSpPr>
          <p:cNvPr id="6" name="">
            <a:extLst xmlns:a="http://schemas.openxmlformats.org/drawingml/2006/main">
              <a:ext uri="{FF2B5EF4-FFF2-40B4-BE49-F238E27FC236}">
                <a16:creationId xmlns:a16="http://schemas.microsoft.com/office/drawing/2014/main" id="{5B1528F2-6A80-4CD2-9EC0-86161E2354A1}"/>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40443027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DB646611-5B3C-4475-94C2-6224DF240DD7}"/>
              </a:ext>
            </a:extLst>
          </p:cNvPr>
          <p:cNvPicPr>
            <a:picLocks xmlns:a="http://schemas.openxmlformats.org/drawingml/2006/main" noChangeAspect="1"/>
          </p:cNvPicPr>
          <p:nvPr/>
        </p:nvPicPr>
        <p:blipFill>
          <a:blip xmlns:r="http://schemas.openxmlformats.org/officeDocument/2006/relationships" xmlns:a="http://schemas.openxmlformats.org/drawingml/2006/main" r:embed="R5f8e8e4d80b04a7a"/>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ECD074D-78A3-4E37-9C20-543CD0342457}"/>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07</a:t>
            </a:r>
          </a:p>
        </p:txBody>
      </p:sp>
      <p:sp>
        <p:nvSpPr>
          <p:cNvPr id="3" name="">
            <a:extLst xmlns:a="http://schemas.openxmlformats.org/drawingml/2006/main">
              <a:ext uri="{FF2B5EF4-FFF2-40B4-BE49-F238E27FC236}">
                <a16:creationId xmlns:a16="http://schemas.microsoft.com/office/drawing/2014/main" id="{8DEB92F0-6780-4C9F-B53D-D9FD75ACAF9B}"/>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Building with AI works best as a bounded change</a:t>
            </a:r>
          </a:p>
        </p:txBody>
      </p:sp>
      <p:sp>
        <p:nvSpPr>
          <p:cNvPr id="4" name="">
            <a:extLst xmlns:a="http://schemas.openxmlformats.org/drawingml/2006/main">
              <a:ext uri="{FF2B5EF4-FFF2-40B4-BE49-F238E27FC236}">
                <a16:creationId xmlns:a16="http://schemas.microsoft.com/office/drawing/2014/main" id="{96148B33-7FF6-4587-964D-34D900F524EE}"/>
              </a:ext>
            </a:extLst>
          </p:cNvPr>
          <p:cNvSpPr>
            <a:spLocks xmlns:a="http://schemas.openxmlformats.org/drawingml/2006/main" noGrp="1"/>
          </p:cNvSpPr>
          <p:nvPr/>
        </p:nvSpPr>
        <p:spPr>
          <a:xfrm xmlns:a="http://schemas.openxmlformats.org/drawingml/2006/main">
            <a:off x="609600" y="2266950"/>
            <a:ext cx="5095875" cy="335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444444"/>
                </a:solidFill>
                <a:latin typeface="Inter"/>
                <a:ea typeface="Inter"/>
                <a:cs typeface="Inter"/>
              </a:defRPr>
            </a:defPPr>
            <a:lvl1pPr>
              <a:defRPr sz="1950" b="0">
                <a:solidFill>
                  <a:srgbClr val="444444"/>
                </a:solidFill>
                <a:latin typeface="Inter"/>
                <a:ea typeface="Inter"/>
                <a:cs typeface="Inter"/>
              </a:defRPr>
            </a:lvl1pPr>
            <a:lvl2pPr>
              <a:defRPr sz="1950" b="0">
                <a:solidFill>
                  <a:srgbClr val="444444"/>
                </a:solidFill>
                <a:latin typeface="Inter"/>
                <a:ea typeface="Inter"/>
                <a:cs typeface="Inter"/>
              </a:defRPr>
            </a:lvl2pPr>
            <a:lvl3pPr>
              <a:defRPr sz="1950" b="0">
                <a:solidFill>
                  <a:srgbClr val="444444"/>
                </a:solidFill>
                <a:latin typeface="Inter"/>
                <a:ea typeface="Inter"/>
                <a:cs typeface="Inter"/>
              </a:defRPr>
            </a:lvl3pPr>
            <a:lvl4pPr>
              <a:defRPr sz="1950" b="0">
                <a:solidFill>
                  <a:srgbClr val="444444"/>
                </a:solidFill>
                <a:latin typeface="Inter"/>
                <a:ea typeface="Inter"/>
                <a:cs typeface="Inter"/>
              </a:defRPr>
            </a:lvl4pPr>
            <a:lvl5pPr>
              <a:defRPr sz="1950" b="0">
                <a:solidFill>
                  <a:srgbClr val="444444"/>
                </a:solidFill>
                <a:latin typeface="Inter"/>
                <a:ea typeface="Inter"/>
                <a:cs typeface="Inter"/>
              </a:defRPr>
            </a:lvl5pPr>
            <a:lvl6pPr>
              <a:defRPr sz="1950" b="0">
                <a:solidFill>
                  <a:srgbClr val="444444"/>
                </a:solidFill>
                <a:latin typeface="Inter"/>
                <a:ea typeface="Inter"/>
                <a:cs typeface="Inter"/>
              </a:defRPr>
            </a:lvl6pPr>
            <a:lvl7pPr>
              <a:defRPr sz="1950" b="0">
                <a:solidFill>
                  <a:srgbClr val="444444"/>
                </a:solidFill>
                <a:latin typeface="Inter"/>
                <a:ea typeface="Inter"/>
                <a:cs typeface="Inter"/>
              </a:defRPr>
            </a:lvl7pPr>
            <a:lvl8pPr>
              <a:defRPr sz="1950" b="0">
                <a:solidFill>
                  <a:srgbClr val="444444"/>
                </a:solidFill>
                <a:latin typeface="Inter"/>
                <a:ea typeface="Inter"/>
                <a:cs typeface="Inter"/>
              </a:defRPr>
            </a:lvl8pPr>
            <a:lvl9pPr>
              <a:defRPr sz="1950" b="0">
                <a:solidFill>
                  <a:srgbClr val="444444"/>
                </a:solidFill>
                <a:latin typeface="Inter"/>
                <a:ea typeface="Inter"/>
                <a:cs typeface="Inter"/>
              </a:defRPr>
            </a:lvl9pPr>
          </a:lstStyle>
          <a:p xmlns:a="http://schemas.openxmlformats.org/drawingml/2006/main">
            <a:pPr marL="279400" indent="-203200">
              <a:spcAft>
                <a:spcPts val="1500"/>
              </a:spcAft>
              <a:buAutoNum type="arabicPeriod" startAt="1"/>
              <a:defRPr sz="1950" b="0">
                <a:solidFill>
                  <a:srgbClr val="444444"/>
                </a:solidFill>
                <a:latin typeface="Inter"/>
                <a:ea typeface="Inter"/>
                <a:cs typeface="Inter"/>
              </a:defRPr>
            </a:pPr>
            <a:r>
              <a:t>Select one reviewed operation and its acceptance criteria.</a:t>
            </a:r>
          </a:p>
          <a:p xmlns:a="http://schemas.openxmlformats.org/drawingml/2006/main">
            <a:pPr marL="279400" indent="-203200">
              <a:spcAft>
                <a:spcPts val="1500"/>
              </a:spcAft>
              <a:buAutoNum type="arabicPeriod"/>
              <a:defRPr sz="1950" b="0">
                <a:solidFill>
                  <a:srgbClr val="444444"/>
                </a:solidFill>
                <a:latin typeface="Inter"/>
                <a:ea typeface="Inter"/>
                <a:cs typeface="Inter"/>
              </a:defRPr>
            </a:pPr>
            <a:r>
              <a:t>Ask for an implementation diff and tests against the contract.</a:t>
            </a:r>
          </a:p>
          <a:p xmlns:a="http://schemas.openxmlformats.org/drawingml/2006/main">
            <a:pPr marL="279400" indent="-203200">
              <a:spcAft>
                <a:spcPts val="1500"/>
              </a:spcAft>
              <a:buAutoNum type="arabicPeriod"/>
              <a:defRPr sz="1950" b="0">
                <a:solidFill>
                  <a:srgbClr val="444444"/>
                </a:solidFill>
                <a:latin typeface="Inter"/>
                <a:ea typeface="Inter"/>
                <a:cs typeface="Inter"/>
              </a:defRPr>
            </a:pPr>
            <a:r>
              <a:t>Run checks, inspect behaviour and record unresolved decisions.</a:t>
            </a:r>
          </a:p>
          <a:p xmlns:a="http://schemas.openxmlformats.org/drawingml/2006/main">
            <a:pPr marL="279400" indent="-203200">
              <a:spcAft>
                <a:spcPts val="1500"/>
              </a:spcAft>
              <a:buAutoNum type="arabicPeriod"/>
              <a:defRPr sz="1950" b="0">
                <a:solidFill>
                  <a:srgbClr val="444444"/>
                </a:solidFill>
                <a:latin typeface="Inter"/>
                <a:ea typeface="Inter"/>
                <a:cs typeface="Inter"/>
              </a:defRPr>
            </a:pPr>
            <a:r>
              <a:t>Have the responsible people review the evidence before merging.</a:t>
            </a:r>
          </a:p>
        </p:txBody>
      </p:sp>
      <p:pic>
        <p:nvPicPr>
          <p:cNvPr id="5" name="">
            <a:extLst xmlns:a="http://schemas.openxmlformats.org/drawingml/2006/main">
              <a:ext uri="{FF2B5EF4-FFF2-40B4-BE49-F238E27FC236}">
                <a16:creationId xmlns:a16="http://schemas.microsoft.com/office/drawing/2014/main" id="{BAF4556A-34E1-4F5F-9E8E-49444663BF02}"/>
              </a:ext>
            </a:extLst>
          </p:cNvPr>
          <p:cNvPicPr>
            <a:picLocks xmlns:a="http://schemas.openxmlformats.org/drawingml/2006/main" noChangeAspect="1"/>
          </p:cNvPicPr>
          <p:nvPr/>
        </p:nvPicPr>
        <p:blipFill>
          <a:blip xmlns:r="http://schemas.openxmlformats.org/officeDocument/2006/relationships" xmlns:a="http://schemas.openxmlformats.org/drawingml/2006/main" r:embed="Reafd8b0158464275"/>
          <a:stretch xmlns:a="http://schemas.openxmlformats.org/drawingml/2006/main"/>
        </p:blipFill>
        <p:spPr>
          <a:xfrm xmlns:a="http://schemas.openxmlformats.org/drawingml/2006/main">
            <a:off x="6257925" y="2157413"/>
            <a:ext cx="5314950" cy="3543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C00956B-B6E1-4804-9D5C-DFBD7AFDC077}"/>
              </a:ext>
            </a:extLst>
          </p:cNvPr>
          <p:cNvSpPr>
            <a:spLocks xmlns:a="http://schemas.openxmlformats.org/drawingml/2006/main" noGrp="1"/>
          </p:cNvSpPr>
          <p:nvPr/>
        </p:nvSpPr>
        <p:spPr>
          <a:xfrm xmlns:a="http://schemas.openxmlformats.org/drawingml/2006/main">
            <a:off x="609600" y="5981700"/>
            <a:ext cx="109728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222222"/>
                </a:solidFill>
                <a:latin typeface="Inter"/>
                <a:ea typeface="Inter"/>
                <a:cs typeface="Inter"/>
              </a:defRPr>
            </a:defPPr>
            <a:lvl1pPr>
              <a:defRPr sz="1800" b="1">
                <a:solidFill>
                  <a:srgbClr val="222222"/>
                </a:solidFill>
                <a:latin typeface="Inter"/>
                <a:ea typeface="Inter"/>
                <a:cs typeface="Inter"/>
              </a:defRPr>
            </a:lvl1pPr>
            <a:lvl2pPr>
              <a:defRPr sz="1800" b="1">
                <a:solidFill>
                  <a:srgbClr val="222222"/>
                </a:solidFill>
                <a:latin typeface="Inter"/>
                <a:ea typeface="Inter"/>
                <a:cs typeface="Inter"/>
              </a:defRPr>
            </a:lvl2pPr>
            <a:lvl3pPr>
              <a:defRPr sz="1800" b="1">
                <a:solidFill>
                  <a:srgbClr val="222222"/>
                </a:solidFill>
                <a:latin typeface="Inter"/>
                <a:ea typeface="Inter"/>
                <a:cs typeface="Inter"/>
              </a:defRPr>
            </a:lvl3pPr>
            <a:lvl4pPr>
              <a:defRPr sz="1800" b="1">
                <a:solidFill>
                  <a:srgbClr val="222222"/>
                </a:solidFill>
                <a:latin typeface="Inter"/>
                <a:ea typeface="Inter"/>
                <a:cs typeface="Inter"/>
              </a:defRPr>
            </a:lvl4pPr>
            <a:lvl5pPr>
              <a:defRPr sz="1800" b="1">
                <a:solidFill>
                  <a:srgbClr val="222222"/>
                </a:solidFill>
                <a:latin typeface="Inter"/>
                <a:ea typeface="Inter"/>
                <a:cs typeface="Inter"/>
              </a:defRPr>
            </a:lvl5pPr>
            <a:lvl6pPr>
              <a:defRPr sz="1800" b="1">
                <a:solidFill>
                  <a:srgbClr val="222222"/>
                </a:solidFill>
                <a:latin typeface="Inter"/>
                <a:ea typeface="Inter"/>
                <a:cs typeface="Inter"/>
              </a:defRPr>
            </a:lvl6pPr>
            <a:lvl7pPr>
              <a:defRPr sz="1800" b="1">
                <a:solidFill>
                  <a:srgbClr val="222222"/>
                </a:solidFill>
                <a:latin typeface="Inter"/>
                <a:ea typeface="Inter"/>
                <a:cs typeface="Inter"/>
              </a:defRPr>
            </a:lvl7pPr>
            <a:lvl8pPr>
              <a:defRPr sz="1800" b="1">
                <a:solidFill>
                  <a:srgbClr val="222222"/>
                </a:solidFill>
                <a:latin typeface="Inter"/>
                <a:ea typeface="Inter"/>
                <a:cs typeface="Inter"/>
              </a:defRPr>
            </a:lvl8pPr>
            <a:lvl9pPr>
              <a:defRPr sz="1800" b="1">
                <a:solidFill>
                  <a:srgbClr val="222222"/>
                </a:solidFill>
                <a:latin typeface="Inter"/>
                <a:ea typeface="Inter"/>
                <a:cs typeface="Inter"/>
              </a:defRPr>
            </a:lvl9pPr>
          </a:lstStyle>
          <a:p xmlns:a="http://schemas.openxmlformats.org/drawingml/2006/main">
            <a:pPr>
              <a:defRPr sz="1800" b="1">
                <a:solidFill>
                  <a:srgbClr val="222222"/>
                </a:solidFill>
                <a:latin typeface="Inter"/>
                <a:ea typeface="Inter"/>
                <a:cs typeface="Inter"/>
              </a:defRPr>
            </a:pPr>
            <a:r>
              <a:rPr sz="1800" b="1">
                <a:solidFill>
                  <a:srgbClr val="222222"/>
                </a:solidFill>
                <a:latin typeface="Inter"/>
                <a:ea typeface="Inter"/>
                <a:cs typeface="Inter"/>
              </a:rPr>
              <a:t>Suggested task: implement payment submission with replay and cross-partner denial tests.</a:t>
            </a:r>
          </a:p>
        </p:txBody>
      </p:sp>
      <p:sp>
        <p:nvSpPr>
          <p:cNvPr id="7" name="">
            <a:extLst xmlns:a="http://schemas.openxmlformats.org/drawingml/2006/main">
              <a:ext uri="{FF2B5EF4-FFF2-40B4-BE49-F238E27FC236}">
                <a16:creationId xmlns:a16="http://schemas.microsoft.com/office/drawing/2014/main" id="{DA3E8C66-AC1E-4CD1-A90A-4095CBE5F9A8}"/>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31061164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807DC9B9-D4EC-4240-9CAC-84BA9E5351E2}"/>
              </a:ext>
            </a:extLst>
          </p:cNvPr>
          <p:cNvPicPr>
            <a:picLocks xmlns:a="http://schemas.openxmlformats.org/drawingml/2006/main" noChangeAspect="1"/>
          </p:cNvPicPr>
          <p:nvPr/>
        </p:nvPicPr>
        <p:blipFill>
          <a:blip xmlns:r="http://schemas.openxmlformats.org/officeDocument/2006/relationships" xmlns:a="http://schemas.openxmlformats.org/drawingml/2006/main" r:embed="R2284075804674d6d"/>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C0D7FD9-B05C-442F-B01E-585ABA054DA1}"/>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08</a:t>
            </a:r>
          </a:p>
        </p:txBody>
      </p:sp>
      <p:sp>
        <p:nvSpPr>
          <p:cNvPr id="3" name="">
            <a:extLst xmlns:a="http://schemas.openxmlformats.org/drawingml/2006/main">
              <a:ext uri="{FF2B5EF4-FFF2-40B4-BE49-F238E27FC236}">
                <a16:creationId xmlns:a16="http://schemas.microsoft.com/office/drawing/2014/main" id="{A260E12D-001C-4976-A803-37F7C2FD9A4A}"/>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 first working cycle</a:t>
            </a:r>
          </a:p>
        </p:txBody>
      </p:sp>
      <p:sp>
        <p:nvSpPr>
          <p:cNvPr id="4" name="">
            <a:extLst xmlns:a="http://schemas.openxmlformats.org/drawingml/2006/main">
              <a:ext uri="{FF2B5EF4-FFF2-40B4-BE49-F238E27FC236}">
                <a16:creationId xmlns:a16="http://schemas.microsoft.com/office/drawing/2014/main" id="{0F027D9D-30BF-4EFD-9524-C44A667DDB50}"/>
              </a:ext>
            </a:extLst>
          </p:cNvPr>
          <p:cNvSpPr>
            <a:spLocks xmlns:a="http://schemas.openxmlformats.org/drawingml/2006/main" noGrp="1"/>
          </p:cNvSpPr>
          <p:nvPr/>
        </p:nvSpPr>
        <p:spPr>
          <a:xfrm xmlns:a="http://schemas.openxmlformats.org/drawingml/2006/main">
            <a:off x="609600" y="2228850"/>
            <a:ext cx="67437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444444"/>
                </a:solidFill>
                <a:latin typeface="Inter"/>
                <a:ea typeface="Inter"/>
                <a:cs typeface="Inter"/>
              </a:defRPr>
            </a:defPPr>
            <a:lvl1pPr>
              <a:defRPr sz="2025" b="0">
                <a:solidFill>
                  <a:srgbClr val="444444"/>
                </a:solidFill>
                <a:latin typeface="Inter"/>
                <a:ea typeface="Inter"/>
                <a:cs typeface="Inter"/>
              </a:defRPr>
            </a:lvl1pPr>
            <a:lvl2pPr>
              <a:defRPr sz="2025" b="0">
                <a:solidFill>
                  <a:srgbClr val="444444"/>
                </a:solidFill>
                <a:latin typeface="Inter"/>
                <a:ea typeface="Inter"/>
                <a:cs typeface="Inter"/>
              </a:defRPr>
            </a:lvl2pPr>
            <a:lvl3pPr>
              <a:defRPr sz="2025" b="0">
                <a:solidFill>
                  <a:srgbClr val="444444"/>
                </a:solidFill>
                <a:latin typeface="Inter"/>
                <a:ea typeface="Inter"/>
                <a:cs typeface="Inter"/>
              </a:defRPr>
            </a:lvl3pPr>
            <a:lvl4pPr>
              <a:defRPr sz="2025" b="0">
                <a:solidFill>
                  <a:srgbClr val="444444"/>
                </a:solidFill>
                <a:latin typeface="Inter"/>
                <a:ea typeface="Inter"/>
                <a:cs typeface="Inter"/>
              </a:defRPr>
            </a:lvl4pPr>
            <a:lvl5pPr>
              <a:defRPr sz="2025" b="0">
                <a:solidFill>
                  <a:srgbClr val="444444"/>
                </a:solidFill>
                <a:latin typeface="Inter"/>
                <a:ea typeface="Inter"/>
                <a:cs typeface="Inter"/>
              </a:defRPr>
            </a:lvl5pPr>
            <a:lvl6pPr>
              <a:defRPr sz="2025" b="0">
                <a:solidFill>
                  <a:srgbClr val="444444"/>
                </a:solidFill>
                <a:latin typeface="Inter"/>
                <a:ea typeface="Inter"/>
                <a:cs typeface="Inter"/>
              </a:defRPr>
            </a:lvl6pPr>
            <a:lvl7pPr>
              <a:defRPr sz="2025" b="0">
                <a:solidFill>
                  <a:srgbClr val="444444"/>
                </a:solidFill>
                <a:latin typeface="Inter"/>
                <a:ea typeface="Inter"/>
                <a:cs typeface="Inter"/>
              </a:defRPr>
            </a:lvl7pPr>
            <a:lvl8pPr>
              <a:defRPr sz="2025" b="0">
                <a:solidFill>
                  <a:srgbClr val="444444"/>
                </a:solidFill>
                <a:latin typeface="Inter"/>
                <a:ea typeface="Inter"/>
                <a:cs typeface="Inter"/>
              </a:defRPr>
            </a:lvl8pPr>
            <a:lvl9pPr>
              <a:defRPr sz="2025" b="0">
                <a:solidFill>
                  <a:srgbClr val="444444"/>
                </a:solidFill>
                <a:latin typeface="Inter"/>
                <a:ea typeface="Inter"/>
                <a:cs typeface="Inter"/>
              </a:defRPr>
            </a:lvl9pPr>
          </a:lstStyle>
          <a:p xmlns:a="http://schemas.openxmlformats.org/drawingml/2006/main">
            <a:pPr marL="279400" indent="-203200">
              <a:spcAft>
                <a:spcPts val="1600"/>
              </a:spcAft>
              <a:buAutoNum type="arabicPeriod" startAt="1"/>
              <a:defRPr sz="2025" b="0">
                <a:solidFill>
                  <a:srgbClr val="444444"/>
                </a:solidFill>
                <a:latin typeface="Inter"/>
                <a:ea typeface="Inter"/>
                <a:cs typeface="Inter"/>
              </a:defRPr>
            </a:pPr>
            <a:r>
              <a:t>Agree one API product, a consumer journey and an accountable owner.</a:t>
            </a:r>
          </a:p>
          <a:p xmlns:a="http://schemas.openxmlformats.org/drawingml/2006/main">
            <a:pPr marL="279400" indent="-203200">
              <a:spcAft>
                <a:spcPts val="1600"/>
              </a:spcAft>
              <a:buAutoNum type="arabicPeriod"/>
              <a:defRPr sz="2025" b="0">
                <a:solidFill>
                  <a:srgbClr val="444444"/>
                </a:solidFill>
                <a:latin typeface="Inter"/>
                <a:ea typeface="Inter"/>
                <a:cs typeface="Inter"/>
              </a:defRPr>
            </a:pPr>
            <a:r>
              <a:t>Record the architecture choices and review one contract.</a:t>
            </a:r>
          </a:p>
          <a:p xmlns:a="http://schemas.openxmlformats.org/drawingml/2006/main">
            <a:pPr marL="279400" indent="-203200">
              <a:spcAft>
                <a:spcPts val="1600"/>
              </a:spcAft>
              <a:buAutoNum type="arabicPeriod"/>
              <a:defRPr sz="2025" b="0">
                <a:solidFill>
                  <a:srgbClr val="444444"/>
                </a:solidFill>
                <a:latin typeface="Inter"/>
                <a:ea typeface="Inter"/>
                <a:cs typeface="Inter"/>
              </a:defRPr>
            </a:pPr>
            <a:r>
              <a:t>Build one path with AI assistance and meaningful tests.</a:t>
            </a:r>
          </a:p>
          <a:p xmlns:a="http://schemas.openxmlformats.org/drawingml/2006/main">
            <a:pPr marL="279400" indent="-203200">
              <a:spcAft>
                <a:spcPts val="1600"/>
              </a:spcAft>
              <a:buAutoNum type="arabicPeriod"/>
              <a:defRPr sz="2025" b="0">
                <a:solidFill>
                  <a:srgbClr val="444444"/>
                </a:solidFill>
                <a:latin typeface="Inter"/>
                <a:ea typeface="Inter"/>
                <a:cs typeface="Inter"/>
              </a:defRPr>
            </a:pPr>
            <a:r>
              <a:t>Lint, audit and share findings before the next release decision.</a:t>
            </a:r>
          </a:p>
        </p:txBody>
      </p:sp>
      <p:sp>
        <p:nvSpPr>
          <p:cNvPr id="5" name="">
            <a:extLst xmlns:a="http://schemas.openxmlformats.org/drawingml/2006/main">
              <a:ext uri="{FF2B5EF4-FFF2-40B4-BE49-F238E27FC236}">
                <a16:creationId xmlns:a16="http://schemas.microsoft.com/office/drawing/2014/main" id="{7FA34D84-49FA-4EC4-A569-67BD67F9326D}"/>
              </a:ext>
            </a:extLst>
          </p:cNvPr>
          <p:cNvSpPr>
            <a:spLocks xmlns:a="http://schemas.openxmlformats.org/drawingml/2006/main" noGrp="1"/>
          </p:cNvSpPr>
          <p:nvPr/>
        </p:nvSpPr>
        <p:spPr>
          <a:xfrm xmlns:a="http://schemas.openxmlformats.org/drawingml/2006/main">
            <a:off x="7953375" y="2171700"/>
            <a:ext cx="3619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222222"/>
                </a:solidFill>
                <a:latin typeface="Inter"/>
                <a:ea typeface="Inter"/>
                <a:cs typeface="Inter"/>
              </a:defRPr>
            </a:defPPr>
            <a:lvl1pPr>
              <a:defRPr sz="2175" b="1">
                <a:solidFill>
                  <a:srgbClr val="222222"/>
                </a:solidFill>
                <a:latin typeface="Inter"/>
                <a:ea typeface="Inter"/>
                <a:cs typeface="Inter"/>
              </a:defRPr>
            </a:lvl1pPr>
            <a:lvl2pPr>
              <a:defRPr sz="2175" b="1">
                <a:solidFill>
                  <a:srgbClr val="222222"/>
                </a:solidFill>
                <a:latin typeface="Inter"/>
                <a:ea typeface="Inter"/>
                <a:cs typeface="Inter"/>
              </a:defRPr>
            </a:lvl2pPr>
            <a:lvl3pPr>
              <a:defRPr sz="2175" b="1">
                <a:solidFill>
                  <a:srgbClr val="222222"/>
                </a:solidFill>
                <a:latin typeface="Inter"/>
                <a:ea typeface="Inter"/>
                <a:cs typeface="Inter"/>
              </a:defRPr>
            </a:lvl3pPr>
            <a:lvl4pPr>
              <a:defRPr sz="2175" b="1">
                <a:solidFill>
                  <a:srgbClr val="222222"/>
                </a:solidFill>
                <a:latin typeface="Inter"/>
                <a:ea typeface="Inter"/>
                <a:cs typeface="Inter"/>
              </a:defRPr>
            </a:lvl4pPr>
            <a:lvl5pPr>
              <a:defRPr sz="2175" b="1">
                <a:solidFill>
                  <a:srgbClr val="222222"/>
                </a:solidFill>
                <a:latin typeface="Inter"/>
                <a:ea typeface="Inter"/>
                <a:cs typeface="Inter"/>
              </a:defRPr>
            </a:lvl5pPr>
            <a:lvl6pPr>
              <a:defRPr sz="2175" b="1">
                <a:solidFill>
                  <a:srgbClr val="222222"/>
                </a:solidFill>
                <a:latin typeface="Inter"/>
                <a:ea typeface="Inter"/>
                <a:cs typeface="Inter"/>
              </a:defRPr>
            </a:lvl6pPr>
            <a:lvl7pPr>
              <a:defRPr sz="2175" b="1">
                <a:solidFill>
                  <a:srgbClr val="222222"/>
                </a:solidFill>
                <a:latin typeface="Inter"/>
                <a:ea typeface="Inter"/>
                <a:cs typeface="Inter"/>
              </a:defRPr>
            </a:lvl7pPr>
            <a:lvl8pPr>
              <a:defRPr sz="2175" b="1">
                <a:solidFill>
                  <a:srgbClr val="222222"/>
                </a:solidFill>
                <a:latin typeface="Inter"/>
                <a:ea typeface="Inter"/>
                <a:cs typeface="Inter"/>
              </a:defRPr>
            </a:lvl8pPr>
            <a:lvl9pPr>
              <a:defRPr sz="2175" b="1">
                <a:solidFill>
                  <a:srgbClr val="222222"/>
                </a:solidFill>
                <a:latin typeface="Inter"/>
                <a:ea typeface="Inter"/>
                <a:cs typeface="Inter"/>
              </a:defRPr>
            </a:lvl9pPr>
          </a:lstStyle>
          <a:p xmlns:a="http://schemas.openxmlformats.org/drawingml/2006/main">
            <a:pPr>
              <a:defRPr sz="2175" b="1">
                <a:solidFill>
                  <a:srgbClr val="222222"/>
                </a:solidFill>
                <a:latin typeface="Inter"/>
                <a:ea typeface="Inter"/>
                <a:cs typeface="Inter"/>
              </a:defRPr>
            </a:pPr>
            <a:r>
              <a:rPr sz="2175" b="1">
                <a:solidFill>
                  <a:srgbClr val="222222"/>
                </a:solidFill>
                <a:latin typeface="Inter"/>
                <a:ea typeface="Inter"/>
                <a:cs typeface="Inter"/>
              </a:rPr>
              <a:t>Method and project resources</a:t>
            </a:r>
          </a:p>
        </p:txBody>
      </p:sp>
      <p:sp>
        <p:nvSpPr>
          <p:cNvPr id="6" name="">
            <a:extLst xmlns:a="http://schemas.openxmlformats.org/drawingml/2006/main">
              <a:ext uri="{FF2B5EF4-FFF2-40B4-BE49-F238E27FC236}">
                <a16:creationId xmlns:a16="http://schemas.microsoft.com/office/drawing/2014/main" id="{B41ECDF7-2871-4DF2-90F3-DF760FF5102C}"/>
              </a:ext>
            </a:extLst>
          </p:cNvPr>
          <p:cNvSpPr>
            <a:spLocks xmlns:a="http://schemas.openxmlformats.org/drawingml/2006/main" noGrp="1"/>
          </p:cNvSpPr>
          <p:nvPr/>
        </p:nvSpPr>
        <p:spPr>
          <a:xfrm xmlns:a="http://schemas.openxmlformats.org/drawingml/2006/main">
            <a:off x="7953375" y="3048000"/>
            <a:ext cx="3619500" cy="213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28600" indent="-152400">
              <a:spcAft>
                <a:spcPts val="1600"/>
              </a:spcAft>
              <a:buChar char="•"/>
              <a:defRPr sz="1725" b="0">
                <a:solidFill>
                  <a:srgbClr val="444444"/>
                </a:solidFill>
                <a:latin typeface="Inter"/>
                <a:ea typeface="Inter"/>
                <a:cs typeface="Inter"/>
              </a:defRPr>
            </a:pPr>
            <a:r>
              <a:t>apiopscycles.com</a:t>
            </a:r>
          </a:p>
          <a:p xmlns:a="http://schemas.openxmlformats.org/drawingml/2006/main">
            <a:pPr marL="228600" indent="-152400">
              <a:spcAft>
                <a:spcPts val="1600"/>
              </a:spcAft>
              <a:buChar char="•"/>
              <a:defRPr sz="1725" b="0">
                <a:solidFill>
                  <a:srgbClr val="444444"/>
                </a:solidFill>
                <a:latin typeface="Inter"/>
                <a:ea typeface="Inter"/>
                <a:cs typeface="Inter"/>
              </a:defRPr>
            </a:pPr>
            <a:r>
              <a:t>apiops-cycles-method-data</a:t>
            </a:r>
          </a:p>
          <a:p xmlns:a="http://schemas.openxmlformats.org/drawingml/2006/main">
            <a:pPr marL="228600" indent="-152400">
              <a:spcAft>
                <a:spcPts val="1600"/>
              </a:spcAft>
              <a:buChar char="•"/>
              <a:defRPr sz="1725" b="0">
                <a:solidFill>
                  <a:srgbClr val="444444"/>
                </a:solidFill>
                <a:latin typeface="Inter"/>
                <a:ea typeface="Inter"/>
                <a:cs typeface="Inter"/>
              </a:defRPr>
            </a:pPr>
            <a:r>
              <a:t>create-apiops</a:t>
            </a:r>
          </a:p>
          <a:p xmlns:a="http://schemas.openxmlformats.org/drawingml/2006/main">
            <a:pPr marL="228600" indent="-152400">
              <a:spcAft>
                <a:spcPts val="1600"/>
              </a:spcAft>
              <a:buChar char="•"/>
              <a:defRPr sz="1725" b="0">
                <a:solidFill>
                  <a:srgbClr val="444444"/>
                </a:solidFill>
                <a:latin typeface="Inter"/>
                <a:ea typeface="Inter"/>
                <a:cs typeface="Inter"/>
              </a:defRPr>
            </a:pPr>
            <a:r>
              <a:t>CanvasCreator</a:t>
            </a:r>
          </a:p>
        </p:txBody>
      </p:sp>
      <p:sp>
        <p:nvSpPr>
          <p:cNvPr id="7" name="">
            <a:extLst xmlns:a="http://schemas.openxmlformats.org/drawingml/2006/main">
              <a:ext uri="{FF2B5EF4-FFF2-40B4-BE49-F238E27FC236}">
                <a16:creationId xmlns:a16="http://schemas.microsoft.com/office/drawing/2014/main" id="{67C86288-5D85-43CA-B03D-EB62BA403672}"/>
              </a:ext>
            </a:extLst>
          </p:cNvPr>
          <p:cNvSpPr>
            <a:spLocks xmlns:a="http://schemas.openxmlformats.org/drawingml/2006/main" noGrp="1"/>
          </p:cNvSpPr>
          <p:nvPr/>
        </p:nvSpPr>
        <p:spPr>
          <a:xfrm xmlns:a="http://schemas.openxmlformats.org/drawingml/2006/main">
            <a:off x="609600" y="611505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425" b="0">
                <a:solidFill>
                  <a:srgbClr val="666666"/>
                </a:solidFill>
                <a:latin typeface="Inter"/>
                <a:ea typeface="Inter"/>
                <a:cs typeface="Inter"/>
              </a:defRPr>
            </a:defPPr>
            <a:lvl1pPr>
              <a:defRPr sz="1425" b="0">
                <a:solidFill>
                  <a:srgbClr val="666666"/>
                </a:solidFill>
                <a:latin typeface="Inter"/>
                <a:ea typeface="Inter"/>
                <a:cs typeface="Inter"/>
              </a:defRPr>
            </a:lvl1pPr>
            <a:lvl2pPr>
              <a:defRPr sz="1425" b="0">
                <a:solidFill>
                  <a:srgbClr val="666666"/>
                </a:solidFill>
                <a:latin typeface="Inter"/>
                <a:ea typeface="Inter"/>
                <a:cs typeface="Inter"/>
              </a:defRPr>
            </a:lvl2pPr>
            <a:lvl3pPr>
              <a:defRPr sz="1425" b="0">
                <a:solidFill>
                  <a:srgbClr val="666666"/>
                </a:solidFill>
                <a:latin typeface="Inter"/>
                <a:ea typeface="Inter"/>
                <a:cs typeface="Inter"/>
              </a:defRPr>
            </a:lvl3pPr>
            <a:lvl4pPr>
              <a:defRPr sz="1425" b="0">
                <a:solidFill>
                  <a:srgbClr val="666666"/>
                </a:solidFill>
                <a:latin typeface="Inter"/>
                <a:ea typeface="Inter"/>
                <a:cs typeface="Inter"/>
              </a:defRPr>
            </a:lvl4pPr>
            <a:lvl5pPr>
              <a:defRPr sz="1425" b="0">
                <a:solidFill>
                  <a:srgbClr val="666666"/>
                </a:solidFill>
                <a:latin typeface="Inter"/>
                <a:ea typeface="Inter"/>
                <a:cs typeface="Inter"/>
              </a:defRPr>
            </a:lvl5pPr>
            <a:lvl6pPr>
              <a:defRPr sz="1425" b="0">
                <a:solidFill>
                  <a:srgbClr val="666666"/>
                </a:solidFill>
                <a:latin typeface="Inter"/>
                <a:ea typeface="Inter"/>
                <a:cs typeface="Inter"/>
              </a:defRPr>
            </a:lvl6pPr>
            <a:lvl7pPr>
              <a:defRPr sz="1425" b="0">
                <a:solidFill>
                  <a:srgbClr val="666666"/>
                </a:solidFill>
                <a:latin typeface="Inter"/>
                <a:ea typeface="Inter"/>
                <a:cs typeface="Inter"/>
              </a:defRPr>
            </a:lvl7pPr>
            <a:lvl8pPr>
              <a:defRPr sz="1425" b="0">
                <a:solidFill>
                  <a:srgbClr val="666666"/>
                </a:solidFill>
                <a:latin typeface="Inter"/>
                <a:ea typeface="Inter"/>
                <a:cs typeface="Inter"/>
              </a:defRPr>
            </a:lvl8pPr>
            <a:lvl9pPr>
              <a:defRPr sz="1425" b="0">
                <a:solidFill>
                  <a:srgbClr val="666666"/>
                </a:solidFill>
                <a:latin typeface="Inter"/>
                <a:ea typeface="Inter"/>
                <a:cs typeface="Inter"/>
              </a:defRPr>
            </a:lvl9pPr>
          </a:lstStyle>
          <a:p xmlns:a="http://schemas.openxmlformats.org/drawingml/2006/main">
            <a:pPr>
              <a:defRPr sz="1425" b="0">
                <a:solidFill>
                  <a:srgbClr val="666666"/>
                </a:solidFill>
                <a:latin typeface="Inter"/>
                <a:ea typeface="Inter"/>
                <a:cs typeface="Inter"/>
              </a:defRPr>
            </a:pPr>
            <a:r>
              <a:rPr sz="1425" b="0">
                <a:solidFill>
                  <a:srgbClr val="666666"/>
                </a:solidFill>
                <a:latin typeface="Inter"/>
                <a:ea typeface="Inter"/>
                <a:cs typeface="Inter"/>
              </a:rPr>
              <a:t>Local reference versions checked: method-data 4.2.1 and create-apiops 1.1.4. 3 November 2026.</a:t>
            </a:r>
          </a:p>
        </p:txBody>
      </p:sp>
      <p:sp>
        <p:nvSpPr>
          <p:cNvPr id="8" name="">
            <a:extLst xmlns:a="http://schemas.openxmlformats.org/drawingml/2006/main">
              <a:ext uri="{FF2B5EF4-FFF2-40B4-BE49-F238E27FC236}">
                <a16:creationId xmlns:a16="http://schemas.microsoft.com/office/drawing/2014/main" id="{7DEA459F-3B67-44B0-9A14-F422AE98092B}"/>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78566306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2026-11-04T12:54:20.9420000Z</dcterms:created>
  <dcterms:modified xsi:type="dcterms:W3CDTF">2026-11-04T12:54:20.9420000Z</dcterms:modified>
</coreProperties>
</file>