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4816084496b4fcc" /><Relationship Type="http://schemas.openxmlformats.org/officeDocument/2006/relationships/extended-properties" Target="/docProps/app.xml" Id="R6314e6f593e64be4" /><Relationship Type="http://schemas.openxmlformats.org/officeDocument/2006/relationships/officeDocument" Target="/ppt/presentation.xml" Id="R817b2fef01964464" /></Relationships>
</file>

<file path=ppt/presentation.xml><?xml version="1.0" encoding="utf-8"?>
<p:presentation xmlns:p="http://schemas.openxmlformats.org/presentationml/2006/main">
  <p:sldMasterIdLst>
    <p:sldMasterId xmlns:r="http://schemas.openxmlformats.org/officeDocument/2006/relationships" id="2147483648" r:id="R1f8e39e7a0164f62"/>
  </p:sldMasterIdLst>
  <p:notesMasterIdLst>
    <p:notesMasterId xmlns:r="http://schemas.openxmlformats.org/officeDocument/2006/relationships" r:id="Rf1bc3e42b06d42a0"/>
  </p:notesMasterIdLst>
  <p:sldIdLst>
    <p:sldId xmlns:r="http://schemas.openxmlformats.org/officeDocument/2006/relationships" id="256" r:id="R781dfd561fef4833"/>
    <p:sldId xmlns:r="http://schemas.openxmlformats.org/officeDocument/2006/relationships" id="257" r:id="R67c888c25ed8450e"/>
    <p:sldId xmlns:r="http://schemas.openxmlformats.org/officeDocument/2006/relationships" id="258" r:id="Rf9ba04d0afee4e1b"/>
    <p:sldId xmlns:r="http://schemas.openxmlformats.org/officeDocument/2006/relationships" id="259" r:id="Rfdb1e1b3ed534d62"/>
    <p:sldId xmlns:r="http://schemas.openxmlformats.org/officeDocument/2006/relationships" id="260" r:id="R9f12d07249fb4159"/>
    <p:sldId xmlns:r="http://schemas.openxmlformats.org/officeDocument/2006/relationships" id="261" r:id="Re53253cc13c74f4a"/>
    <p:sldId xmlns:r="http://schemas.openxmlformats.org/officeDocument/2006/relationships" id="262" r:id="Rde8f0620dbfa42b1"/>
    <p:sldId xmlns:r="http://schemas.openxmlformats.org/officeDocument/2006/relationships" id="263" r:id="R2f299e94dc444fb6"/>
    <p:sldId xmlns:r="http://schemas.openxmlformats.org/officeDocument/2006/relationships" id="264" r:id="R8a7a4765e62d47b8"/>
    <p:sldId xmlns:r="http://schemas.openxmlformats.org/officeDocument/2006/relationships" id="265" r:id="R78659c93521843d4"/>
    <p:sldId xmlns:r="http://schemas.openxmlformats.org/officeDocument/2006/relationships" id="266" r:id="R9c4bfc2a6b2a4096"/>
    <p:sldId xmlns:r="http://schemas.openxmlformats.org/officeDocument/2006/relationships" id="267" r:id="R0009e814722b4f76"/>
    <p:sldId xmlns:r="http://schemas.openxmlformats.org/officeDocument/2006/relationships" id="268" r:id="Rcfc9bbdb595e48cc"/>
    <p:sldId xmlns:r="http://schemas.openxmlformats.org/officeDocument/2006/relationships" id="269" r:id="R4e80ec0a1c8b470b"/>
    <p:sldId xmlns:r="http://schemas.openxmlformats.org/officeDocument/2006/relationships" id="270" r:id="Rc03871860c3646e5"/>
    <p:sldId xmlns:r="http://schemas.openxmlformats.org/officeDocument/2006/relationships" id="271" r:id="Ra62f553f68fb498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e9749fa10d4856" /><Relationship Type="http://schemas.openxmlformats.org/officeDocument/2006/relationships/slideMaster" Target="/ppt/slideMasters/slideMaster1.xml" Id="R1f8e39e7a0164f62" /><Relationship Type="http://schemas.openxmlformats.org/officeDocument/2006/relationships/notesMaster" Target="/ppt/notesMasters/notesMaster1.xml" Id="Rf1bc3e42b06d42a0" /><Relationship Type="http://schemas.openxmlformats.org/officeDocument/2006/relationships/presProps" Target="/ppt/presProps.xml" Id="R9a2ec9d259774659" /><Relationship Type="http://schemas.openxmlformats.org/officeDocument/2006/relationships/tableStyles" Target="/ppt/tableStyles.xml" Id="R8bc01d2e6eae40b0" /><Relationship Type="http://schemas.openxmlformats.org/officeDocument/2006/relationships/slide" Target="/ppt/slides/slide1.xml" Id="R781dfd561fef4833" /><Relationship Type="http://schemas.openxmlformats.org/officeDocument/2006/relationships/slide" Target="/ppt/slides/slide2.xml" Id="R67c888c25ed8450e" /><Relationship Type="http://schemas.openxmlformats.org/officeDocument/2006/relationships/slide" Target="/ppt/slides/slide3.xml" Id="Rf9ba04d0afee4e1b" /><Relationship Type="http://schemas.openxmlformats.org/officeDocument/2006/relationships/slide" Target="/ppt/slides/slide4.xml" Id="Rfdb1e1b3ed534d62" /><Relationship Type="http://schemas.openxmlformats.org/officeDocument/2006/relationships/slide" Target="/ppt/slides/slide5.xml" Id="R9f12d07249fb4159" /><Relationship Type="http://schemas.openxmlformats.org/officeDocument/2006/relationships/slide" Target="/ppt/slides/slide6.xml" Id="Re53253cc13c74f4a" /><Relationship Type="http://schemas.openxmlformats.org/officeDocument/2006/relationships/slide" Target="/ppt/slides/slide7.xml" Id="Rde8f0620dbfa42b1" /><Relationship Type="http://schemas.openxmlformats.org/officeDocument/2006/relationships/slide" Target="/ppt/slides/slide8.xml" Id="R2f299e94dc444fb6" /><Relationship Type="http://schemas.openxmlformats.org/officeDocument/2006/relationships/slide" Target="/ppt/slides/slide9.xml" Id="R8a7a4765e62d47b8" /><Relationship Type="http://schemas.openxmlformats.org/officeDocument/2006/relationships/slide" Target="/ppt/slides/slide10.xml" Id="R78659c93521843d4" /><Relationship Type="http://schemas.openxmlformats.org/officeDocument/2006/relationships/slide" Target="/ppt/slides/slide11.xml" Id="R9c4bfc2a6b2a4096" /><Relationship Type="http://schemas.openxmlformats.org/officeDocument/2006/relationships/slide" Target="/ppt/slides/slide12.xml" Id="R0009e814722b4f76" /><Relationship Type="http://schemas.openxmlformats.org/officeDocument/2006/relationships/slide" Target="/ppt/slides/slide13.xml" Id="Rcfc9bbdb595e48cc" /><Relationship Type="http://schemas.openxmlformats.org/officeDocument/2006/relationships/slide" Target="/ppt/slides/slide14.xml" Id="R4e80ec0a1c8b470b" /><Relationship Type="http://schemas.openxmlformats.org/officeDocument/2006/relationships/slide" Target="/ppt/slides/slide15.xml" Id="Rc03871860c3646e5" /><Relationship Type="http://schemas.openxmlformats.org/officeDocument/2006/relationships/slide" Target="/ppt/slides/slide16.xml" Id="Ra62f553f68fb498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7a243537f14c7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5c162f65821426e" /><Relationship Type="http://schemas.openxmlformats.org/officeDocument/2006/relationships/notesMaster" Target="/ppt/notesMasters/notesMaster1.xml" Id="Rd090294fa3da427f" /></Relationships>
</file>

<file path=ppt/notesSlides/_rels/notesSlide2.xml.rels>&#65279;<?xml version="1.0" encoding="utf-8"?><Relationships xmlns="http://schemas.openxmlformats.org/package/2006/relationships"><Relationship Type="http://schemas.openxmlformats.org/officeDocument/2006/relationships/slide" Target="/ppt/slides/slide2.xml" Id="R176b0ad5876b4bdf" /><Relationship Type="http://schemas.openxmlformats.org/officeDocument/2006/relationships/notesMaster" Target="/ppt/notesMasters/notesMaster1.xml" Id="Rc4519fc8d7134380"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ae59472a164bae" /><Relationship Type="http://schemas.openxmlformats.org/officeDocument/2006/relationships/notesMaster" Target="/ppt/notesMasters/notesMaster1.xml" Id="R2c6b316d7b184808" /></Relationships>
</file>

<file path=ppt/notesSlides/_rels/notesSlide4.xml.rels>&#65279;<?xml version="1.0" encoding="utf-8"?><Relationships xmlns="http://schemas.openxmlformats.org/package/2006/relationships"><Relationship Type="http://schemas.openxmlformats.org/officeDocument/2006/relationships/slide" Target="/ppt/slides/slide4.xml" Id="Rfc0dffd883e548a7" /><Relationship Type="http://schemas.openxmlformats.org/officeDocument/2006/relationships/notesMaster" Target="/ppt/notesMasters/notesMaster1.xml" Id="R9e72e95019d34aa1" /></Relationships>
</file>

<file path=ppt/notesSlides/_rels/notesSlide5.xml.rels>&#65279;<?xml version="1.0" encoding="utf-8"?><Relationships xmlns="http://schemas.openxmlformats.org/package/2006/relationships"><Relationship Type="http://schemas.openxmlformats.org/officeDocument/2006/relationships/slide" Target="/ppt/slides/slide5.xml" Id="R5a82209afcf74dd5" /><Relationship Type="http://schemas.openxmlformats.org/officeDocument/2006/relationships/notesMaster" Target="/ppt/notesMasters/notesMaster1.xml" Id="R5b341f54012d4e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b92203313d4b4f25" /><Relationship Type="http://schemas.openxmlformats.org/officeDocument/2006/relationships/notesMaster" Target="/ppt/notesMasters/notesMaster1.xml" Id="R658385fc84db4aa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1a76874ae942a4" /><Relationship Type="http://schemas.openxmlformats.org/officeDocument/2006/relationships/notesMaster" Target="/ppt/notesMasters/notesMaster1.xml" Id="Rc6e77b832aac496c" /></Relationships>
</file>

<file path=ppt/notesSlides/_rels/notesSlide8.xml.rels>&#65279;<?xml version="1.0" encoding="utf-8"?><Relationships xmlns="http://schemas.openxmlformats.org/package/2006/relationships"><Relationship Type="http://schemas.openxmlformats.org/officeDocument/2006/relationships/slide" Target="/ppt/slides/slide8.xml" Id="R1f86d5bf69ae4746" /><Relationship Type="http://schemas.openxmlformats.org/officeDocument/2006/relationships/notesMaster" Target="/ppt/notesMasters/notesMaster1.xml" Id="R1338a93b4b564a35"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dd50c688e24b27" /><Relationship Type="http://schemas.openxmlformats.org/officeDocument/2006/relationships/notesMaster" Target="/ppt/notesMasters/notesMaster1.xml" Id="R4db435a5027c493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a9b301ffb2b4c37" /><Relationship Type="http://schemas.openxmlformats.org/officeDocument/2006/relationships/notesMaster" Target="/ppt/notesMasters/notesMaster1.xml" Id="R06cada0abcaa404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72ad4a0449c49ae" /><Relationship Type="http://schemas.openxmlformats.org/officeDocument/2006/relationships/notesMaster" Target="/ppt/notesMasters/notesMaster1.xml" Id="R6de4e0452a8a447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caf92a4b7354127" /><Relationship Type="http://schemas.openxmlformats.org/officeDocument/2006/relationships/notesMaster" Target="/ppt/notesMasters/notesMaster1.xml" Id="R1ffa540e555d4c8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0ec62e87dcb4166" /><Relationship Type="http://schemas.openxmlformats.org/officeDocument/2006/relationships/notesMaster" Target="/ppt/notesMasters/notesMaster1.xml" Id="R7940509ebf11463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a591fed350f453d" /><Relationship Type="http://schemas.openxmlformats.org/officeDocument/2006/relationships/notesMaster" Target="/ppt/notesMasters/notesMaster1.xml" Id="Rb2666a95d035484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98d652ebad4453d" /><Relationship Type="http://schemas.openxmlformats.org/officeDocument/2006/relationships/notesMaster" Target="/ppt/notesMasters/notesMaster1.xml" Id="R768686bf96fc4f4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4282fa319e44d57" /><Relationship Type="http://schemas.openxmlformats.org/officeDocument/2006/relationships/notesMaster" Target="/ppt/notesMasters/notesMaster1.xml" Id="R5d95ad8f1f1f41a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the capability view of the method. It begins with value and mutual service commitments before selecting an implementation style.</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method description explicitly avoids assuming implementation style in advance. A capability might be accessed through APIs, events, integrations or automation. This is not an organisational maturity assessment.</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eight labels and their order follow the Capability Productization Cycle station mapping in method-data. This simplified route is an original presentation diagram, not the API Productization metro map. It does not prescribe a one-way delivery process.</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Recommended strategy resources: Customer Journey Canvas, Capability Value Proposition Canvas, Capability Business Model Canvas and Capability Hypothesis Canvas. This table is a filled working summary, not the canonical canvas. Validate reuse with actual intended consumers.</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Canonical station: Consumer &amp; Producer Service Requirements. Use the Capability Consumer/Producer Requirements Canvas. Agree access, service, support, change and lifecycle commitments with all parties. The example is a proposed service expectation, not an SLA already agreed.</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Canonical station: Capability Architecture &amp; Platform Decisions. Recommended resources include Business Impact, Locations, Capacity and Capability Architecture Decision canvases. Options can be combined; do not imply the method requires one implementation.</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Canonical station: Capability Solution &amp; Interaction Design. Recommended resources: Domain Canvas, Capability Solution Design Canvas, Interaction Canvas and contract-first design. Select the contract or service definition appropriate to the architecture; an OpenAPI contract only covers an HTTP API portion.</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Canonical station: Capability Delivery &amp; Operations. Use implementation-style-appropriate engineering, testing, security, release, support and operational ownership practices. The Capability Readiness &amp; Operations Canvas connects delivery decisions to operation. The numbered sequence is a suggested teaching workflow, not an additional mandatory method process.</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Author-developed guidance applying the delivery station to AI-assisted work; this is not a separate canonical capability station. For an API implementation, scaffold contracts, linting, tests and CI using the API tooling described in the technical deck. For integrations or workflows, use equivalent checks for those artefacts. AI output and a clean lint result do not establish service readiness. Do not put client secrets or restricted data in prompts.</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Canonical station: Capability Readiness Assurance. Use the capability readiness checklist, compliance/governance guide and service-quality checklist. Review design, contract or service definition, tests, operations, permissions, monitoring, support, fallback, lifecycle, risk and ownership. This is a teaching selection, not the complete canonical checklist.</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Canonical station: Capability Publishing &amp; Enablement. Publish so intended consumers can discover, understand, request access, onboard, use and get support. Resources include publishing/discovery, consumer onboarding, service-agreement and versioning/lifecycle guides. Use a catalogue entry and service agreement appropriate to the selected style.</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Canonical station: Capability Monitoring &amp; Improvement. Monitor value, outcomes, adoption, reuse, service health, consumer experience, cost, sustainability and lifecycle needs. Establish a baseline, data source, owner and review cadence before interpreting changes. Metrics above are proposals; no measured benefit or target is claimed.</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method catalog defines four cycle views over shared stations. These descriptions explain their relationship in the fictional example; they do not require executing every cycle as a sequential project phase.</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Resource selection follows recommendedResources in the canonical capability cycle definition. Full canvas names and links: https://apiopscycles.com/resources/capability-hypothesis-canvas ; https://apiopscycles.com/resources/capability-value-proposition-canvas ; https://apiopscycles.com/resources/capability-business-model-canvas ; https://apiopscycles.com/resources/capability-consumer-producer-requirements-canvas ; https://apiopscycles.com/resources/capability-architecture-decision-canvas ; https://apiopscycles.com/resources/capability-solution-design-canvas ; https://apiopscycles.com/resources/capability-readiness-operations-canvas . Canvas attribution: APIOps Cycles / Osaango Ltd; preserve notices in the actual templates.</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workshop facilitation sequence. Invite the capability owner, producer, intended consumers and architecture/operations representatives. Capture unknowns rather than inventing evidence. The method entry criteria are business goals defined and stakeholder approval; exit criteria are value proposition validated, architecture patterns validated, capability readiness confirmed and capability published for reuse.</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an actionable next step. Method exit criteria provide the readiness anchors; the slide is a practical summary, not a replacement for those criteria. The website provides downloadable canonical resources and this deck’s source, PPTX, PDF and Reveal.js versions.</a:t>
            </a:r>
          </a:p>
          <a:p xmlns:a="http://schemas.openxmlformats.org/drawingml/2006/main">
            <a:r>
              <a:t/>
            </a:r>
          </a:p>
          <a:p xmlns:a="http://schemas.openxmlformats.org/drawingml/2006/main">
            <a:r>
              <a:t>The supplier-payment status capability is a newly authored fictional teaching example, not a client implementation or measured outcome. Figures, service promises and release criteria are illustrative proposals requiring validation. Working summaries are not reproductions of canonical canvas templates.</a:t>
            </a:r>
          </a:p>
          <a:p xmlns:a="http://schemas.openxmlformats.org/drawingml/2006/main">
            <a:r>
              <a:t/>
            </a:r>
          </a:p>
          <a:p xmlns:a="http://schemas.openxmlformats.org/drawingml/2006/main">
            <a:r>
              <a:t>Source: apiops-cycles-method-data 4.2.1, src/data/method/cycles.json and en/labels.cycles.json; reviewed 4 November 2026. https://apiopscycles.com/cycles/capability-productization-cycle . Method: APIOps Cycles / Osaango Ltd, CC-BY-SA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2cf6b9a424497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57db930cee422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4868873fbbb45f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a21cc6c869d475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adcd4d4a119441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c80316efaf54eb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6230860-D343-4403-B88B-CCA3E6FD49D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52DB325-021B-48F5-AC59-C9E009770A9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FA9B176-422D-48CF-97C4-5A195015516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6ADFB74-2097-4FE6-8AC6-2D6BF3B3E4A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E4DADF8-AD6F-49D3-98A7-26CCBF9ACE7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C47C494-A33D-4C45-9F90-06619D7CB07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033EB83-F7B1-4386-8CE5-075E93896F1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090B7CA-458D-487E-8F45-A3FE7695578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5D23EF0-D650-419F-A189-3F2DCF44D0E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4A6C0D2-7EDC-4A7E-B670-0604E15C288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98d2d2bc1124b6a" /><Relationship Type="http://schemas.openxmlformats.org/officeDocument/2006/relationships/slideLayout" Target="/ppt/slideLayouts/slideLayout1.xml" Id="Rf13ab6fa726948f0" /><Relationship Type="http://schemas.openxmlformats.org/officeDocument/2006/relationships/slideLayout" Target="/ppt/slideLayouts/slideLayout2.xml" Id="Rc518c73eb7c74947" /><Relationship Type="http://schemas.openxmlformats.org/officeDocument/2006/relationships/slideLayout" Target="/ppt/slideLayouts/slideLayout3.xml" Id="R7b06e2dbc64e46a8" /><Relationship Type="http://schemas.openxmlformats.org/officeDocument/2006/relationships/slideLayout" Target="/ppt/slideLayouts/slideLayout4.xml" Id="Rb07b9c937e384625" /><Relationship Type="http://schemas.openxmlformats.org/officeDocument/2006/relationships/slideLayout" Target="/ppt/slideLayouts/slideLayout5.xml" Id="Rf7098c92e65f4d9b" /><Relationship Type="http://schemas.openxmlformats.org/officeDocument/2006/relationships/slideLayout" Target="/ppt/slideLayouts/slideLayout6.xml" Id="R03f85eb2c57d43c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13ab6fa726948f0"/>
    <p:sldLayoutId xmlns:r="http://schemas.openxmlformats.org/officeDocument/2006/relationships" id="2147483650" r:id="Rc518c73eb7c74947"/>
    <p:sldLayoutId xmlns:r="http://schemas.openxmlformats.org/officeDocument/2006/relationships" id="2147483651" r:id="R7b06e2dbc64e46a8"/>
    <p:sldLayoutId xmlns:r="http://schemas.openxmlformats.org/officeDocument/2006/relationships" id="2147483652" r:id="Rb07b9c937e384625"/>
    <p:sldLayoutId xmlns:r="http://schemas.openxmlformats.org/officeDocument/2006/relationships" id="2147483653" r:id="Rf7098c92e65f4d9b"/>
    <p:sldLayoutId xmlns:r="http://schemas.openxmlformats.org/officeDocument/2006/relationships" id="2147483654" r:id="R03f85eb2c57d43c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3f9a53534bf4b94" /><Relationship Type="http://schemas.openxmlformats.org/officeDocument/2006/relationships/image" Target="/ppt/media/image.png" Id="R2ff78a716a494dfe" /><Relationship Type="http://schemas.openxmlformats.org/officeDocument/2006/relationships/image" Target="/ppt/media/image2.png" Id="R40324c3e2c9945e0" /><Relationship Type="http://schemas.openxmlformats.org/officeDocument/2006/relationships/notesSlide" Target="/ppt/notesSlides/notesSlide1.xml" Id="R9688c604b24a4b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1ff16448252468f" /><Relationship Type="http://schemas.openxmlformats.org/officeDocument/2006/relationships/image" Target="/ppt/media/image3.png" Id="R2f9530564b924db8" /><Relationship Type="http://schemas.openxmlformats.org/officeDocument/2006/relationships/image" Target="/ppt/media/image4.png" Id="Rdc764cd998574392" /><Relationship Type="http://schemas.openxmlformats.org/officeDocument/2006/relationships/notesSlide" Target="/ppt/notesSlides/notesSlide2.xml" Id="Rf9520bfb9222460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b92f316487c4350" /><Relationship Type="http://schemas.openxmlformats.org/officeDocument/2006/relationships/image" Target="/ppt/media/image5.png" Id="Re79dd368078f483e" /><Relationship Type="http://schemas.openxmlformats.org/officeDocument/2006/relationships/image" Target="/ppt/media/image6.png" Id="R8bc1fba95d134b41" /><Relationship Type="http://schemas.openxmlformats.org/officeDocument/2006/relationships/notesSlide" Target="/ppt/notesSlides/notesSlide3.xml" Id="R30f2a12c8cae4a3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5abb47b34bc4e4d" /><Relationship Type="http://schemas.openxmlformats.org/officeDocument/2006/relationships/image" Target="/ppt/media/image7.png" Id="R77e5de69af4f4fb4" /><Relationship Type="http://schemas.openxmlformats.org/officeDocument/2006/relationships/notesSlide" Target="/ppt/notesSlides/notesSlide4.xml" Id="R94c4d26f31464a0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790e65a1e874516" /><Relationship Type="http://schemas.openxmlformats.org/officeDocument/2006/relationships/image" Target="/ppt/media/image8.png" Id="R5ceffe877a374f19" /><Relationship Type="http://schemas.openxmlformats.org/officeDocument/2006/relationships/image" Target="/ppt/media/image9.png" Id="R6d20be72f36448e4" /><Relationship Type="http://schemas.openxmlformats.org/officeDocument/2006/relationships/notesSlide" Target="/ppt/notesSlides/notesSlide5.xml" Id="Rc52b1903b4a747f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d76a06788dc4108" /><Relationship Type="http://schemas.openxmlformats.org/officeDocument/2006/relationships/image" Target="/ppt/media/image10.png" Id="Rdc3e8d7dd6e243bd" /><Relationship Type="http://schemas.openxmlformats.org/officeDocument/2006/relationships/notesSlide" Target="/ppt/notesSlides/notesSlide6.xml" Id="R21ae703dd0ab4b5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fb441afe92d40cc" /><Relationship Type="http://schemas.openxmlformats.org/officeDocument/2006/relationships/image" Target="/ppt/media/image11.png" Id="R02392ad7bd814f42" /><Relationship Type="http://schemas.openxmlformats.org/officeDocument/2006/relationships/notesSlide" Target="/ppt/notesSlides/notesSlide7.xml" Id="R2f03d5edfa9b413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b79a48809f14707" /><Relationship Type="http://schemas.openxmlformats.org/officeDocument/2006/relationships/image" Target="/ppt/media/image12.png" Id="Rde3792abd10e40f7" /><Relationship Type="http://schemas.openxmlformats.org/officeDocument/2006/relationships/notesSlide" Target="/ppt/notesSlides/notesSlide8.xml" Id="R104dd4b76e9a470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2e89361f2df4364" /><Relationship Type="http://schemas.openxmlformats.org/officeDocument/2006/relationships/image" Target="/ppt/media/image13.png" Id="R829e4ae2caed4316" /><Relationship Type="http://schemas.openxmlformats.org/officeDocument/2006/relationships/image" Target="/ppt/media/image14.png" Id="R1ebff3d368864c52" /><Relationship Type="http://schemas.openxmlformats.org/officeDocument/2006/relationships/notesSlide" Target="/ppt/notesSlides/notesSlide9.xml" Id="R9d63ffcb4878483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27aea3dfe8c484c" /><Relationship Type="http://schemas.openxmlformats.org/officeDocument/2006/relationships/image" Target="/ppt/media/image15.png" Id="Rfa9edc26f40e44c2" /><Relationship Type="http://schemas.openxmlformats.org/officeDocument/2006/relationships/notesSlide" Target="/ppt/notesSlides/notesSlide10.xml" Id="R00cf06ba91aa4e8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6dfa251442bf494a" /><Relationship Type="http://schemas.openxmlformats.org/officeDocument/2006/relationships/image" Target="/ppt/media/image16.png" Id="Rb42834df0b884478" /><Relationship Type="http://schemas.openxmlformats.org/officeDocument/2006/relationships/notesSlide" Target="/ppt/notesSlides/notesSlide11.xml" Id="R584355029ae44b1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4f51637fac94412" /><Relationship Type="http://schemas.openxmlformats.org/officeDocument/2006/relationships/image" Target="/ppt/media/image17.png" Id="R0453eaad04cd4705" /><Relationship Type="http://schemas.openxmlformats.org/officeDocument/2006/relationships/notesSlide" Target="/ppt/notesSlides/notesSlide12.xml" Id="R80389e0587a3493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5b832dd539dd402d" /><Relationship Type="http://schemas.openxmlformats.org/officeDocument/2006/relationships/image" Target="/ppt/media/image18.png" Id="R91faaee83f854fa1" /><Relationship Type="http://schemas.openxmlformats.org/officeDocument/2006/relationships/notesSlide" Target="/ppt/notesSlides/notesSlide13.xml" Id="R91bf6749005943b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85204a076ce44e0" /><Relationship Type="http://schemas.openxmlformats.org/officeDocument/2006/relationships/image" Target="/ppt/media/image19.png" Id="Rd2e1b6c062094a88" /><Relationship Type="http://schemas.openxmlformats.org/officeDocument/2006/relationships/notesSlide" Target="/ppt/notesSlides/notesSlide14.xml" Id="R41aff8432711412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1503e8533ed47e3" /><Relationship Type="http://schemas.openxmlformats.org/officeDocument/2006/relationships/image" Target="/ppt/media/image20.png" Id="Rded06205a0014fd4" /><Relationship Type="http://schemas.openxmlformats.org/officeDocument/2006/relationships/notesSlide" Target="/ppt/notesSlides/notesSlide15.xml" Id="R26149098f6d54cf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a2b02c170744c8a" /><Relationship Type="http://schemas.openxmlformats.org/officeDocument/2006/relationships/image" Target="/ppt/media/image21.png" Id="R234d6143469e4e3f" /><Relationship Type="http://schemas.openxmlformats.org/officeDocument/2006/relationships/notesSlide" Target="/ppt/notesSlides/notesSlide16.xml" Id="R3d19c020f0a9411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D5676283-C40F-4A3C-8870-B2DAD2F0930F}"/>
              </a:ext>
            </a:extLst>
          </p:cNvPr>
          <p:cNvPicPr>
            <a:picLocks xmlns:a="http://schemas.openxmlformats.org/drawingml/2006/main" noChangeAspect="1"/>
          </p:cNvPicPr>
          <p:nvPr/>
        </p:nvPicPr>
        <p:blipFill>
          <a:blip xmlns:r="http://schemas.openxmlformats.org/officeDocument/2006/relationships" xmlns:a="http://schemas.openxmlformats.org/drawingml/2006/main" r:embed="R2ff78a716a494dfe"/>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21B7F5-D4AA-40B4-A702-937B80D46577}"/>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01</a:t>
            </a:r>
          </a:p>
        </p:txBody>
      </p:sp>
      <p:sp>
        <p:nvSpPr>
          <p:cNvPr id="3" name="">
            <a:extLst xmlns:a="http://schemas.openxmlformats.org/drawingml/2006/main">
              <a:ext uri="{FF2B5EF4-FFF2-40B4-BE49-F238E27FC236}">
                <a16:creationId xmlns:a16="http://schemas.microsoft.com/office/drawing/2014/main" id="{171545E9-AE03-46FA-AF64-13C952312062}"/>
              </a:ext>
            </a:extLst>
          </p:cNvPr>
          <p:cNvSpPr>
            <a:spLocks xmlns:a="http://schemas.openxmlformats.org/drawingml/2006/main" noGrp="1"/>
          </p:cNvSpPr>
          <p:nvPr/>
        </p:nvSpPr>
        <p:spPr>
          <a:xfrm xmlns:a="http://schemas.openxmlformats.org/drawingml/2006/main">
            <a:off x="609600" y="1362075"/>
            <a:ext cx="609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1">
                <a:solidFill>
                  <a:srgbClr val="222222"/>
                </a:solidFill>
                <a:latin typeface="Inter"/>
                <a:ea typeface="Inter"/>
                <a:cs typeface="Inter"/>
              </a:defRPr>
            </a:defPPr>
            <a:lvl1pPr>
              <a:defRPr sz="3600" b="1">
                <a:solidFill>
                  <a:srgbClr val="222222"/>
                </a:solidFill>
                <a:latin typeface="Inter"/>
                <a:ea typeface="Inter"/>
                <a:cs typeface="Inter"/>
              </a:defRPr>
            </a:lvl1pPr>
            <a:lvl2pPr>
              <a:defRPr sz="3600" b="1">
                <a:solidFill>
                  <a:srgbClr val="222222"/>
                </a:solidFill>
                <a:latin typeface="Inter"/>
                <a:ea typeface="Inter"/>
                <a:cs typeface="Inter"/>
              </a:defRPr>
            </a:lvl2pPr>
            <a:lvl3pPr>
              <a:defRPr sz="3600" b="1">
                <a:solidFill>
                  <a:srgbClr val="222222"/>
                </a:solidFill>
                <a:latin typeface="Inter"/>
                <a:ea typeface="Inter"/>
                <a:cs typeface="Inter"/>
              </a:defRPr>
            </a:lvl3pPr>
            <a:lvl4pPr>
              <a:defRPr sz="3600" b="1">
                <a:solidFill>
                  <a:srgbClr val="222222"/>
                </a:solidFill>
                <a:latin typeface="Inter"/>
                <a:ea typeface="Inter"/>
                <a:cs typeface="Inter"/>
              </a:defRPr>
            </a:lvl4pPr>
            <a:lvl5pPr>
              <a:defRPr sz="3600" b="1">
                <a:solidFill>
                  <a:srgbClr val="222222"/>
                </a:solidFill>
                <a:latin typeface="Inter"/>
                <a:ea typeface="Inter"/>
                <a:cs typeface="Inter"/>
              </a:defRPr>
            </a:lvl5pPr>
            <a:lvl6pPr>
              <a:defRPr sz="3600" b="1">
                <a:solidFill>
                  <a:srgbClr val="222222"/>
                </a:solidFill>
                <a:latin typeface="Inter"/>
                <a:ea typeface="Inter"/>
                <a:cs typeface="Inter"/>
              </a:defRPr>
            </a:lvl6pPr>
            <a:lvl7pPr>
              <a:defRPr sz="3600" b="1">
                <a:solidFill>
                  <a:srgbClr val="222222"/>
                </a:solidFill>
                <a:latin typeface="Inter"/>
                <a:ea typeface="Inter"/>
                <a:cs typeface="Inter"/>
              </a:defRPr>
            </a:lvl7pPr>
            <a:lvl8pPr>
              <a:defRPr sz="3600" b="1">
                <a:solidFill>
                  <a:srgbClr val="222222"/>
                </a:solidFill>
                <a:latin typeface="Inter"/>
                <a:ea typeface="Inter"/>
                <a:cs typeface="Inter"/>
              </a:defRPr>
            </a:lvl8pPr>
            <a:lvl9pPr>
              <a:defRPr sz="3600" b="1">
                <a:solidFill>
                  <a:srgbClr val="222222"/>
                </a:solidFill>
                <a:latin typeface="Inter"/>
                <a:ea typeface="Inter"/>
                <a:cs typeface="Inter"/>
              </a:defRPr>
            </a:lvl9pPr>
          </a:lstStyle>
          <a:p xmlns:a="http://schemas.openxmlformats.org/drawingml/2006/main">
            <a:pPr>
              <a:defRPr sz="3600" b="1">
                <a:solidFill>
                  <a:srgbClr val="222222"/>
                </a:solidFill>
                <a:latin typeface="Inter"/>
                <a:ea typeface="Inter"/>
                <a:cs typeface="Inter"/>
              </a:defRPr>
            </a:pPr>
            <a:r>
              <a:rPr sz="3600" b="1">
                <a:solidFill>
                  <a:srgbClr val="222222"/>
                </a:solidFill>
                <a:latin typeface="Inter"/>
                <a:ea typeface="Inter"/>
                <a:cs typeface="Inter"/>
              </a:rPr>
              <a:t>APIOps Cycles</a:t>
            </a:r>
          </a:p>
        </p:txBody>
      </p:sp>
      <p:sp>
        <p:nvSpPr>
          <p:cNvPr id="4" name="">
            <a:extLst xmlns:a="http://schemas.openxmlformats.org/drawingml/2006/main">
              <a:ext uri="{FF2B5EF4-FFF2-40B4-BE49-F238E27FC236}">
                <a16:creationId xmlns:a16="http://schemas.microsoft.com/office/drawing/2014/main" id="{A363EEDF-AA4B-4AA4-8161-44289F8C668A}"/>
              </a:ext>
            </a:extLst>
          </p:cNvPr>
          <p:cNvSpPr>
            <a:spLocks xmlns:a="http://schemas.openxmlformats.org/drawingml/2006/main" noGrp="1"/>
          </p:cNvSpPr>
          <p:nvPr/>
        </p:nvSpPr>
        <p:spPr>
          <a:xfrm xmlns:a="http://schemas.openxmlformats.org/drawingml/2006/main">
            <a:off x="609600" y="2305050"/>
            <a:ext cx="676275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1">
                <a:solidFill>
                  <a:srgbClr val="222222"/>
                </a:solidFill>
                <a:latin typeface="Inter"/>
                <a:ea typeface="Inter"/>
                <a:cs typeface="Inter"/>
              </a:defRPr>
            </a:defPPr>
            <a:lvl1pPr>
              <a:defRPr sz="3225" b="1">
                <a:solidFill>
                  <a:srgbClr val="222222"/>
                </a:solidFill>
                <a:latin typeface="Inter"/>
                <a:ea typeface="Inter"/>
                <a:cs typeface="Inter"/>
              </a:defRPr>
            </a:lvl1pPr>
            <a:lvl2pPr>
              <a:defRPr sz="3225" b="1">
                <a:solidFill>
                  <a:srgbClr val="222222"/>
                </a:solidFill>
                <a:latin typeface="Inter"/>
                <a:ea typeface="Inter"/>
                <a:cs typeface="Inter"/>
              </a:defRPr>
            </a:lvl2pPr>
            <a:lvl3pPr>
              <a:defRPr sz="3225" b="1">
                <a:solidFill>
                  <a:srgbClr val="222222"/>
                </a:solidFill>
                <a:latin typeface="Inter"/>
                <a:ea typeface="Inter"/>
                <a:cs typeface="Inter"/>
              </a:defRPr>
            </a:lvl3pPr>
            <a:lvl4pPr>
              <a:defRPr sz="3225" b="1">
                <a:solidFill>
                  <a:srgbClr val="222222"/>
                </a:solidFill>
                <a:latin typeface="Inter"/>
                <a:ea typeface="Inter"/>
                <a:cs typeface="Inter"/>
              </a:defRPr>
            </a:lvl4pPr>
            <a:lvl5pPr>
              <a:defRPr sz="3225" b="1">
                <a:solidFill>
                  <a:srgbClr val="222222"/>
                </a:solidFill>
                <a:latin typeface="Inter"/>
                <a:ea typeface="Inter"/>
                <a:cs typeface="Inter"/>
              </a:defRPr>
            </a:lvl5pPr>
            <a:lvl6pPr>
              <a:defRPr sz="3225" b="1">
                <a:solidFill>
                  <a:srgbClr val="222222"/>
                </a:solidFill>
                <a:latin typeface="Inter"/>
                <a:ea typeface="Inter"/>
                <a:cs typeface="Inter"/>
              </a:defRPr>
            </a:lvl6pPr>
            <a:lvl7pPr>
              <a:defRPr sz="3225" b="1">
                <a:solidFill>
                  <a:srgbClr val="222222"/>
                </a:solidFill>
                <a:latin typeface="Inter"/>
                <a:ea typeface="Inter"/>
                <a:cs typeface="Inter"/>
              </a:defRPr>
            </a:lvl7pPr>
            <a:lvl8pPr>
              <a:defRPr sz="3225" b="1">
                <a:solidFill>
                  <a:srgbClr val="222222"/>
                </a:solidFill>
                <a:latin typeface="Inter"/>
                <a:ea typeface="Inter"/>
                <a:cs typeface="Inter"/>
              </a:defRPr>
            </a:lvl8pPr>
            <a:lvl9pPr>
              <a:defRPr sz="3225" b="1">
                <a:solidFill>
                  <a:srgbClr val="222222"/>
                </a:solidFill>
                <a:latin typeface="Inter"/>
                <a:ea typeface="Inter"/>
                <a:cs typeface="Inter"/>
              </a:defRPr>
            </a:lvl9pPr>
          </a:lstStyle>
          <a:p xmlns:a="http://schemas.openxmlformats.org/drawingml/2006/main">
            <a:pPr>
              <a:defRPr sz="3225" b="1">
                <a:solidFill>
                  <a:srgbClr val="222222"/>
                </a:solidFill>
                <a:latin typeface="Inter"/>
                <a:ea typeface="Inter"/>
                <a:cs typeface="Inter"/>
              </a:defRPr>
            </a:pPr>
            <a:r>
              <a:rPr sz="3225" b="1">
                <a:solidFill>
                  <a:srgbClr val="222222"/>
                </a:solidFill>
                <a:latin typeface="Inter"/>
                <a:ea typeface="Inter"/>
                <a:cs typeface="Inter"/>
              </a:rPr>
              <a:t>Capability</a:t>
            </a:r>
          </a:p>
          <a:p xmlns:a="http://schemas.openxmlformats.org/drawingml/2006/main">
            <a:pPr>
              <a:defRPr sz="3225" b="1">
                <a:solidFill>
                  <a:srgbClr val="222222"/>
                </a:solidFill>
                <a:latin typeface="Inter"/>
                <a:ea typeface="Inter"/>
                <a:cs typeface="Inter"/>
              </a:defRPr>
            </a:pPr>
            <a:r>
              <a:rPr sz="3225" b="1">
                <a:solidFill>
                  <a:srgbClr val="222222"/>
                </a:solidFill>
                <a:latin typeface="Inter"/>
                <a:ea typeface="Inter"/>
                <a:cs typeface="Inter"/>
              </a:rPr>
              <a:t>Productization Cycle</a:t>
            </a:r>
          </a:p>
        </p:txBody>
      </p:sp>
      <p:sp>
        <p:nvSpPr>
          <p:cNvPr id="5" name="">
            <a:extLst xmlns:a="http://schemas.openxmlformats.org/drawingml/2006/main">
              <a:ext uri="{FF2B5EF4-FFF2-40B4-BE49-F238E27FC236}">
                <a16:creationId xmlns:a16="http://schemas.microsoft.com/office/drawing/2014/main" id="{1A5473C8-9734-4B02-920C-0B4E6D76C8E7}"/>
              </a:ext>
            </a:extLst>
          </p:cNvPr>
          <p:cNvSpPr>
            <a:spLocks xmlns:a="http://schemas.openxmlformats.org/drawingml/2006/main" noGrp="1"/>
          </p:cNvSpPr>
          <p:nvPr/>
        </p:nvSpPr>
        <p:spPr>
          <a:xfrm xmlns:a="http://schemas.openxmlformats.org/drawingml/2006/main">
            <a:off x="609600" y="4095750"/>
            <a:ext cx="6286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a:defRPr sz="2025" b="0">
                <a:solidFill>
                  <a:srgbClr val="444444"/>
                </a:solidFill>
                <a:latin typeface="Inter"/>
                <a:ea typeface="Inter"/>
                <a:cs typeface="Inter"/>
              </a:defRPr>
            </a:pPr>
            <a:r>
              <a:rPr sz="2025" b="0">
                <a:solidFill>
                  <a:srgbClr val="444444"/>
                </a:solidFill>
                <a:latin typeface="Inter"/>
                <a:ea typeface="Inter"/>
                <a:cs typeface="Inter"/>
              </a:rPr>
              <a:t>From a reusable service promise</a:t>
            </a:r>
          </a:p>
          <a:p xmlns:a="http://schemas.openxmlformats.org/drawingml/2006/main">
            <a:pPr>
              <a:defRPr sz="2025" b="0">
                <a:solidFill>
                  <a:srgbClr val="444444"/>
                </a:solidFill>
                <a:latin typeface="Inter"/>
                <a:ea typeface="Inter"/>
                <a:cs typeface="Inter"/>
              </a:defRPr>
            </a:pPr>
            <a:r>
              <a:rPr sz="2025" b="0">
                <a:solidFill>
                  <a:srgbClr val="444444"/>
                </a:solidFill>
                <a:latin typeface="Inter"/>
                <a:ea typeface="Inter"/>
                <a:cs typeface="Inter"/>
              </a:rPr>
              <a:t>to operation and improvement</a:t>
            </a:r>
          </a:p>
        </p:txBody>
      </p:sp>
      <p:sp>
        <p:nvSpPr>
          <p:cNvPr id="6" name="">
            <a:extLst xmlns:a="http://schemas.openxmlformats.org/drawingml/2006/main">
              <a:ext uri="{FF2B5EF4-FFF2-40B4-BE49-F238E27FC236}">
                <a16:creationId xmlns:a16="http://schemas.microsoft.com/office/drawing/2014/main" id="{EA0B279C-8BB7-430D-8447-0C2988230AFD}"/>
              </a:ext>
            </a:extLst>
          </p:cNvPr>
          <p:cNvSpPr>
            <a:spLocks xmlns:a="http://schemas.openxmlformats.org/drawingml/2006/main" noGrp="1"/>
          </p:cNvSpPr>
          <p:nvPr/>
        </p:nvSpPr>
        <p:spPr>
          <a:xfrm xmlns:a="http://schemas.openxmlformats.org/drawingml/2006/main">
            <a:off x="609600" y="5534025"/>
            <a:ext cx="619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 practical introduction · 25 minutes</a:t>
            </a:r>
          </a:p>
        </p:txBody>
      </p:sp>
      <p:pic>
        <p:nvPicPr>
          <p:cNvPr id="7" name="">
            <a:extLst xmlns:a="http://schemas.openxmlformats.org/drawingml/2006/main">
              <a:ext uri="{FF2B5EF4-FFF2-40B4-BE49-F238E27FC236}">
                <a16:creationId xmlns:a16="http://schemas.microsoft.com/office/drawing/2014/main" id="{A942C57E-B96F-421F-BCAD-E21DC357A9E4}"/>
              </a:ext>
            </a:extLst>
          </p:cNvPr>
          <p:cNvPicPr>
            <a:picLocks xmlns:a="http://schemas.openxmlformats.org/drawingml/2006/main" noChangeAspect="1"/>
          </p:cNvPicPr>
          <p:nvPr/>
        </p:nvPicPr>
        <p:blipFill>
          <a:blip xmlns:r="http://schemas.openxmlformats.org/officeDocument/2006/relationships" xmlns:a="http://schemas.openxmlformats.org/drawingml/2006/main" r:embed="R40324c3e2c9945e0"/>
          <a:stretch xmlns:a="http://schemas.openxmlformats.org/drawingml/2006/main"/>
        </p:blipFill>
        <p:spPr>
          <a:xfrm xmlns:a="http://schemas.openxmlformats.org/drawingml/2006/main">
            <a:off x="7239000" y="2519022"/>
            <a:ext cx="4286250" cy="229620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261BE9A-A531-4711-8427-E06C504794EE}"/>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54306975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FDCA0BA2-94F7-4C6C-8CE8-2D38A5A349AF}"/>
              </a:ext>
            </a:extLst>
          </p:cNvPr>
          <p:cNvPicPr>
            <a:picLocks xmlns:a="http://schemas.openxmlformats.org/drawingml/2006/main" noChangeAspect="1"/>
          </p:cNvPicPr>
          <p:nvPr/>
        </p:nvPicPr>
        <p:blipFill>
          <a:blip xmlns:r="http://schemas.openxmlformats.org/officeDocument/2006/relationships" xmlns:a="http://schemas.openxmlformats.org/drawingml/2006/main" r:embed="R2f9530564b924db8"/>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459FB20-BB43-472C-8954-A7F7738277FE}"/>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02</a:t>
            </a:r>
          </a:p>
        </p:txBody>
      </p:sp>
      <p:sp>
        <p:nvSpPr>
          <p:cNvPr id="3" name="">
            <a:extLst xmlns:a="http://schemas.openxmlformats.org/drawingml/2006/main">
              <a:ext uri="{FF2B5EF4-FFF2-40B4-BE49-F238E27FC236}">
                <a16:creationId xmlns:a16="http://schemas.microsoft.com/office/drawing/2014/main" id="{8ECD29AA-A12A-4BF0-A3F5-F72355D86C57}"/>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Start with the outcome people need</a:t>
            </a:r>
          </a:p>
        </p:txBody>
      </p:sp>
      <p:sp>
        <p:nvSpPr>
          <p:cNvPr id="4" name="">
            <a:extLst xmlns:a="http://schemas.openxmlformats.org/drawingml/2006/main">
              <a:ext uri="{FF2B5EF4-FFF2-40B4-BE49-F238E27FC236}">
                <a16:creationId xmlns:a16="http://schemas.microsoft.com/office/drawing/2014/main" id="{22ED1DA9-E822-40F9-AAB0-2E99F7463082}"/>
              </a:ext>
            </a:extLst>
          </p:cNvPr>
          <p:cNvSpPr>
            <a:spLocks xmlns:a="http://schemas.openxmlformats.org/drawingml/2006/main" noGrp="1"/>
          </p:cNvSpPr>
          <p:nvPr/>
        </p:nvSpPr>
        <p:spPr>
          <a:xfrm xmlns:a="http://schemas.openxmlformats.org/drawingml/2006/main">
            <a:off x="609600" y="2238375"/>
            <a:ext cx="6191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444444"/>
                </a:solidFill>
                <a:latin typeface="Inter"/>
                <a:ea typeface="Inter"/>
                <a:cs typeface="Inter"/>
              </a:defRPr>
            </a:defPPr>
            <a:lvl1pPr>
              <a:defRPr sz="2175" b="0">
                <a:solidFill>
                  <a:srgbClr val="444444"/>
                </a:solidFill>
                <a:latin typeface="Inter"/>
                <a:ea typeface="Inter"/>
                <a:cs typeface="Inter"/>
              </a:defRPr>
            </a:lvl1pPr>
            <a:lvl2pPr>
              <a:defRPr sz="2175" b="0">
                <a:solidFill>
                  <a:srgbClr val="444444"/>
                </a:solidFill>
                <a:latin typeface="Inter"/>
                <a:ea typeface="Inter"/>
                <a:cs typeface="Inter"/>
              </a:defRPr>
            </a:lvl2pPr>
            <a:lvl3pPr>
              <a:defRPr sz="2175" b="0">
                <a:solidFill>
                  <a:srgbClr val="444444"/>
                </a:solidFill>
                <a:latin typeface="Inter"/>
                <a:ea typeface="Inter"/>
                <a:cs typeface="Inter"/>
              </a:defRPr>
            </a:lvl3pPr>
            <a:lvl4pPr>
              <a:defRPr sz="2175" b="0">
                <a:solidFill>
                  <a:srgbClr val="444444"/>
                </a:solidFill>
                <a:latin typeface="Inter"/>
                <a:ea typeface="Inter"/>
                <a:cs typeface="Inter"/>
              </a:defRPr>
            </a:lvl4pPr>
            <a:lvl5pPr>
              <a:defRPr sz="2175" b="0">
                <a:solidFill>
                  <a:srgbClr val="444444"/>
                </a:solidFill>
                <a:latin typeface="Inter"/>
                <a:ea typeface="Inter"/>
                <a:cs typeface="Inter"/>
              </a:defRPr>
            </a:lvl5pPr>
            <a:lvl6pPr>
              <a:defRPr sz="2175" b="0">
                <a:solidFill>
                  <a:srgbClr val="444444"/>
                </a:solidFill>
                <a:latin typeface="Inter"/>
                <a:ea typeface="Inter"/>
                <a:cs typeface="Inter"/>
              </a:defRPr>
            </a:lvl6pPr>
            <a:lvl7pPr>
              <a:defRPr sz="2175" b="0">
                <a:solidFill>
                  <a:srgbClr val="444444"/>
                </a:solidFill>
                <a:latin typeface="Inter"/>
                <a:ea typeface="Inter"/>
                <a:cs typeface="Inter"/>
              </a:defRPr>
            </a:lvl7pPr>
            <a:lvl8pPr>
              <a:defRPr sz="2175" b="0">
                <a:solidFill>
                  <a:srgbClr val="444444"/>
                </a:solidFill>
                <a:latin typeface="Inter"/>
                <a:ea typeface="Inter"/>
                <a:cs typeface="Inter"/>
              </a:defRPr>
            </a:lvl8pPr>
            <a:lvl9pPr>
              <a:defRPr sz="2175" b="0">
                <a:solidFill>
                  <a:srgbClr val="444444"/>
                </a:solidFill>
                <a:latin typeface="Inter"/>
                <a:ea typeface="Inter"/>
                <a:cs typeface="Inter"/>
              </a:defRPr>
            </a:lvl9pPr>
          </a:lstStyle>
          <a:p xmlns:a="http://schemas.openxmlformats.org/drawingml/2006/main">
            <a:pPr>
              <a:defRPr sz="2175" b="0">
                <a:solidFill>
                  <a:srgbClr val="444444"/>
                </a:solidFill>
                <a:latin typeface="Inter"/>
                <a:ea typeface="Inter"/>
                <a:cs typeface="Inter"/>
              </a:defRPr>
            </a:pPr>
            <a:r>
              <a:rPr sz="2175" b="0">
                <a:solidFill>
                  <a:srgbClr val="444444"/>
                </a:solidFill>
                <a:latin typeface="Inter"/>
                <a:ea typeface="Inter"/>
                <a:cs typeface="Inter"/>
              </a:rPr>
              <a:t>A capability is a reusable ability offered to consumers, with an owner and a service promise.</a:t>
            </a:r>
          </a:p>
        </p:txBody>
      </p:sp>
      <p:sp>
        <p:nvSpPr>
          <p:cNvPr id="5" name="">
            <a:extLst xmlns:a="http://schemas.openxmlformats.org/drawingml/2006/main">
              <a:ext uri="{FF2B5EF4-FFF2-40B4-BE49-F238E27FC236}">
                <a16:creationId xmlns:a16="http://schemas.microsoft.com/office/drawing/2014/main" id="{C89CD072-5960-49A5-81DF-03962DE2CCBB}"/>
              </a:ext>
            </a:extLst>
          </p:cNvPr>
          <p:cNvSpPr>
            <a:spLocks xmlns:a="http://schemas.openxmlformats.org/drawingml/2006/main" noGrp="1"/>
          </p:cNvSpPr>
          <p:nvPr/>
        </p:nvSpPr>
        <p:spPr>
          <a:xfrm xmlns:a="http://schemas.openxmlformats.org/drawingml/2006/main">
            <a:off x="609600" y="3333750"/>
            <a:ext cx="619125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marL="228600" indent="-152400">
              <a:spcAft>
                <a:spcPts val="1200"/>
              </a:spcAft>
              <a:buChar char="•"/>
              <a:defRPr sz="2025" b="0">
                <a:solidFill>
                  <a:srgbClr val="444444"/>
                </a:solidFill>
                <a:latin typeface="Inter"/>
                <a:ea typeface="Inter"/>
                <a:cs typeface="Inter"/>
              </a:defRPr>
            </a:pPr>
            <a:r>
              <a:t>Name the consumer and the job they need to complete.</a:t>
            </a:r>
          </a:p>
          <a:p xmlns:a="http://schemas.openxmlformats.org/drawingml/2006/main">
            <a:pPr marL="228600" indent="-152400">
              <a:spcAft>
                <a:spcPts val="1200"/>
              </a:spcAft>
              <a:buChar char="•"/>
              <a:defRPr sz="2025" b="0">
                <a:solidFill>
                  <a:srgbClr val="444444"/>
                </a:solidFill>
                <a:latin typeface="Inter"/>
                <a:ea typeface="Inter"/>
                <a:cs typeface="Inter"/>
              </a:defRPr>
            </a:pPr>
            <a:r>
              <a:t>Define what the producer provides and supports.</a:t>
            </a:r>
          </a:p>
          <a:p xmlns:a="http://schemas.openxmlformats.org/drawingml/2006/main">
            <a:pPr marL="228600" indent="-152400">
              <a:spcAft>
                <a:spcPts val="1200"/>
              </a:spcAft>
              <a:buChar char="•"/>
              <a:defRPr sz="2025" b="0">
                <a:solidFill>
                  <a:srgbClr val="444444"/>
                </a:solidFill>
                <a:latin typeface="Inter"/>
                <a:ea typeface="Inter"/>
                <a:cs typeface="Inter"/>
              </a:defRPr>
            </a:pPr>
            <a:r>
              <a:t>Choose the implementation after testing the need.</a:t>
            </a:r>
          </a:p>
        </p:txBody>
      </p:sp>
      <p:pic>
        <p:nvPicPr>
          <p:cNvPr id="6" name="">
            <a:extLst xmlns:a="http://schemas.openxmlformats.org/drawingml/2006/main">
              <a:ext uri="{FF2B5EF4-FFF2-40B4-BE49-F238E27FC236}">
                <a16:creationId xmlns:a16="http://schemas.microsoft.com/office/drawing/2014/main" id="{7AF3A4EA-1FC2-44A9-A9E8-3F67FE449204}"/>
              </a:ext>
            </a:extLst>
          </p:cNvPr>
          <p:cNvPicPr>
            <a:picLocks xmlns:a="http://schemas.openxmlformats.org/drawingml/2006/main" noChangeAspect="1"/>
          </p:cNvPicPr>
          <p:nvPr/>
        </p:nvPicPr>
        <p:blipFill>
          <a:blip xmlns:r="http://schemas.openxmlformats.org/officeDocument/2006/relationships" xmlns:a="http://schemas.openxmlformats.org/drawingml/2006/main" r:embed="Rdc764cd998574392"/>
          <a:stretch xmlns:a="http://schemas.openxmlformats.org/drawingml/2006/main"/>
        </p:blipFill>
        <p:spPr>
          <a:xfrm xmlns:a="http://schemas.openxmlformats.org/drawingml/2006/main">
            <a:off x="7429500" y="2581955"/>
            <a:ext cx="4143375" cy="2170339"/>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D9B7350-E3FE-4365-B417-4D7F4C74151C}"/>
              </a:ext>
            </a:extLst>
          </p:cNvPr>
          <p:cNvSpPr>
            <a:spLocks xmlns:a="http://schemas.openxmlformats.org/drawingml/2006/main" noGrp="1"/>
          </p:cNvSpPr>
          <p:nvPr/>
        </p:nvSpPr>
        <p:spPr>
          <a:xfrm xmlns:a="http://schemas.openxmlformats.org/drawingml/2006/main">
            <a:off x="609600" y="5715000"/>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1">
                <a:solidFill>
                  <a:srgbClr val="444444"/>
                </a:solidFill>
                <a:latin typeface="Inter"/>
                <a:ea typeface="Inter"/>
                <a:cs typeface="Inter"/>
              </a:defRPr>
            </a:defPPr>
            <a:lvl1pPr>
              <a:defRPr sz="1950" b="1">
                <a:solidFill>
                  <a:srgbClr val="444444"/>
                </a:solidFill>
                <a:latin typeface="Inter"/>
                <a:ea typeface="Inter"/>
                <a:cs typeface="Inter"/>
              </a:defRPr>
            </a:lvl1pPr>
            <a:lvl2pPr>
              <a:defRPr sz="1950" b="1">
                <a:solidFill>
                  <a:srgbClr val="444444"/>
                </a:solidFill>
                <a:latin typeface="Inter"/>
                <a:ea typeface="Inter"/>
                <a:cs typeface="Inter"/>
              </a:defRPr>
            </a:lvl2pPr>
            <a:lvl3pPr>
              <a:defRPr sz="1950" b="1">
                <a:solidFill>
                  <a:srgbClr val="444444"/>
                </a:solidFill>
                <a:latin typeface="Inter"/>
                <a:ea typeface="Inter"/>
                <a:cs typeface="Inter"/>
              </a:defRPr>
            </a:lvl3pPr>
            <a:lvl4pPr>
              <a:defRPr sz="1950" b="1">
                <a:solidFill>
                  <a:srgbClr val="444444"/>
                </a:solidFill>
                <a:latin typeface="Inter"/>
                <a:ea typeface="Inter"/>
                <a:cs typeface="Inter"/>
              </a:defRPr>
            </a:lvl4pPr>
            <a:lvl5pPr>
              <a:defRPr sz="1950" b="1">
                <a:solidFill>
                  <a:srgbClr val="444444"/>
                </a:solidFill>
                <a:latin typeface="Inter"/>
                <a:ea typeface="Inter"/>
                <a:cs typeface="Inter"/>
              </a:defRPr>
            </a:lvl5pPr>
            <a:lvl6pPr>
              <a:defRPr sz="1950" b="1">
                <a:solidFill>
                  <a:srgbClr val="444444"/>
                </a:solidFill>
                <a:latin typeface="Inter"/>
                <a:ea typeface="Inter"/>
                <a:cs typeface="Inter"/>
              </a:defRPr>
            </a:lvl6pPr>
            <a:lvl7pPr>
              <a:defRPr sz="1950" b="1">
                <a:solidFill>
                  <a:srgbClr val="444444"/>
                </a:solidFill>
                <a:latin typeface="Inter"/>
                <a:ea typeface="Inter"/>
                <a:cs typeface="Inter"/>
              </a:defRPr>
            </a:lvl7pPr>
            <a:lvl8pPr>
              <a:defRPr sz="1950" b="1">
                <a:solidFill>
                  <a:srgbClr val="444444"/>
                </a:solidFill>
                <a:latin typeface="Inter"/>
                <a:ea typeface="Inter"/>
                <a:cs typeface="Inter"/>
              </a:defRPr>
            </a:lvl8pPr>
            <a:lvl9pPr>
              <a:defRPr sz="1950" b="1">
                <a:solidFill>
                  <a:srgbClr val="444444"/>
                </a:solidFill>
                <a:latin typeface="Inter"/>
                <a:ea typeface="Inter"/>
                <a:cs typeface="Inter"/>
              </a:defRPr>
            </a:lvl9pPr>
          </a:lstStyle>
          <a:p xmlns:a="http://schemas.openxmlformats.org/drawingml/2006/main">
            <a:pPr>
              <a:defRPr sz="1950" b="1">
                <a:solidFill>
                  <a:srgbClr val="444444"/>
                </a:solidFill>
                <a:latin typeface="Inter"/>
                <a:ea typeface="Inter"/>
                <a:cs typeface="Inter"/>
              </a:defRPr>
            </a:pPr>
            <a:r>
              <a:rPr sz="1950" b="1">
                <a:solidFill>
                  <a:srgbClr val="444444"/>
                </a:solidFill>
                <a:latin typeface="Inter"/>
                <a:ea typeface="Inter"/>
                <a:cs typeface="Inter"/>
              </a:rPr>
              <a:t>Example: let suppliers and service teams understand payment progress without repeated status enquiries.</a:t>
            </a:r>
          </a:p>
        </p:txBody>
      </p:sp>
      <p:sp>
        <p:nvSpPr>
          <p:cNvPr id="8" name="">
            <a:extLst xmlns:a="http://schemas.openxmlformats.org/drawingml/2006/main">
              <a:ext uri="{FF2B5EF4-FFF2-40B4-BE49-F238E27FC236}">
                <a16:creationId xmlns:a16="http://schemas.microsoft.com/office/drawing/2014/main" id="{FEA1250A-A539-4DE6-962E-A4434EA09D29}"/>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91576670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76DC18A-684F-42BA-9784-11F8AF5B9E0C}"/>
              </a:ext>
            </a:extLst>
          </p:cNvPr>
          <p:cNvPicPr>
            <a:picLocks xmlns:a="http://schemas.openxmlformats.org/drawingml/2006/main" noChangeAspect="1"/>
          </p:cNvPicPr>
          <p:nvPr/>
        </p:nvPicPr>
        <p:blipFill>
          <a:blip xmlns:r="http://schemas.openxmlformats.org/officeDocument/2006/relationships" xmlns:a="http://schemas.openxmlformats.org/drawingml/2006/main" r:embed="Re79dd368078f483e"/>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FF859E2-BED4-4351-8908-647BC1DCF6CE}"/>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03</a:t>
            </a:r>
          </a:p>
        </p:txBody>
      </p:sp>
      <p:sp>
        <p:nvSpPr>
          <p:cNvPr id="3" name="">
            <a:extLst xmlns:a="http://schemas.openxmlformats.org/drawingml/2006/main">
              <a:ext uri="{FF2B5EF4-FFF2-40B4-BE49-F238E27FC236}">
                <a16:creationId xmlns:a16="http://schemas.microsoft.com/office/drawing/2014/main" id="{C312DCF5-ED06-4FBF-B9E7-CA17E0ABEC78}"/>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Eight stations, revisited as evidence changes</a:t>
            </a:r>
          </a:p>
        </p:txBody>
      </p:sp>
      <p:pic>
        <p:nvPicPr>
          <p:cNvPr id="4" name="">
            <a:extLst xmlns:a="http://schemas.openxmlformats.org/drawingml/2006/main">
              <a:ext uri="{FF2B5EF4-FFF2-40B4-BE49-F238E27FC236}">
                <a16:creationId xmlns:a16="http://schemas.microsoft.com/office/drawing/2014/main" id="{A76B77C5-617D-41DE-9B65-0904F2F96A76}"/>
              </a:ext>
            </a:extLst>
          </p:cNvPr>
          <p:cNvPicPr>
            <a:picLocks xmlns:a="http://schemas.openxmlformats.org/drawingml/2006/main" noChangeAspect="1"/>
          </p:cNvPicPr>
          <p:nvPr/>
        </p:nvPicPr>
        <p:blipFill>
          <a:blip xmlns:r="http://schemas.openxmlformats.org/officeDocument/2006/relationships" xmlns:a="http://schemas.openxmlformats.org/drawingml/2006/main" r:embed="R8bc1fba95d134b41"/>
          <a:stretch xmlns:a="http://schemas.openxmlformats.org/drawingml/2006/main"/>
        </p:blipFill>
        <p:spPr>
          <a:xfrm xmlns:a="http://schemas.openxmlformats.org/drawingml/2006/main">
            <a:off x="609600" y="2095500"/>
            <a:ext cx="10972800" cy="3714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EAEDDF2-D74A-457D-B52A-64B94E2E9A74}"/>
              </a:ext>
            </a:extLst>
          </p:cNvPr>
          <p:cNvSpPr>
            <a:spLocks xmlns:a="http://schemas.openxmlformats.org/drawingml/2006/main" noGrp="1"/>
          </p:cNvSpPr>
          <p:nvPr/>
        </p:nvSpPr>
        <p:spPr>
          <a:xfrm xmlns:a="http://schemas.openxmlformats.org/drawingml/2006/main">
            <a:off x="609600" y="5857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444444"/>
                </a:solidFill>
                <a:latin typeface="Inter"/>
                <a:ea typeface="Inter"/>
                <a:cs typeface="Inter"/>
              </a:defRPr>
            </a:defPPr>
            <a:lvl1pPr>
              <a:defRPr sz="1875" b="0">
                <a:solidFill>
                  <a:srgbClr val="444444"/>
                </a:solidFill>
                <a:latin typeface="Inter"/>
                <a:ea typeface="Inter"/>
                <a:cs typeface="Inter"/>
              </a:defRPr>
            </a:lvl1pPr>
            <a:lvl2pPr>
              <a:defRPr sz="1875" b="0">
                <a:solidFill>
                  <a:srgbClr val="444444"/>
                </a:solidFill>
                <a:latin typeface="Inter"/>
                <a:ea typeface="Inter"/>
                <a:cs typeface="Inter"/>
              </a:defRPr>
            </a:lvl2pPr>
            <a:lvl3pPr>
              <a:defRPr sz="1875" b="0">
                <a:solidFill>
                  <a:srgbClr val="444444"/>
                </a:solidFill>
                <a:latin typeface="Inter"/>
                <a:ea typeface="Inter"/>
                <a:cs typeface="Inter"/>
              </a:defRPr>
            </a:lvl3pPr>
            <a:lvl4pPr>
              <a:defRPr sz="1875" b="0">
                <a:solidFill>
                  <a:srgbClr val="444444"/>
                </a:solidFill>
                <a:latin typeface="Inter"/>
                <a:ea typeface="Inter"/>
                <a:cs typeface="Inter"/>
              </a:defRPr>
            </a:lvl4pPr>
            <a:lvl5pPr>
              <a:defRPr sz="1875" b="0">
                <a:solidFill>
                  <a:srgbClr val="444444"/>
                </a:solidFill>
                <a:latin typeface="Inter"/>
                <a:ea typeface="Inter"/>
                <a:cs typeface="Inter"/>
              </a:defRPr>
            </a:lvl5pPr>
            <a:lvl6pPr>
              <a:defRPr sz="1875" b="0">
                <a:solidFill>
                  <a:srgbClr val="444444"/>
                </a:solidFill>
                <a:latin typeface="Inter"/>
                <a:ea typeface="Inter"/>
                <a:cs typeface="Inter"/>
              </a:defRPr>
            </a:lvl6pPr>
            <a:lvl7pPr>
              <a:defRPr sz="1875" b="0">
                <a:solidFill>
                  <a:srgbClr val="444444"/>
                </a:solidFill>
                <a:latin typeface="Inter"/>
                <a:ea typeface="Inter"/>
                <a:cs typeface="Inter"/>
              </a:defRPr>
            </a:lvl7pPr>
            <a:lvl8pPr>
              <a:defRPr sz="1875" b="0">
                <a:solidFill>
                  <a:srgbClr val="444444"/>
                </a:solidFill>
                <a:latin typeface="Inter"/>
                <a:ea typeface="Inter"/>
                <a:cs typeface="Inter"/>
              </a:defRPr>
            </a:lvl8pPr>
            <a:lvl9pPr>
              <a:defRPr sz="1875" b="0">
                <a:solidFill>
                  <a:srgbClr val="444444"/>
                </a:solidFill>
                <a:latin typeface="Inter"/>
                <a:ea typeface="Inter"/>
                <a:cs typeface="Inter"/>
              </a:defRPr>
            </a:lvl9pPr>
          </a:lstStyle>
          <a:p xmlns:a="http://schemas.openxmlformats.org/drawingml/2006/main">
            <a:pPr>
              <a:defRPr sz="1875" b="0">
                <a:solidFill>
                  <a:srgbClr val="444444"/>
                </a:solidFill>
                <a:latin typeface="Inter"/>
                <a:ea typeface="Inter"/>
                <a:cs typeface="Inter"/>
              </a:defRPr>
            </a:pPr>
            <a:r>
              <a:rPr sz="1875" b="0">
                <a:solidFill>
                  <a:srgbClr val="444444"/>
                </a:solidFill>
                <a:latin typeface="Inter"/>
                <a:ea typeface="Inter"/>
                <a:cs typeface="Inter"/>
              </a:rPr>
              <a:t>Use the stations to expose missing decisions and evidence. Return to earlier work when assumptions change.</a:t>
            </a:r>
          </a:p>
        </p:txBody>
      </p:sp>
      <p:sp>
        <p:nvSpPr>
          <p:cNvPr id="6" name="">
            <a:extLst xmlns:a="http://schemas.openxmlformats.org/drawingml/2006/main">
              <a:ext uri="{FF2B5EF4-FFF2-40B4-BE49-F238E27FC236}">
                <a16:creationId xmlns:a16="http://schemas.microsoft.com/office/drawing/2014/main" id="{205DD227-DCD8-4581-9644-6C2744422ED1}"/>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85966227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5299265-03CE-43E0-922C-CE0D90E20C01}"/>
              </a:ext>
            </a:extLst>
          </p:cNvPr>
          <p:cNvPicPr>
            <a:picLocks xmlns:a="http://schemas.openxmlformats.org/drawingml/2006/main" noChangeAspect="1"/>
          </p:cNvPicPr>
          <p:nvPr/>
        </p:nvPicPr>
        <p:blipFill>
          <a:blip xmlns:r="http://schemas.openxmlformats.org/officeDocument/2006/relationships" xmlns:a="http://schemas.openxmlformats.org/drawingml/2006/main" r:embed="R77e5de69af4f4fb4"/>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6BBE6EF-496D-43B7-8121-FBB121468A63}"/>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04</a:t>
            </a:r>
          </a:p>
        </p:txBody>
      </p:sp>
      <p:sp>
        <p:nvSpPr>
          <p:cNvPr id="3" name="">
            <a:extLst xmlns:a="http://schemas.openxmlformats.org/drawingml/2006/main">
              <a:ext uri="{FF2B5EF4-FFF2-40B4-BE49-F238E27FC236}">
                <a16:creationId xmlns:a16="http://schemas.microsoft.com/office/drawing/2014/main" id="{8301C685-CD6A-4917-8B0F-126A96FDA24A}"/>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1. Strategy: test one capability hypothesis</a:t>
            </a:r>
          </a:p>
        </p:txBody>
      </p:sp>
      <p:graphicFrame>
        <p:nvGraphicFramePr>
          <p:cNvPr id="4" name="">
            <a:extLst xmlns:a="http://schemas.openxmlformats.org/drawingml/2006/main">
              <a:ext uri="{FF2B5EF4-FFF2-40B4-BE49-F238E27FC236}">
                <a16:creationId xmlns:a16="http://schemas.microsoft.com/office/drawing/2014/main" id="{032C5777-E87F-490D-B7B0-AA370BC0B905}"/>
              </a:ext>
            </a:extLst>
          </p:cNvPr>
          <p:cNvGraphicFramePr/>
          <p:nvPr/>
        </p:nvGraphicFramePr>
        <p:xfrm>
          <a:off xmlns:a="http://schemas.openxmlformats.org/drawingml/2006/main" x="609600" y="2143125"/>
          <a:ext xmlns:a="http://schemas.openxmlformats.org/drawingml/2006/main" cx="10972800" cy="3619500"/>
        </p:xfrm>
        <a:graphic xmlns:a="http://schemas.openxmlformats.org/drawingml/2006/main">
          <a:graphicData uri="http://schemas.openxmlformats.org/drawingml/2006/table">
            <a:tbl>
              <a:tblPr/>
              <a:tblGrid>
                <a:gridCol w="3143250"/>
                <a:gridCol w="7829550"/>
              </a:tblGrid>
              <a:tr h="603250">
                <a:tc>
                  <a:txBody>
                    <a:bodyPr/>
                    <a:lstStyle/>
                    <a:p>
                      <a:r>
                        <a:rPr sz="1650" b="1">
                          <a:solidFill>
                            <a:srgbClr val="444444"/>
                          </a:solidFill>
                          <a:latin typeface="Inter"/>
                          <a:ea typeface="Inter"/>
                          <a:cs typeface="Inter"/>
                        </a:rPr>
                        <a:t>Question</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650" b="1">
                          <a:solidFill>
                            <a:srgbClr val="444444"/>
                          </a:solidFill>
                          <a:latin typeface="Inter"/>
                          <a:ea typeface="Inter"/>
                          <a:cs typeface="Inter"/>
                        </a:rPr>
                        <a:t>Illustrative working answer</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03250">
                <a:tc>
                  <a:txBody>
                    <a:bodyPr/>
                    <a:lstStyle/>
                    <a:p>
                      <a:r>
                        <a:rPr sz="1650" b="1">
                          <a:solidFill>
                            <a:srgbClr val="444444"/>
                          </a:solidFill>
                          <a:latin typeface="Inter"/>
                          <a:ea typeface="Inter"/>
                          <a:cs typeface="Inter"/>
                        </a:rPr>
                        <a:t>Consumer and job</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Suppliers and service teams need to see payment progress.</a:t>
                      </a:r>
                    </a:p>
                  </a:txBody>
                  <a:tcPr marL="91440" marR="91440" marT="45720" marB="45720">
                    <a:lnR w="9525">
                      <a:solidFill>
                        <a:srgbClr val="DDDDDD"/>
                      </a:solidFill>
                      <a:prstDash val="solid"/>
                    </a:lnR>
                    <a:lnB w="9525">
                      <a:solidFill>
                        <a:srgbClr val="DDDDDD"/>
                      </a:solidFill>
                      <a:prstDash val="solid"/>
                    </a:lnB>
                    <a:solidFill>
                      <a:srgbClr val="F7F7F7"/>
                    </a:solidFill>
                  </a:tcPr>
                </a:tc>
              </a:tr>
              <a:tr h="603250">
                <a:tc>
                  <a:txBody>
                    <a:bodyPr/>
                    <a:lstStyle/>
                    <a:p>
                      <a:r>
                        <a:rPr sz="1650" b="1">
                          <a:solidFill>
                            <a:srgbClr val="444444"/>
                          </a:solidFill>
                          <a:latin typeface="Inter"/>
                          <a:ea typeface="Inter"/>
                          <a:cs typeface="Inter"/>
                        </a:rPr>
                        <a:t>Problem to validate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Status is scattered; people contact support to explain delays.</a:t>
                      </a:r>
                    </a:p>
                  </a:txBody>
                  <a:tcPr marL="91440" marR="91440" marT="45720" marB="45720">
                    <a:lnR w="9525">
                      <a:solidFill>
                        <a:srgbClr val="DDDDDD"/>
                      </a:solidFill>
                      <a:prstDash val="solid"/>
                    </a:lnR>
                    <a:lnB w="9525">
                      <a:solidFill>
                        <a:srgbClr val="DDDDDD"/>
                      </a:solidFill>
                      <a:prstDash val="solid"/>
                    </a:lnB>
                    <a:solidFill>
                      <a:srgbClr val="FFFFFF"/>
                    </a:solidFill>
                  </a:tcPr>
                </a:tc>
              </a:tr>
              <a:tr h="603250">
                <a:tc>
                  <a:txBody>
                    <a:bodyPr/>
                    <a:lstStyle/>
                    <a:p>
                      <a:r>
                        <a:rPr sz="1650" b="1">
                          <a:solidFill>
                            <a:srgbClr val="444444"/>
                          </a:solidFill>
                          <a:latin typeface="Inter"/>
                          <a:ea typeface="Inter"/>
                          <a:cs typeface="Inter"/>
                        </a:rPr>
                        <a:t>Reusable service promise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Provide an authorised, current status and a clear next step.</a:t>
                      </a:r>
                    </a:p>
                  </a:txBody>
                  <a:tcPr marL="91440" marR="91440" marT="45720" marB="45720">
                    <a:lnR w="9525">
                      <a:solidFill>
                        <a:srgbClr val="DDDDDD"/>
                      </a:solidFill>
                      <a:prstDash val="solid"/>
                    </a:lnR>
                    <a:lnB w="9525">
                      <a:solidFill>
                        <a:srgbClr val="DDDDDD"/>
                      </a:solidFill>
                      <a:prstDash val="solid"/>
                    </a:lnB>
                    <a:solidFill>
                      <a:srgbClr val="F7F7F7"/>
                    </a:solidFill>
                  </a:tcPr>
                </a:tc>
              </a:tr>
              <a:tr h="603250">
                <a:tc>
                  <a:txBody>
                    <a:bodyPr/>
                    <a:lstStyle/>
                    <a:p>
                      <a:r>
                        <a:rPr sz="1650" b="1">
                          <a:solidFill>
                            <a:srgbClr val="444444"/>
                          </a:solidFill>
                          <a:latin typeface="Inter"/>
                          <a:ea typeface="Inter"/>
                          <a:cs typeface="Inter"/>
                        </a:rPr>
                        <a:t>Value and viability evidence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Observe the journey, review enquiry reasons and test demand.</a:t>
                      </a:r>
                    </a:p>
                  </a:txBody>
                  <a:tcPr marL="91440" marR="91440" marT="45720" marB="45720">
                    <a:lnR w="9525">
                      <a:solidFill>
                        <a:srgbClr val="DDDDDD"/>
                      </a:solidFill>
                      <a:prstDash val="solid"/>
                    </a:lnR>
                    <a:lnB w="9525">
                      <a:solidFill>
                        <a:srgbClr val="DDDDDD"/>
                      </a:solidFill>
                      <a:prstDash val="solid"/>
                    </a:lnB>
                    <a:solidFill>
                      <a:srgbClr val="FFFFFF"/>
                    </a:solidFill>
                  </a:tcPr>
                </a:tc>
              </a:tr>
              <a:tr h="603250">
                <a:tc>
                  <a:txBody>
                    <a:bodyPr/>
                    <a:lstStyle/>
                    <a:p>
                      <a:r>
                        <a:rPr sz="1650" b="1">
                          <a:solidFill>
                            <a:srgbClr val="444444"/>
                          </a:solidFill>
                          <a:latin typeface="Inter"/>
                          <a:ea typeface="Inter"/>
                          <a:cs typeface="Inter"/>
                        </a:rPr>
                        <a:t>Decision before investing</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Proceed, revise or stop; name the capability owner.</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5" name="">
            <a:extLst xmlns:a="http://schemas.openxmlformats.org/drawingml/2006/main">
              <a:ext uri="{FF2B5EF4-FFF2-40B4-BE49-F238E27FC236}">
                <a16:creationId xmlns:a16="http://schemas.microsoft.com/office/drawing/2014/main" id="{B522FBC6-1289-44BD-A99F-3174BBF080A8}"/>
              </a:ext>
            </a:extLst>
          </p:cNvPr>
          <p:cNvSpPr>
            <a:spLocks xmlns:a="http://schemas.openxmlformats.org/drawingml/2006/main" noGrp="1"/>
          </p:cNvSpPr>
          <p:nvPr/>
        </p:nvSpPr>
        <p:spPr>
          <a:xfrm xmlns:a="http://schemas.openxmlformats.org/drawingml/2006/main">
            <a:off x="609600" y="60483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444444"/>
                </a:solidFill>
                <a:latin typeface="Inter"/>
                <a:ea typeface="Inter"/>
                <a:cs typeface="Inter"/>
              </a:defRPr>
            </a:defPPr>
            <a:lvl1pPr>
              <a:defRPr sz="1875" b="1">
                <a:solidFill>
                  <a:srgbClr val="444444"/>
                </a:solidFill>
                <a:latin typeface="Inter"/>
                <a:ea typeface="Inter"/>
                <a:cs typeface="Inter"/>
              </a:defRPr>
            </a:lvl1pPr>
            <a:lvl2pPr>
              <a:defRPr sz="1875" b="1">
                <a:solidFill>
                  <a:srgbClr val="444444"/>
                </a:solidFill>
                <a:latin typeface="Inter"/>
                <a:ea typeface="Inter"/>
                <a:cs typeface="Inter"/>
              </a:defRPr>
            </a:lvl2pPr>
            <a:lvl3pPr>
              <a:defRPr sz="1875" b="1">
                <a:solidFill>
                  <a:srgbClr val="444444"/>
                </a:solidFill>
                <a:latin typeface="Inter"/>
                <a:ea typeface="Inter"/>
                <a:cs typeface="Inter"/>
              </a:defRPr>
            </a:lvl3pPr>
            <a:lvl4pPr>
              <a:defRPr sz="1875" b="1">
                <a:solidFill>
                  <a:srgbClr val="444444"/>
                </a:solidFill>
                <a:latin typeface="Inter"/>
                <a:ea typeface="Inter"/>
                <a:cs typeface="Inter"/>
              </a:defRPr>
            </a:lvl4pPr>
            <a:lvl5pPr>
              <a:defRPr sz="1875" b="1">
                <a:solidFill>
                  <a:srgbClr val="444444"/>
                </a:solidFill>
                <a:latin typeface="Inter"/>
                <a:ea typeface="Inter"/>
                <a:cs typeface="Inter"/>
              </a:defRPr>
            </a:lvl5pPr>
            <a:lvl6pPr>
              <a:defRPr sz="1875" b="1">
                <a:solidFill>
                  <a:srgbClr val="444444"/>
                </a:solidFill>
                <a:latin typeface="Inter"/>
                <a:ea typeface="Inter"/>
                <a:cs typeface="Inter"/>
              </a:defRPr>
            </a:lvl6pPr>
            <a:lvl7pPr>
              <a:defRPr sz="1875" b="1">
                <a:solidFill>
                  <a:srgbClr val="444444"/>
                </a:solidFill>
                <a:latin typeface="Inter"/>
                <a:ea typeface="Inter"/>
                <a:cs typeface="Inter"/>
              </a:defRPr>
            </a:lvl7pPr>
            <a:lvl8pPr>
              <a:defRPr sz="1875" b="1">
                <a:solidFill>
                  <a:srgbClr val="444444"/>
                </a:solidFill>
                <a:latin typeface="Inter"/>
                <a:ea typeface="Inter"/>
                <a:cs typeface="Inter"/>
              </a:defRPr>
            </a:lvl8pPr>
            <a:lvl9pPr>
              <a:defRPr sz="1875" b="1">
                <a:solidFill>
                  <a:srgbClr val="444444"/>
                </a:solidFill>
                <a:latin typeface="Inter"/>
                <a:ea typeface="Inter"/>
                <a:cs typeface="Inter"/>
              </a:defRPr>
            </a:lvl9pPr>
          </a:lstStyle>
          <a:p xmlns:a="http://schemas.openxmlformats.org/drawingml/2006/main">
            <a:pPr>
              <a:defRPr sz="1875" b="1">
                <a:solidFill>
                  <a:srgbClr val="444444"/>
                </a:solidFill>
                <a:latin typeface="Inter"/>
                <a:ea typeface="Inter"/>
                <a:cs typeface="Inter"/>
              </a:defRPr>
            </a:pPr>
            <a:r>
              <a:rPr sz="1875" b="1">
                <a:solidFill>
                  <a:srgbClr val="444444"/>
                </a:solidFill>
                <a:latin typeface="Inter"/>
                <a:ea typeface="Inter"/>
                <a:cs typeface="Inter"/>
              </a:rPr>
              <a:t>A reusable capability needs evidence of demand and an owner.</a:t>
            </a:r>
          </a:p>
        </p:txBody>
      </p:sp>
      <p:sp>
        <p:nvSpPr>
          <p:cNvPr id="6" name="">
            <a:extLst xmlns:a="http://schemas.openxmlformats.org/drawingml/2006/main">
              <a:ext uri="{FF2B5EF4-FFF2-40B4-BE49-F238E27FC236}">
                <a16:creationId xmlns:a16="http://schemas.microsoft.com/office/drawing/2014/main" id="{C6964C87-6128-480D-A817-7E59CC840417}"/>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86645897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DD6EB94C-39AD-4511-A3D5-1CFF1F42B21F}"/>
              </a:ext>
            </a:extLst>
          </p:cNvPr>
          <p:cNvPicPr>
            <a:picLocks xmlns:a="http://schemas.openxmlformats.org/drawingml/2006/main" noChangeAspect="1"/>
          </p:cNvPicPr>
          <p:nvPr/>
        </p:nvPicPr>
        <p:blipFill>
          <a:blip xmlns:r="http://schemas.openxmlformats.org/officeDocument/2006/relationships" xmlns:a="http://schemas.openxmlformats.org/drawingml/2006/main" r:embed="R5ceffe877a374f19"/>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AF63271-BE86-47DD-AD95-356A6120CA26}"/>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05</a:t>
            </a:r>
          </a:p>
        </p:txBody>
      </p:sp>
      <p:sp>
        <p:nvSpPr>
          <p:cNvPr id="3" name="">
            <a:extLst xmlns:a="http://schemas.openxmlformats.org/drawingml/2006/main">
              <a:ext uri="{FF2B5EF4-FFF2-40B4-BE49-F238E27FC236}">
                <a16:creationId xmlns:a16="http://schemas.microsoft.com/office/drawing/2014/main" id="{BE2EB01B-5D34-4B9A-8051-093FEEA79792}"/>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2. Requirements: agree the service together</a:t>
            </a:r>
          </a:p>
        </p:txBody>
      </p:sp>
      <p:sp>
        <p:nvSpPr>
          <p:cNvPr id="4" name="">
            <a:extLst xmlns:a="http://schemas.openxmlformats.org/drawingml/2006/main">
              <a:ext uri="{FF2B5EF4-FFF2-40B4-BE49-F238E27FC236}">
                <a16:creationId xmlns:a16="http://schemas.microsoft.com/office/drawing/2014/main" id="{6457961E-3FFC-4041-8744-A45EEAE2B8DD}"/>
              </a:ext>
            </a:extLst>
          </p:cNvPr>
          <p:cNvSpPr>
            <a:spLocks xmlns:a="http://schemas.openxmlformats.org/drawingml/2006/main" noGrp="1"/>
          </p:cNvSpPr>
          <p:nvPr/>
        </p:nvSpPr>
        <p:spPr>
          <a:xfrm xmlns:a="http://schemas.openxmlformats.org/drawingml/2006/main">
            <a:off x="609600" y="2238375"/>
            <a:ext cx="652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444444"/>
                </a:solidFill>
                <a:latin typeface="Inter"/>
                <a:ea typeface="Inter"/>
                <a:cs typeface="Inter"/>
              </a:defRPr>
            </a:defPPr>
            <a:lvl1pPr>
              <a:defRPr sz="2100" b="1">
                <a:solidFill>
                  <a:srgbClr val="444444"/>
                </a:solidFill>
                <a:latin typeface="Inter"/>
                <a:ea typeface="Inter"/>
                <a:cs typeface="Inter"/>
              </a:defRPr>
            </a:lvl1pPr>
            <a:lvl2pPr>
              <a:defRPr sz="2100" b="1">
                <a:solidFill>
                  <a:srgbClr val="444444"/>
                </a:solidFill>
                <a:latin typeface="Inter"/>
                <a:ea typeface="Inter"/>
                <a:cs typeface="Inter"/>
              </a:defRPr>
            </a:lvl2pPr>
            <a:lvl3pPr>
              <a:defRPr sz="2100" b="1">
                <a:solidFill>
                  <a:srgbClr val="444444"/>
                </a:solidFill>
                <a:latin typeface="Inter"/>
                <a:ea typeface="Inter"/>
                <a:cs typeface="Inter"/>
              </a:defRPr>
            </a:lvl3pPr>
            <a:lvl4pPr>
              <a:defRPr sz="2100" b="1">
                <a:solidFill>
                  <a:srgbClr val="444444"/>
                </a:solidFill>
                <a:latin typeface="Inter"/>
                <a:ea typeface="Inter"/>
                <a:cs typeface="Inter"/>
              </a:defRPr>
            </a:lvl4pPr>
            <a:lvl5pPr>
              <a:defRPr sz="2100" b="1">
                <a:solidFill>
                  <a:srgbClr val="444444"/>
                </a:solidFill>
                <a:latin typeface="Inter"/>
                <a:ea typeface="Inter"/>
                <a:cs typeface="Inter"/>
              </a:defRPr>
            </a:lvl5pPr>
            <a:lvl6pPr>
              <a:defRPr sz="2100" b="1">
                <a:solidFill>
                  <a:srgbClr val="444444"/>
                </a:solidFill>
                <a:latin typeface="Inter"/>
                <a:ea typeface="Inter"/>
                <a:cs typeface="Inter"/>
              </a:defRPr>
            </a:lvl6pPr>
            <a:lvl7pPr>
              <a:defRPr sz="2100" b="1">
                <a:solidFill>
                  <a:srgbClr val="444444"/>
                </a:solidFill>
                <a:latin typeface="Inter"/>
                <a:ea typeface="Inter"/>
                <a:cs typeface="Inter"/>
              </a:defRPr>
            </a:lvl7pPr>
            <a:lvl8pPr>
              <a:defRPr sz="2100" b="1">
                <a:solidFill>
                  <a:srgbClr val="444444"/>
                </a:solidFill>
                <a:latin typeface="Inter"/>
                <a:ea typeface="Inter"/>
                <a:cs typeface="Inter"/>
              </a:defRPr>
            </a:lvl8pPr>
            <a:lvl9pPr>
              <a:defRPr sz="2100" b="1">
                <a:solidFill>
                  <a:srgbClr val="444444"/>
                </a:solidFill>
                <a:latin typeface="Inter"/>
                <a:ea typeface="Inter"/>
                <a:cs typeface="Inter"/>
              </a:defRPr>
            </a:lvl9pPr>
          </a:lstStyle>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Consumer and producer commitments</a:t>
            </a:r>
          </a:p>
        </p:txBody>
      </p:sp>
      <p:sp>
        <p:nvSpPr>
          <p:cNvPr id="5" name="">
            <a:extLst xmlns:a="http://schemas.openxmlformats.org/drawingml/2006/main">
              <a:ext uri="{FF2B5EF4-FFF2-40B4-BE49-F238E27FC236}">
                <a16:creationId xmlns:a16="http://schemas.microsoft.com/office/drawing/2014/main" id="{9EB2D108-E694-4E02-8C91-353E9F174804}"/>
              </a:ext>
            </a:extLst>
          </p:cNvPr>
          <p:cNvSpPr>
            <a:spLocks xmlns:a="http://schemas.openxmlformats.org/drawingml/2006/main" noGrp="1"/>
          </p:cNvSpPr>
          <p:nvPr/>
        </p:nvSpPr>
        <p:spPr>
          <a:xfrm xmlns:a="http://schemas.openxmlformats.org/drawingml/2006/main">
            <a:off x="609600" y="2857500"/>
            <a:ext cx="6524625"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marL="228600" indent="-152400">
              <a:spcAft>
                <a:spcPts val="1200"/>
              </a:spcAft>
              <a:buChar char="•"/>
              <a:defRPr sz="2025" b="0">
                <a:solidFill>
                  <a:srgbClr val="444444"/>
                </a:solidFill>
                <a:latin typeface="Inter"/>
                <a:ea typeface="Inter"/>
                <a:cs typeface="Inter"/>
              </a:defRPr>
            </a:pPr>
            <a:r>
              <a:t>Consumer: describe use, access needs and change constraints.</a:t>
            </a:r>
          </a:p>
          <a:p xmlns:a="http://schemas.openxmlformats.org/drawingml/2006/main">
            <a:pPr marL="228600" indent="-152400">
              <a:spcAft>
                <a:spcPts val="1200"/>
              </a:spcAft>
              <a:buChar char="•"/>
              <a:defRPr sz="2025" b="0">
                <a:solidFill>
                  <a:srgbClr val="444444"/>
                </a:solidFill>
                <a:latin typeface="Inter"/>
                <a:ea typeface="Inter"/>
                <a:cs typeface="Inter"/>
              </a:defRPr>
            </a:pPr>
            <a:r>
              <a:t>Producer: define freshness, availability and support.</a:t>
            </a:r>
          </a:p>
          <a:p xmlns:a="http://schemas.openxmlformats.org/drawingml/2006/main">
            <a:pPr marL="228600" indent="-152400">
              <a:spcAft>
                <a:spcPts val="1200"/>
              </a:spcAft>
              <a:buChar char="•"/>
              <a:defRPr sz="2025" b="0">
                <a:solidFill>
                  <a:srgbClr val="444444"/>
                </a:solidFill>
                <a:latin typeface="Inter"/>
                <a:ea typeface="Inter"/>
                <a:cs typeface="Inter"/>
              </a:defRPr>
            </a:pPr>
            <a:r>
              <a:t>Owner: agree funding, scope and lifecycle decisions.</a:t>
            </a:r>
          </a:p>
          <a:p xmlns:a="http://schemas.openxmlformats.org/drawingml/2006/main">
            <a:pPr marL="228600" indent="-152400">
              <a:spcAft>
                <a:spcPts val="1200"/>
              </a:spcAft>
              <a:buChar char="•"/>
              <a:defRPr sz="2025" b="0">
                <a:solidFill>
                  <a:srgbClr val="444444"/>
                </a:solidFill>
                <a:latin typeface="Inter"/>
                <a:ea typeface="Inter"/>
                <a:cs typeface="Inter"/>
              </a:defRPr>
            </a:pPr>
            <a:r>
              <a:t>Together: test onboarding and the exception path.</a:t>
            </a:r>
          </a:p>
        </p:txBody>
      </p:sp>
      <p:pic>
        <p:nvPicPr>
          <p:cNvPr id="6" name="">
            <a:extLst xmlns:a="http://schemas.openxmlformats.org/drawingml/2006/main">
              <a:ext uri="{FF2B5EF4-FFF2-40B4-BE49-F238E27FC236}">
                <a16:creationId xmlns:a16="http://schemas.microsoft.com/office/drawing/2014/main" id="{FC2BD1CC-C8B7-4F8E-BD7F-CECBC8A41EF2}"/>
              </a:ext>
            </a:extLst>
          </p:cNvPr>
          <p:cNvPicPr>
            <a:picLocks xmlns:a="http://schemas.openxmlformats.org/drawingml/2006/main" noChangeAspect="1"/>
          </p:cNvPicPr>
          <p:nvPr/>
        </p:nvPicPr>
        <p:blipFill>
          <a:blip xmlns:r="http://schemas.openxmlformats.org/officeDocument/2006/relationships" xmlns:a="http://schemas.openxmlformats.org/drawingml/2006/main" r:embed="R6d20be72f36448e4"/>
          <a:stretch xmlns:a="http://schemas.openxmlformats.org/drawingml/2006/main"/>
        </p:blipFill>
        <p:spPr>
          <a:xfrm xmlns:a="http://schemas.openxmlformats.org/drawingml/2006/main">
            <a:off x="7667625" y="2444750"/>
            <a:ext cx="3810000" cy="25400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691CB75-100E-412A-ACFC-97FDC425D00A}"/>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444444"/>
                </a:solidFill>
                <a:latin typeface="Inter"/>
                <a:ea typeface="Inter"/>
                <a:cs typeface="Inter"/>
              </a:defRPr>
            </a:defPPr>
            <a:lvl1pPr>
              <a:defRPr sz="1875" b="1">
                <a:solidFill>
                  <a:srgbClr val="444444"/>
                </a:solidFill>
                <a:latin typeface="Inter"/>
                <a:ea typeface="Inter"/>
                <a:cs typeface="Inter"/>
              </a:defRPr>
            </a:lvl1pPr>
            <a:lvl2pPr>
              <a:defRPr sz="1875" b="1">
                <a:solidFill>
                  <a:srgbClr val="444444"/>
                </a:solidFill>
                <a:latin typeface="Inter"/>
                <a:ea typeface="Inter"/>
                <a:cs typeface="Inter"/>
              </a:defRPr>
            </a:lvl2pPr>
            <a:lvl3pPr>
              <a:defRPr sz="1875" b="1">
                <a:solidFill>
                  <a:srgbClr val="444444"/>
                </a:solidFill>
                <a:latin typeface="Inter"/>
                <a:ea typeface="Inter"/>
                <a:cs typeface="Inter"/>
              </a:defRPr>
            </a:lvl3pPr>
            <a:lvl4pPr>
              <a:defRPr sz="1875" b="1">
                <a:solidFill>
                  <a:srgbClr val="444444"/>
                </a:solidFill>
                <a:latin typeface="Inter"/>
                <a:ea typeface="Inter"/>
                <a:cs typeface="Inter"/>
              </a:defRPr>
            </a:lvl4pPr>
            <a:lvl5pPr>
              <a:defRPr sz="1875" b="1">
                <a:solidFill>
                  <a:srgbClr val="444444"/>
                </a:solidFill>
                <a:latin typeface="Inter"/>
                <a:ea typeface="Inter"/>
                <a:cs typeface="Inter"/>
              </a:defRPr>
            </a:lvl5pPr>
            <a:lvl6pPr>
              <a:defRPr sz="1875" b="1">
                <a:solidFill>
                  <a:srgbClr val="444444"/>
                </a:solidFill>
                <a:latin typeface="Inter"/>
                <a:ea typeface="Inter"/>
                <a:cs typeface="Inter"/>
              </a:defRPr>
            </a:lvl6pPr>
            <a:lvl7pPr>
              <a:defRPr sz="1875" b="1">
                <a:solidFill>
                  <a:srgbClr val="444444"/>
                </a:solidFill>
                <a:latin typeface="Inter"/>
                <a:ea typeface="Inter"/>
                <a:cs typeface="Inter"/>
              </a:defRPr>
            </a:lvl7pPr>
            <a:lvl8pPr>
              <a:defRPr sz="1875" b="1">
                <a:solidFill>
                  <a:srgbClr val="444444"/>
                </a:solidFill>
                <a:latin typeface="Inter"/>
                <a:ea typeface="Inter"/>
                <a:cs typeface="Inter"/>
              </a:defRPr>
            </a:lvl8pPr>
            <a:lvl9pPr>
              <a:defRPr sz="1875" b="1">
                <a:solidFill>
                  <a:srgbClr val="444444"/>
                </a:solidFill>
                <a:latin typeface="Inter"/>
                <a:ea typeface="Inter"/>
                <a:cs typeface="Inter"/>
              </a:defRPr>
            </a:lvl9pPr>
          </a:lstStyle>
          <a:p xmlns:a="http://schemas.openxmlformats.org/drawingml/2006/main">
            <a:pPr>
              <a:defRPr sz="1875" b="1">
                <a:solidFill>
                  <a:srgbClr val="444444"/>
                </a:solidFill>
                <a:latin typeface="Inter"/>
                <a:ea typeface="Inter"/>
                <a:cs typeface="Inter"/>
              </a:defRPr>
            </a:pPr>
            <a:r>
              <a:rPr sz="1875" b="1">
                <a:solidFill>
                  <a:srgbClr val="444444"/>
                </a:solidFill>
                <a:latin typeface="Inter"/>
                <a:ea typeface="Inter"/>
                <a:cs typeface="Inter"/>
              </a:rPr>
              <a:t>Example agreement: show the source timestamp; restrict access to permitted suppliers; explain unavailable status.</a:t>
            </a:r>
          </a:p>
        </p:txBody>
      </p:sp>
      <p:sp>
        <p:nvSpPr>
          <p:cNvPr id="8" name="">
            <a:extLst xmlns:a="http://schemas.openxmlformats.org/drawingml/2006/main">
              <a:ext uri="{FF2B5EF4-FFF2-40B4-BE49-F238E27FC236}">
                <a16:creationId xmlns:a16="http://schemas.microsoft.com/office/drawing/2014/main" id="{0342C5F6-1245-4374-B3DE-59EE4BF9E772}"/>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5570041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0C8556AD-D66E-4877-9ADD-FC9A19316935}"/>
              </a:ext>
            </a:extLst>
          </p:cNvPr>
          <p:cNvPicPr>
            <a:picLocks xmlns:a="http://schemas.openxmlformats.org/drawingml/2006/main" noChangeAspect="1"/>
          </p:cNvPicPr>
          <p:nvPr/>
        </p:nvPicPr>
        <p:blipFill>
          <a:blip xmlns:r="http://schemas.openxmlformats.org/officeDocument/2006/relationships" xmlns:a="http://schemas.openxmlformats.org/drawingml/2006/main" r:embed="Rdc3e8d7dd6e243bd"/>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1D5B94C-FC86-45AD-912B-6B38DC07F3FD}"/>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06</a:t>
            </a:r>
          </a:p>
        </p:txBody>
      </p:sp>
      <p:sp>
        <p:nvSpPr>
          <p:cNvPr id="3" name="">
            <a:extLst xmlns:a="http://schemas.openxmlformats.org/drawingml/2006/main">
              <a:ext uri="{FF2B5EF4-FFF2-40B4-BE49-F238E27FC236}">
                <a16:creationId xmlns:a16="http://schemas.microsoft.com/office/drawing/2014/main" id="{D4CBA795-B16F-4E2F-B702-7D82C7DB98A9}"/>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3. Architecture: choose how to provide it</a:t>
            </a:r>
          </a:p>
        </p:txBody>
      </p:sp>
      <p:graphicFrame>
        <p:nvGraphicFramePr>
          <p:cNvPr id="4" name="">
            <a:extLst xmlns:a="http://schemas.openxmlformats.org/drawingml/2006/main">
              <a:ext uri="{FF2B5EF4-FFF2-40B4-BE49-F238E27FC236}">
                <a16:creationId xmlns:a16="http://schemas.microsoft.com/office/drawing/2014/main" id="{063FAE6D-1DC1-4C0F-9581-06DF8C56AAD9}"/>
              </a:ext>
            </a:extLst>
          </p:cNvPr>
          <p:cNvGraphicFramePr/>
          <p:nvPr/>
        </p:nvGraphicFramePr>
        <p:xfrm>
          <a:off xmlns:a="http://schemas.openxmlformats.org/drawingml/2006/main" x="609600" y="2238375"/>
          <a:ext xmlns:a="http://schemas.openxmlformats.org/drawingml/2006/main" cx="10972800" cy="3333750"/>
        </p:xfrm>
        <a:graphic xmlns:a="http://schemas.openxmlformats.org/drawingml/2006/main">
          <a:graphicData uri="http://schemas.openxmlformats.org/drawingml/2006/table">
            <a:tbl>
              <a:tblPr/>
              <a:tblGrid>
                <a:gridCol w="2381250"/>
                <a:gridCol w="4286250"/>
                <a:gridCol w="4305300"/>
              </a:tblGrid>
              <a:tr h="666750">
                <a:tc>
                  <a:txBody>
                    <a:bodyPr/>
                    <a:lstStyle/>
                    <a:p>
                      <a:r>
                        <a:rPr sz="1800" b="1">
                          <a:solidFill>
                            <a:srgbClr val="444444"/>
                          </a:solidFill>
                          <a:latin typeface="Inter"/>
                          <a:ea typeface="Inter"/>
                          <a:cs typeface="Inter"/>
                        </a:rPr>
                        <a:t>Option</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Useful when</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Evidence to check</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66750">
                <a:tc>
                  <a:txBody>
                    <a:bodyPr/>
                    <a:lstStyle/>
                    <a:p>
                      <a:r>
                        <a:rPr sz="1800" b="1">
                          <a:solidFill>
                            <a:srgbClr val="444444"/>
                          </a:solidFill>
                          <a:latin typeface="Inter"/>
                          <a:ea typeface="Inter"/>
                          <a:cs typeface="Inter"/>
                        </a:rPr>
                        <a:t>API on demand</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A consumer needs current status now.</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Authorisation, source latency, peak demand.</a:t>
                      </a:r>
                    </a:p>
                  </a:txBody>
                  <a:tcPr marL="91440" marR="91440" marT="45720" marB="45720">
                    <a:lnR w="9525">
                      <a:solidFill>
                        <a:srgbClr val="DDDDDD"/>
                      </a:solidFill>
                      <a:prstDash val="solid"/>
                    </a:lnR>
                    <a:lnB w="9525">
                      <a:solidFill>
                        <a:srgbClr val="DDDDDD"/>
                      </a:solidFill>
                      <a:prstDash val="solid"/>
                    </a:lnB>
                    <a:solidFill>
                      <a:srgbClr val="F7F7F7"/>
                    </a:solidFill>
                  </a:tcPr>
                </a:tc>
              </a:tr>
              <a:tr h="666750">
                <a:tc>
                  <a:txBody>
                    <a:bodyPr/>
                    <a:lstStyle/>
                    <a:p>
                      <a:r>
                        <a:rPr sz="1800" b="1">
                          <a:solidFill>
                            <a:srgbClr val="444444"/>
                          </a:solidFill>
                          <a:latin typeface="Inter"/>
                          <a:ea typeface="Inter"/>
                          <a:cs typeface="Inter"/>
                        </a:rPr>
                        <a:t>Event notification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Consumers react when status changes.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Delivery guarantees, ordering, replay.</a:t>
                      </a:r>
                    </a:p>
                  </a:txBody>
                  <a:tcPr marL="91440" marR="91440" marT="45720" marB="45720">
                    <a:lnR w="9525">
                      <a:solidFill>
                        <a:srgbClr val="DDDDDD"/>
                      </a:solidFill>
                      <a:prstDash val="solid"/>
                    </a:lnR>
                    <a:lnB w="9525">
                      <a:solidFill>
                        <a:srgbClr val="DDDDDD"/>
                      </a:solidFill>
                      <a:prstDash val="solid"/>
                    </a:lnB>
                    <a:solidFill>
                      <a:srgbClr val="FFFFFF"/>
                    </a:solidFill>
                  </a:tcPr>
                </a:tc>
              </a:tr>
              <a:tr h="666750">
                <a:tc>
                  <a:txBody>
                    <a:bodyPr/>
                    <a:lstStyle/>
                    <a:p>
                      <a:r>
                        <a:rPr sz="1800" b="1">
                          <a:solidFill>
                            <a:srgbClr val="444444"/>
                          </a:solidFill>
                          <a:latin typeface="Inter"/>
                          <a:ea typeface="Inter"/>
                          <a:cs typeface="Inter"/>
                        </a:rPr>
                        <a:t>Reusable integration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Status spans several providers.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Ownership, mapping, reconciliation.</a:t>
                      </a:r>
                    </a:p>
                  </a:txBody>
                  <a:tcPr marL="91440" marR="91440" marT="45720" marB="45720">
                    <a:lnR w="9525">
                      <a:solidFill>
                        <a:srgbClr val="DDDDDD"/>
                      </a:solidFill>
                      <a:prstDash val="solid"/>
                    </a:lnR>
                    <a:lnB w="9525">
                      <a:solidFill>
                        <a:srgbClr val="DDDDDD"/>
                      </a:solidFill>
                      <a:prstDash val="solid"/>
                    </a:lnB>
                    <a:solidFill>
                      <a:srgbClr val="F7F7F7"/>
                    </a:solidFill>
                  </a:tcPr>
                </a:tc>
              </a:tr>
              <a:tr h="666750">
                <a:tc>
                  <a:txBody>
                    <a:bodyPr/>
                    <a:lstStyle/>
                    <a:p>
                      <a:r>
                        <a:rPr sz="1800" b="1">
                          <a:solidFill>
                            <a:srgbClr val="444444"/>
                          </a:solidFill>
                          <a:latin typeface="Inter"/>
                          <a:ea typeface="Inter"/>
                          <a:cs typeface="Inter"/>
                        </a:rPr>
                        <a:t>Workflow or automation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Exceptions require coordinated action.</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Human approval, fallback, recovery.</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5AA2F4A2-AFA7-4F9D-9A82-2D16539D5808}"/>
              </a:ext>
            </a:extLst>
          </p:cNvPr>
          <p:cNvSpPr>
            <a:spLocks xmlns:a="http://schemas.openxmlformats.org/drawingml/2006/main" noGrp="1"/>
          </p:cNvSpPr>
          <p:nvPr/>
        </p:nvSpPr>
        <p:spPr>
          <a:xfrm xmlns:a="http://schemas.openxmlformats.org/drawingml/2006/main">
            <a:off x="609600" y="58102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444444"/>
                </a:solidFill>
                <a:latin typeface="Inter"/>
                <a:ea typeface="Inter"/>
                <a:cs typeface="Inter"/>
              </a:defRPr>
            </a:defPPr>
            <a:lvl1pPr>
              <a:defRPr sz="1875" b="1">
                <a:solidFill>
                  <a:srgbClr val="444444"/>
                </a:solidFill>
                <a:latin typeface="Inter"/>
                <a:ea typeface="Inter"/>
                <a:cs typeface="Inter"/>
              </a:defRPr>
            </a:lvl1pPr>
            <a:lvl2pPr>
              <a:defRPr sz="1875" b="1">
                <a:solidFill>
                  <a:srgbClr val="444444"/>
                </a:solidFill>
                <a:latin typeface="Inter"/>
                <a:ea typeface="Inter"/>
                <a:cs typeface="Inter"/>
              </a:defRPr>
            </a:lvl2pPr>
            <a:lvl3pPr>
              <a:defRPr sz="1875" b="1">
                <a:solidFill>
                  <a:srgbClr val="444444"/>
                </a:solidFill>
                <a:latin typeface="Inter"/>
                <a:ea typeface="Inter"/>
                <a:cs typeface="Inter"/>
              </a:defRPr>
            </a:lvl3pPr>
            <a:lvl4pPr>
              <a:defRPr sz="1875" b="1">
                <a:solidFill>
                  <a:srgbClr val="444444"/>
                </a:solidFill>
                <a:latin typeface="Inter"/>
                <a:ea typeface="Inter"/>
                <a:cs typeface="Inter"/>
              </a:defRPr>
            </a:lvl4pPr>
            <a:lvl5pPr>
              <a:defRPr sz="1875" b="1">
                <a:solidFill>
                  <a:srgbClr val="444444"/>
                </a:solidFill>
                <a:latin typeface="Inter"/>
                <a:ea typeface="Inter"/>
                <a:cs typeface="Inter"/>
              </a:defRPr>
            </a:lvl5pPr>
            <a:lvl6pPr>
              <a:defRPr sz="1875" b="1">
                <a:solidFill>
                  <a:srgbClr val="444444"/>
                </a:solidFill>
                <a:latin typeface="Inter"/>
                <a:ea typeface="Inter"/>
                <a:cs typeface="Inter"/>
              </a:defRPr>
            </a:lvl6pPr>
            <a:lvl7pPr>
              <a:defRPr sz="1875" b="1">
                <a:solidFill>
                  <a:srgbClr val="444444"/>
                </a:solidFill>
                <a:latin typeface="Inter"/>
                <a:ea typeface="Inter"/>
                <a:cs typeface="Inter"/>
              </a:defRPr>
            </a:lvl7pPr>
            <a:lvl8pPr>
              <a:defRPr sz="1875" b="1">
                <a:solidFill>
                  <a:srgbClr val="444444"/>
                </a:solidFill>
                <a:latin typeface="Inter"/>
                <a:ea typeface="Inter"/>
                <a:cs typeface="Inter"/>
              </a:defRPr>
            </a:lvl8pPr>
            <a:lvl9pPr>
              <a:defRPr sz="1875" b="1">
                <a:solidFill>
                  <a:srgbClr val="444444"/>
                </a:solidFill>
                <a:latin typeface="Inter"/>
                <a:ea typeface="Inter"/>
                <a:cs typeface="Inter"/>
              </a:defRPr>
            </a:lvl9pPr>
          </a:lstStyle>
          <a:p xmlns:a="http://schemas.openxmlformats.org/drawingml/2006/main">
            <a:pPr>
              <a:defRPr sz="1875" b="1">
                <a:solidFill>
                  <a:srgbClr val="444444"/>
                </a:solidFill>
                <a:latin typeface="Inter"/>
                <a:ea typeface="Inter"/>
                <a:cs typeface="Inter"/>
              </a:defRPr>
            </a:pPr>
            <a:r>
              <a:rPr sz="1875" b="1">
                <a:solidFill>
                  <a:srgbClr val="444444"/>
                </a:solidFill>
                <a:latin typeface="Inter"/>
                <a:ea typeface="Inter"/>
                <a:cs typeface="Inter"/>
              </a:rPr>
              <a:t>Record the choice, alternatives, trust boundaries and operating cost.</a:t>
            </a:r>
          </a:p>
        </p:txBody>
      </p:sp>
      <p:sp>
        <p:nvSpPr>
          <p:cNvPr id="6" name="">
            <a:extLst xmlns:a="http://schemas.openxmlformats.org/drawingml/2006/main">
              <a:ext uri="{FF2B5EF4-FFF2-40B4-BE49-F238E27FC236}">
                <a16:creationId xmlns:a16="http://schemas.microsoft.com/office/drawing/2014/main" id="{D23D0612-C23C-455A-A080-031E7BB2BAFD}"/>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57627606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C64F1E2B-FC94-4F93-9299-A4C722BA2A51}"/>
              </a:ext>
            </a:extLst>
          </p:cNvPr>
          <p:cNvPicPr>
            <a:picLocks xmlns:a="http://schemas.openxmlformats.org/drawingml/2006/main" noChangeAspect="1"/>
          </p:cNvPicPr>
          <p:nvPr/>
        </p:nvPicPr>
        <p:blipFill>
          <a:blip xmlns:r="http://schemas.openxmlformats.org/officeDocument/2006/relationships" xmlns:a="http://schemas.openxmlformats.org/drawingml/2006/main" r:embed="R02392ad7bd814f42"/>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5677C44-E60D-414E-AD17-178FA6DD25D2}"/>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07</a:t>
            </a:r>
          </a:p>
        </p:txBody>
      </p:sp>
      <p:sp>
        <p:nvSpPr>
          <p:cNvPr id="3" name="">
            <a:extLst xmlns:a="http://schemas.openxmlformats.org/drawingml/2006/main">
              <a:ext uri="{FF2B5EF4-FFF2-40B4-BE49-F238E27FC236}">
                <a16:creationId xmlns:a16="http://schemas.microsoft.com/office/drawing/2014/main" id="{1BE77BD9-9E9B-4D7B-B0C0-9A05D3FE486B}"/>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4. Design: make the service promise testable</a:t>
            </a:r>
          </a:p>
        </p:txBody>
      </p:sp>
      <p:graphicFrame>
        <p:nvGraphicFramePr>
          <p:cNvPr id="4" name="">
            <a:extLst xmlns:a="http://schemas.openxmlformats.org/drawingml/2006/main">
              <a:ext uri="{FF2B5EF4-FFF2-40B4-BE49-F238E27FC236}">
                <a16:creationId xmlns:a16="http://schemas.microsoft.com/office/drawing/2014/main" id="{313F1491-5DC8-4243-A90B-D97A448321CF}"/>
              </a:ext>
            </a:extLst>
          </p:cNvPr>
          <p:cNvGraphicFramePr/>
          <p:nvPr/>
        </p:nvGraphicFramePr>
        <p:xfrm>
          <a:off xmlns:a="http://schemas.openxmlformats.org/drawingml/2006/main" x="609600" y="2238375"/>
          <a:ext xmlns:a="http://schemas.openxmlformats.org/drawingml/2006/main" cx="10972800" cy="3333750"/>
        </p:xfrm>
        <a:graphic xmlns:a="http://schemas.openxmlformats.org/drawingml/2006/main">
          <a:graphicData uri="http://schemas.openxmlformats.org/drawingml/2006/table">
            <a:tbl>
              <a:tblPr/>
              <a:tblGrid>
                <a:gridCol w="3143250"/>
                <a:gridCol w="7829550"/>
              </a:tblGrid>
              <a:tr h="555625">
                <a:tc>
                  <a:txBody>
                    <a:bodyPr/>
                    <a:lstStyle/>
                    <a:p>
                      <a:r>
                        <a:rPr sz="1800" b="1">
                          <a:solidFill>
                            <a:srgbClr val="444444"/>
                          </a:solidFill>
                          <a:latin typeface="Inter"/>
                          <a:ea typeface="Inter"/>
                          <a:cs typeface="Inter"/>
                        </a:rPr>
                        <a:t>Decision</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Supplier-payment status example</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555625">
                <a:tc>
                  <a:txBody>
                    <a:bodyPr/>
                    <a:lstStyle/>
                    <a:p>
                      <a:r>
                        <a:rPr sz="1800" b="1">
                          <a:solidFill>
                            <a:srgbClr val="444444"/>
                          </a:solidFill>
                          <a:latin typeface="Inter"/>
                          <a:ea typeface="Inter"/>
                          <a:cs typeface="Inter"/>
                        </a:rPr>
                        <a:t>Shared meaning</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Define submitted, processing, paid and exception states.</a:t>
                      </a:r>
                    </a:p>
                  </a:txBody>
                  <a:tcPr marL="91440" marR="91440" marT="45720" marB="45720">
                    <a:lnR w="9525">
                      <a:solidFill>
                        <a:srgbClr val="DDDDDD"/>
                      </a:solidFill>
                      <a:prstDash val="solid"/>
                    </a:lnR>
                    <a:lnB w="9525">
                      <a:solidFill>
                        <a:srgbClr val="DDDDDD"/>
                      </a:solidFill>
                      <a:prstDash val="solid"/>
                    </a:lnB>
                    <a:solidFill>
                      <a:srgbClr val="F7F7F7"/>
                    </a:solidFill>
                  </a:tcPr>
                </a:tc>
              </a:tr>
              <a:tr h="555625">
                <a:tc>
                  <a:txBody>
                    <a:bodyPr/>
                    <a:lstStyle/>
                    <a:p>
                      <a:r>
                        <a:rPr sz="1800" b="1">
                          <a:solidFill>
                            <a:srgbClr val="444444"/>
                          </a:solidFill>
                          <a:latin typeface="Inter"/>
                          <a:ea typeface="Inter"/>
                          <a:cs typeface="Inter"/>
                        </a:rPr>
                        <a:t>Interaction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Read current status; optionally subscribe to changes.</a:t>
                      </a:r>
                    </a:p>
                  </a:txBody>
                  <a:tcPr marL="91440" marR="91440" marT="45720" marB="45720">
                    <a:lnR w="9525">
                      <a:solidFill>
                        <a:srgbClr val="DDDDDD"/>
                      </a:solidFill>
                      <a:prstDash val="solid"/>
                    </a:lnR>
                    <a:lnB w="9525">
                      <a:solidFill>
                        <a:srgbClr val="DDDDDD"/>
                      </a:solidFill>
                      <a:prstDash val="solid"/>
                    </a:lnB>
                    <a:solidFill>
                      <a:srgbClr val="FFFFFF"/>
                    </a:solidFill>
                  </a:tcPr>
                </a:tc>
              </a:tr>
              <a:tr h="555625">
                <a:tc>
                  <a:txBody>
                    <a:bodyPr/>
                    <a:lstStyle/>
                    <a:p>
                      <a:r>
                        <a:rPr sz="1800" b="1">
                          <a:solidFill>
                            <a:srgbClr val="444444"/>
                          </a:solidFill>
                          <a:latin typeface="Inter"/>
                          <a:ea typeface="Inter"/>
                          <a:cs typeface="Inter"/>
                        </a:rPr>
                        <a:t>Access and privacy</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Identify caller and supplier; return only permitted records.</a:t>
                      </a:r>
                    </a:p>
                  </a:txBody>
                  <a:tcPr marL="91440" marR="91440" marT="45720" marB="45720">
                    <a:lnR w="9525">
                      <a:solidFill>
                        <a:srgbClr val="DDDDDD"/>
                      </a:solidFill>
                      <a:prstDash val="solid"/>
                    </a:lnR>
                    <a:lnB w="9525">
                      <a:solidFill>
                        <a:srgbClr val="DDDDDD"/>
                      </a:solidFill>
                      <a:prstDash val="solid"/>
                    </a:lnB>
                    <a:solidFill>
                      <a:srgbClr val="F7F7F7"/>
                    </a:solidFill>
                  </a:tcPr>
                </a:tc>
              </a:tr>
              <a:tr h="555625">
                <a:tc>
                  <a:txBody>
                    <a:bodyPr/>
                    <a:lstStyle/>
                    <a:p>
                      <a:r>
                        <a:rPr sz="1800" b="1">
                          <a:solidFill>
                            <a:srgbClr val="444444"/>
                          </a:solidFill>
                          <a:latin typeface="Inter"/>
                          <a:ea typeface="Inter"/>
                          <a:cs typeface="Inter"/>
                        </a:rPr>
                        <a:t>Unhappy path</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Distinguish unknown payment, delayed source and denied access.</a:t>
                      </a:r>
                    </a:p>
                  </a:txBody>
                  <a:tcPr marL="91440" marR="91440" marT="45720" marB="45720">
                    <a:lnR w="9525">
                      <a:solidFill>
                        <a:srgbClr val="DDDDDD"/>
                      </a:solidFill>
                      <a:prstDash val="solid"/>
                    </a:lnR>
                    <a:lnB w="9525">
                      <a:solidFill>
                        <a:srgbClr val="DDDDDD"/>
                      </a:solidFill>
                      <a:prstDash val="solid"/>
                    </a:lnB>
                    <a:solidFill>
                      <a:srgbClr val="FFFFFF"/>
                    </a:solidFill>
                  </a:tcPr>
                </a:tc>
              </a:tr>
              <a:tr h="555625">
                <a:tc>
                  <a:txBody>
                    <a:bodyPr/>
                    <a:lstStyle/>
                    <a:p>
                      <a:r>
                        <a:rPr sz="1800" b="1">
                          <a:solidFill>
                            <a:srgbClr val="444444"/>
                          </a:solidFill>
                          <a:latin typeface="Inter"/>
                          <a:ea typeface="Inter"/>
                          <a:cs typeface="Inter"/>
                        </a:rPr>
                        <a:t>Change and compatibility</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Specify timestamps, version policy and consumer migration.</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5" name="">
            <a:extLst xmlns:a="http://schemas.openxmlformats.org/drawingml/2006/main">
              <a:ext uri="{FF2B5EF4-FFF2-40B4-BE49-F238E27FC236}">
                <a16:creationId xmlns:a16="http://schemas.microsoft.com/office/drawing/2014/main" id="{85A074EC-EBE2-48AA-9EFB-6341804FDF18}"/>
              </a:ext>
            </a:extLst>
          </p:cNvPr>
          <p:cNvSpPr>
            <a:spLocks xmlns:a="http://schemas.openxmlformats.org/drawingml/2006/main" noGrp="1"/>
          </p:cNvSpPr>
          <p:nvPr/>
        </p:nvSpPr>
        <p:spPr>
          <a:xfrm xmlns:a="http://schemas.openxmlformats.org/drawingml/2006/main">
            <a:off x="609600" y="58102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444444"/>
                </a:solidFill>
                <a:latin typeface="Inter"/>
                <a:ea typeface="Inter"/>
                <a:cs typeface="Inter"/>
              </a:defRPr>
            </a:defPPr>
            <a:lvl1pPr>
              <a:defRPr sz="1875" b="1">
                <a:solidFill>
                  <a:srgbClr val="444444"/>
                </a:solidFill>
                <a:latin typeface="Inter"/>
                <a:ea typeface="Inter"/>
                <a:cs typeface="Inter"/>
              </a:defRPr>
            </a:lvl1pPr>
            <a:lvl2pPr>
              <a:defRPr sz="1875" b="1">
                <a:solidFill>
                  <a:srgbClr val="444444"/>
                </a:solidFill>
                <a:latin typeface="Inter"/>
                <a:ea typeface="Inter"/>
                <a:cs typeface="Inter"/>
              </a:defRPr>
            </a:lvl2pPr>
            <a:lvl3pPr>
              <a:defRPr sz="1875" b="1">
                <a:solidFill>
                  <a:srgbClr val="444444"/>
                </a:solidFill>
                <a:latin typeface="Inter"/>
                <a:ea typeface="Inter"/>
                <a:cs typeface="Inter"/>
              </a:defRPr>
            </a:lvl3pPr>
            <a:lvl4pPr>
              <a:defRPr sz="1875" b="1">
                <a:solidFill>
                  <a:srgbClr val="444444"/>
                </a:solidFill>
                <a:latin typeface="Inter"/>
                <a:ea typeface="Inter"/>
                <a:cs typeface="Inter"/>
              </a:defRPr>
            </a:lvl4pPr>
            <a:lvl5pPr>
              <a:defRPr sz="1875" b="1">
                <a:solidFill>
                  <a:srgbClr val="444444"/>
                </a:solidFill>
                <a:latin typeface="Inter"/>
                <a:ea typeface="Inter"/>
                <a:cs typeface="Inter"/>
              </a:defRPr>
            </a:lvl5pPr>
            <a:lvl6pPr>
              <a:defRPr sz="1875" b="1">
                <a:solidFill>
                  <a:srgbClr val="444444"/>
                </a:solidFill>
                <a:latin typeface="Inter"/>
                <a:ea typeface="Inter"/>
                <a:cs typeface="Inter"/>
              </a:defRPr>
            </a:lvl6pPr>
            <a:lvl7pPr>
              <a:defRPr sz="1875" b="1">
                <a:solidFill>
                  <a:srgbClr val="444444"/>
                </a:solidFill>
                <a:latin typeface="Inter"/>
                <a:ea typeface="Inter"/>
                <a:cs typeface="Inter"/>
              </a:defRPr>
            </a:lvl7pPr>
            <a:lvl8pPr>
              <a:defRPr sz="1875" b="1">
                <a:solidFill>
                  <a:srgbClr val="444444"/>
                </a:solidFill>
                <a:latin typeface="Inter"/>
                <a:ea typeface="Inter"/>
                <a:cs typeface="Inter"/>
              </a:defRPr>
            </a:lvl8pPr>
            <a:lvl9pPr>
              <a:defRPr sz="1875" b="1">
                <a:solidFill>
                  <a:srgbClr val="444444"/>
                </a:solidFill>
                <a:latin typeface="Inter"/>
                <a:ea typeface="Inter"/>
                <a:cs typeface="Inter"/>
              </a:defRPr>
            </a:lvl9pPr>
          </a:lstStyle>
          <a:p xmlns:a="http://schemas.openxmlformats.org/drawingml/2006/main">
            <a:pPr>
              <a:defRPr sz="1875" b="1">
                <a:solidFill>
                  <a:srgbClr val="444444"/>
                </a:solidFill>
                <a:latin typeface="Inter"/>
                <a:ea typeface="Inter"/>
                <a:cs typeface="Inter"/>
              </a:defRPr>
            </a:pPr>
            <a:r>
              <a:rPr sz="1875" b="1">
                <a:solidFill>
                  <a:srgbClr val="444444"/>
                </a:solidFill>
                <a:latin typeface="Inter"/>
                <a:ea typeface="Inter"/>
                <a:cs typeface="Inter"/>
              </a:rPr>
              <a:t>Review the interaction with a real consumer before implementation.</a:t>
            </a:r>
          </a:p>
        </p:txBody>
      </p:sp>
      <p:sp>
        <p:nvSpPr>
          <p:cNvPr id="6" name="">
            <a:extLst xmlns:a="http://schemas.openxmlformats.org/drawingml/2006/main">
              <a:ext uri="{FF2B5EF4-FFF2-40B4-BE49-F238E27FC236}">
                <a16:creationId xmlns:a16="http://schemas.microsoft.com/office/drawing/2014/main" id="{0AADC4AB-82E8-40AC-90AC-72698535EB42}"/>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3804418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E2B30F5D-EE11-4EE3-A067-D228BEA83366}"/>
              </a:ext>
            </a:extLst>
          </p:cNvPr>
          <p:cNvPicPr>
            <a:picLocks xmlns:a="http://schemas.openxmlformats.org/drawingml/2006/main" noChangeAspect="1"/>
          </p:cNvPicPr>
          <p:nvPr/>
        </p:nvPicPr>
        <p:blipFill>
          <a:blip xmlns:r="http://schemas.openxmlformats.org/officeDocument/2006/relationships" xmlns:a="http://schemas.openxmlformats.org/drawingml/2006/main" r:embed="Rde3792abd10e40f7"/>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C5B8C90-256A-4365-9E03-A4D8DAD848FC}"/>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08</a:t>
            </a:r>
          </a:p>
        </p:txBody>
      </p:sp>
      <p:sp>
        <p:nvSpPr>
          <p:cNvPr id="3" name="">
            <a:extLst xmlns:a="http://schemas.openxmlformats.org/drawingml/2006/main">
              <a:ext uri="{FF2B5EF4-FFF2-40B4-BE49-F238E27FC236}">
                <a16:creationId xmlns:a16="http://schemas.microsoft.com/office/drawing/2014/main" id="{B864ADD2-8879-46CD-ADE6-F035348A3BE2}"/>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5. Delivery includes operation and support</a:t>
            </a:r>
          </a:p>
        </p:txBody>
      </p:sp>
      <p:sp>
        <p:nvSpPr>
          <p:cNvPr id="4" name="">
            <a:extLst xmlns:a="http://schemas.openxmlformats.org/drawingml/2006/main">
              <a:ext uri="{FF2B5EF4-FFF2-40B4-BE49-F238E27FC236}">
                <a16:creationId xmlns:a16="http://schemas.microsoft.com/office/drawing/2014/main" id="{FFD0501D-4A1C-4779-83C8-0F6C405BDEEF}"/>
              </a:ext>
            </a:extLst>
          </p:cNvPr>
          <p:cNvSpPr>
            <a:spLocks xmlns:a="http://schemas.openxmlformats.org/drawingml/2006/main" noGrp="1"/>
          </p:cNvSpPr>
          <p:nvPr/>
        </p:nvSpPr>
        <p:spPr>
          <a:xfrm xmlns:a="http://schemas.openxmlformats.org/drawingml/2006/main">
            <a:off x="609600" y="2286000"/>
            <a:ext cx="6667500" cy="3429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444444"/>
                </a:solidFill>
                <a:latin typeface="Inter"/>
                <a:ea typeface="Inter"/>
                <a:cs typeface="Inter"/>
              </a:defRPr>
            </a:defPPr>
            <a:lvl1pPr>
              <a:defRPr sz="2175" b="0">
                <a:solidFill>
                  <a:srgbClr val="444444"/>
                </a:solidFill>
                <a:latin typeface="Inter"/>
                <a:ea typeface="Inter"/>
                <a:cs typeface="Inter"/>
              </a:defRPr>
            </a:lvl1pPr>
            <a:lvl2pPr>
              <a:defRPr sz="2175" b="0">
                <a:solidFill>
                  <a:srgbClr val="444444"/>
                </a:solidFill>
                <a:latin typeface="Inter"/>
                <a:ea typeface="Inter"/>
                <a:cs typeface="Inter"/>
              </a:defRPr>
            </a:lvl2pPr>
            <a:lvl3pPr>
              <a:defRPr sz="2175" b="0">
                <a:solidFill>
                  <a:srgbClr val="444444"/>
                </a:solidFill>
                <a:latin typeface="Inter"/>
                <a:ea typeface="Inter"/>
                <a:cs typeface="Inter"/>
              </a:defRPr>
            </a:lvl3pPr>
            <a:lvl4pPr>
              <a:defRPr sz="2175" b="0">
                <a:solidFill>
                  <a:srgbClr val="444444"/>
                </a:solidFill>
                <a:latin typeface="Inter"/>
                <a:ea typeface="Inter"/>
                <a:cs typeface="Inter"/>
              </a:defRPr>
            </a:lvl4pPr>
            <a:lvl5pPr>
              <a:defRPr sz="2175" b="0">
                <a:solidFill>
                  <a:srgbClr val="444444"/>
                </a:solidFill>
                <a:latin typeface="Inter"/>
                <a:ea typeface="Inter"/>
                <a:cs typeface="Inter"/>
              </a:defRPr>
            </a:lvl5pPr>
            <a:lvl6pPr>
              <a:defRPr sz="2175" b="0">
                <a:solidFill>
                  <a:srgbClr val="444444"/>
                </a:solidFill>
                <a:latin typeface="Inter"/>
                <a:ea typeface="Inter"/>
                <a:cs typeface="Inter"/>
              </a:defRPr>
            </a:lvl6pPr>
            <a:lvl7pPr>
              <a:defRPr sz="2175" b="0">
                <a:solidFill>
                  <a:srgbClr val="444444"/>
                </a:solidFill>
                <a:latin typeface="Inter"/>
                <a:ea typeface="Inter"/>
                <a:cs typeface="Inter"/>
              </a:defRPr>
            </a:lvl7pPr>
            <a:lvl8pPr>
              <a:defRPr sz="2175" b="0">
                <a:solidFill>
                  <a:srgbClr val="444444"/>
                </a:solidFill>
                <a:latin typeface="Inter"/>
                <a:ea typeface="Inter"/>
                <a:cs typeface="Inter"/>
              </a:defRPr>
            </a:lvl8pPr>
            <a:lvl9pPr>
              <a:defRPr sz="2175" b="0">
                <a:solidFill>
                  <a:srgbClr val="444444"/>
                </a:solidFill>
                <a:latin typeface="Inter"/>
                <a:ea typeface="Inter"/>
                <a:cs typeface="Inter"/>
              </a:defRPr>
            </a:lvl9pPr>
          </a:lstStyle>
          <a:p xmlns:a="http://schemas.openxmlformats.org/drawingml/2006/main">
            <a:pPr marL="279400" indent="-203200">
              <a:spcAft>
                <a:spcPts val="1200"/>
              </a:spcAft>
              <a:buAutoNum type="arabicPeriod" startAt="1"/>
              <a:defRPr sz="2175" b="0">
                <a:solidFill>
                  <a:srgbClr val="444444"/>
                </a:solidFill>
                <a:latin typeface="Inter"/>
                <a:ea typeface="Inter"/>
                <a:cs typeface="Inter"/>
              </a:defRPr>
            </a:pPr>
            <a:r>
              <a:t>Build one complete consumer path from access to useful status.</a:t>
            </a:r>
          </a:p>
          <a:p xmlns:a="http://schemas.openxmlformats.org/drawingml/2006/main">
            <a:pPr marL="279400" indent="-203200">
              <a:spcAft>
                <a:spcPts val="1200"/>
              </a:spcAft>
              <a:buAutoNum type="arabicPeriod"/>
              <a:defRPr sz="2175" b="0">
                <a:solidFill>
                  <a:srgbClr val="444444"/>
                </a:solidFill>
                <a:latin typeface="Inter"/>
                <a:ea typeface="Inter"/>
                <a:cs typeface="Inter"/>
              </a:defRPr>
            </a:pPr>
            <a:r>
              <a:t>Test permissions, stale data, source failure and recovery.</a:t>
            </a:r>
          </a:p>
          <a:p xmlns:a="http://schemas.openxmlformats.org/drawingml/2006/main">
            <a:pPr marL="279400" indent="-203200">
              <a:spcAft>
                <a:spcPts val="1200"/>
              </a:spcAft>
              <a:buAutoNum type="arabicPeriod"/>
              <a:defRPr sz="2175" b="0">
                <a:solidFill>
                  <a:srgbClr val="444444"/>
                </a:solidFill>
                <a:latin typeface="Inter"/>
                <a:ea typeface="Inter"/>
                <a:cs typeface="Inter"/>
              </a:defRPr>
            </a:pPr>
            <a:r>
              <a:t>Release with monitoring, support and rollback ownership.</a:t>
            </a:r>
          </a:p>
          <a:p xmlns:a="http://schemas.openxmlformats.org/drawingml/2006/main">
            <a:pPr marL="279400" indent="-203200">
              <a:spcAft>
                <a:spcPts val="1200"/>
              </a:spcAft>
              <a:buAutoNum type="arabicPeriod"/>
              <a:defRPr sz="2175" b="0">
                <a:solidFill>
                  <a:srgbClr val="444444"/>
                </a:solidFill>
                <a:latin typeface="Inter"/>
                <a:ea typeface="Inter"/>
                <a:cs typeface="Inter"/>
              </a:defRPr>
            </a:pPr>
            <a:r>
              <a:t>Practise the incident and change process with the producer.</a:t>
            </a:r>
          </a:p>
        </p:txBody>
      </p:sp>
      <p:sp>
        <p:nvSpPr>
          <p:cNvPr id="5" name="">
            <a:extLst xmlns:a="http://schemas.openxmlformats.org/drawingml/2006/main">
              <a:ext uri="{FF2B5EF4-FFF2-40B4-BE49-F238E27FC236}">
                <a16:creationId xmlns:a16="http://schemas.microsoft.com/office/drawing/2014/main" id="{36421E1D-8D8C-4856-907C-8DDC5882ED4B}"/>
              </a:ext>
            </a:extLst>
          </p:cNvPr>
          <p:cNvSpPr>
            <a:spLocks xmlns:a="http://schemas.openxmlformats.org/drawingml/2006/main" noGrp="1"/>
          </p:cNvSpPr>
          <p:nvPr/>
        </p:nvSpPr>
        <p:spPr>
          <a:xfrm xmlns:a="http://schemas.openxmlformats.org/drawingml/2006/main">
            <a:off x="7905750" y="2286000"/>
            <a:ext cx="3667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444444"/>
                </a:solidFill>
                <a:latin typeface="Inter"/>
                <a:ea typeface="Inter"/>
                <a:cs typeface="Inter"/>
              </a:defRPr>
            </a:defPPr>
            <a:lvl1pPr>
              <a:defRPr sz="2100" b="1">
                <a:solidFill>
                  <a:srgbClr val="444444"/>
                </a:solidFill>
                <a:latin typeface="Inter"/>
                <a:ea typeface="Inter"/>
                <a:cs typeface="Inter"/>
              </a:defRPr>
            </a:lvl1pPr>
            <a:lvl2pPr>
              <a:defRPr sz="2100" b="1">
                <a:solidFill>
                  <a:srgbClr val="444444"/>
                </a:solidFill>
                <a:latin typeface="Inter"/>
                <a:ea typeface="Inter"/>
                <a:cs typeface="Inter"/>
              </a:defRPr>
            </a:lvl2pPr>
            <a:lvl3pPr>
              <a:defRPr sz="2100" b="1">
                <a:solidFill>
                  <a:srgbClr val="444444"/>
                </a:solidFill>
                <a:latin typeface="Inter"/>
                <a:ea typeface="Inter"/>
                <a:cs typeface="Inter"/>
              </a:defRPr>
            </a:lvl3pPr>
            <a:lvl4pPr>
              <a:defRPr sz="2100" b="1">
                <a:solidFill>
                  <a:srgbClr val="444444"/>
                </a:solidFill>
                <a:latin typeface="Inter"/>
                <a:ea typeface="Inter"/>
                <a:cs typeface="Inter"/>
              </a:defRPr>
            </a:lvl4pPr>
            <a:lvl5pPr>
              <a:defRPr sz="2100" b="1">
                <a:solidFill>
                  <a:srgbClr val="444444"/>
                </a:solidFill>
                <a:latin typeface="Inter"/>
                <a:ea typeface="Inter"/>
                <a:cs typeface="Inter"/>
              </a:defRPr>
            </a:lvl5pPr>
            <a:lvl6pPr>
              <a:defRPr sz="2100" b="1">
                <a:solidFill>
                  <a:srgbClr val="444444"/>
                </a:solidFill>
                <a:latin typeface="Inter"/>
                <a:ea typeface="Inter"/>
                <a:cs typeface="Inter"/>
              </a:defRPr>
            </a:lvl6pPr>
            <a:lvl7pPr>
              <a:defRPr sz="2100" b="1">
                <a:solidFill>
                  <a:srgbClr val="444444"/>
                </a:solidFill>
                <a:latin typeface="Inter"/>
                <a:ea typeface="Inter"/>
                <a:cs typeface="Inter"/>
              </a:defRPr>
            </a:lvl7pPr>
            <a:lvl8pPr>
              <a:defRPr sz="2100" b="1">
                <a:solidFill>
                  <a:srgbClr val="444444"/>
                </a:solidFill>
                <a:latin typeface="Inter"/>
                <a:ea typeface="Inter"/>
                <a:cs typeface="Inter"/>
              </a:defRPr>
            </a:lvl8pPr>
            <a:lvl9pPr>
              <a:defRPr sz="2100" b="1">
                <a:solidFill>
                  <a:srgbClr val="444444"/>
                </a:solidFill>
                <a:latin typeface="Inter"/>
                <a:ea typeface="Inter"/>
                <a:cs typeface="Inter"/>
              </a:defRPr>
            </a:lvl9pPr>
          </a:lstStyle>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Evidence to keep</a:t>
            </a:r>
          </a:p>
        </p:txBody>
      </p:sp>
      <p:sp>
        <p:nvSpPr>
          <p:cNvPr id="6" name="">
            <a:extLst xmlns:a="http://schemas.openxmlformats.org/drawingml/2006/main">
              <a:ext uri="{FF2B5EF4-FFF2-40B4-BE49-F238E27FC236}">
                <a16:creationId xmlns:a16="http://schemas.microsoft.com/office/drawing/2014/main" id="{DEC5D9C6-9BD7-46CD-9154-BBA465A2A77A}"/>
              </a:ext>
            </a:extLst>
          </p:cNvPr>
          <p:cNvSpPr>
            <a:spLocks xmlns:a="http://schemas.openxmlformats.org/drawingml/2006/main" noGrp="1"/>
          </p:cNvSpPr>
          <p:nvPr/>
        </p:nvSpPr>
        <p:spPr>
          <a:xfrm xmlns:a="http://schemas.openxmlformats.org/drawingml/2006/main">
            <a:off x="7905750" y="3095625"/>
            <a:ext cx="3667125"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444444"/>
                </a:solidFill>
                <a:latin typeface="Inter"/>
                <a:ea typeface="Inter"/>
                <a:cs typeface="Inter"/>
              </a:defRPr>
            </a:defPPr>
            <a:lvl1pPr>
              <a:defRPr sz="1875" b="0">
                <a:solidFill>
                  <a:srgbClr val="444444"/>
                </a:solidFill>
                <a:latin typeface="Inter"/>
                <a:ea typeface="Inter"/>
                <a:cs typeface="Inter"/>
              </a:defRPr>
            </a:lvl1pPr>
            <a:lvl2pPr>
              <a:defRPr sz="1875" b="0">
                <a:solidFill>
                  <a:srgbClr val="444444"/>
                </a:solidFill>
                <a:latin typeface="Inter"/>
                <a:ea typeface="Inter"/>
                <a:cs typeface="Inter"/>
              </a:defRPr>
            </a:lvl2pPr>
            <a:lvl3pPr>
              <a:defRPr sz="1875" b="0">
                <a:solidFill>
                  <a:srgbClr val="444444"/>
                </a:solidFill>
                <a:latin typeface="Inter"/>
                <a:ea typeface="Inter"/>
                <a:cs typeface="Inter"/>
              </a:defRPr>
            </a:lvl3pPr>
            <a:lvl4pPr>
              <a:defRPr sz="1875" b="0">
                <a:solidFill>
                  <a:srgbClr val="444444"/>
                </a:solidFill>
                <a:latin typeface="Inter"/>
                <a:ea typeface="Inter"/>
                <a:cs typeface="Inter"/>
              </a:defRPr>
            </a:lvl4pPr>
            <a:lvl5pPr>
              <a:defRPr sz="1875" b="0">
                <a:solidFill>
                  <a:srgbClr val="444444"/>
                </a:solidFill>
                <a:latin typeface="Inter"/>
                <a:ea typeface="Inter"/>
                <a:cs typeface="Inter"/>
              </a:defRPr>
            </a:lvl5pPr>
            <a:lvl6pPr>
              <a:defRPr sz="1875" b="0">
                <a:solidFill>
                  <a:srgbClr val="444444"/>
                </a:solidFill>
                <a:latin typeface="Inter"/>
                <a:ea typeface="Inter"/>
                <a:cs typeface="Inter"/>
              </a:defRPr>
            </a:lvl6pPr>
            <a:lvl7pPr>
              <a:defRPr sz="1875" b="0">
                <a:solidFill>
                  <a:srgbClr val="444444"/>
                </a:solidFill>
                <a:latin typeface="Inter"/>
                <a:ea typeface="Inter"/>
                <a:cs typeface="Inter"/>
              </a:defRPr>
            </a:lvl7pPr>
            <a:lvl8pPr>
              <a:defRPr sz="1875" b="0">
                <a:solidFill>
                  <a:srgbClr val="444444"/>
                </a:solidFill>
                <a:latin typeface="Inter"/>
                <a:ea typeface="Inter"/>
                <a:cs typeface="Inter"/>
              </a:defRPr>
            </a:lvl8pPr>
            <a:lvl9pPr>
              <a:defRPr sz="1875" b="0">
                <a:solidFill>
                  <a:srgbClr val="444444"/>
                </a:solidFill>
                <a:latin typeface="Inter"/>
                <a:ea typeface="Inter"/>
                <a:cs typeface="Inter"/>
              </a:defRPr>
            </a:lvl9pPr>
          </a:lstStyle>
          <a:p xmlns:a="http://schemas.openxmlformats.org/drawingml/2006/main">
            <a:pPr marL="228600" indent="-152400">
              <a:spcAft>
                <a:spcPts val="1200"/>
              </a:spcAft>
              <a:buChar char="•"/>
              <a:defRPr sz="1875" b="0">
                <a:solidFill>
                  <a:srgbClr val="444444"/>
                </a:solidFill>
                <a:latin typeface="Inter"/>
                <a:ea typeface="Inter"/>
                <a:cs typeface="Inter"/>
              </a:defRPr>
            </a:pPr>
            <a:r>
              <a:t>Test results and release record</a:t>
            </a:r>
          </a:p>
          <a:p xmlns:a="http://schemas.openxmlformats.org/drawingml/2006/main">
            <a:pPr marL="228600" indent="-152400">
              <a:spcAft>
                <a:spcPts val="1200"/>
              </a:spcAft>
              <a:buChar char="•"/>
              <a:defRPr sz="1875" b="0">
                <a:solidFill>
                  <a:srgbClr val="444444"/>
                </a:solidFill>
                <a:latin typeface="Inter"/>
                <a:ea typeface="Inter"/>
                <a:cs typeface="Inter"/>
              </a:defRPr>
            </a:pPr>
            <a:r>
              <a:t>Runbook and escalation route</a:t>
            </a:r>
          </a:p>
          <a:p xmlns:a="http://schemas.openxmlformats.org/drawingml/2006/main">
            <a:pPr marL="228600" indent="-152400">
              <a:spcAft>
                <a:spcPts val="1200"/>
              </a:spcAft>
              <a:buChar char="•"/>
              <a:defRPr sz="1875" b="0">
                <a:solidFill>
                  <a:srgbClr val="444444"/>
                </a:solidFill>
                <a:latin typeface="Inter"/>
                <a:ea typeface="Inter"/>
                <a:cs typeface="Inter"/>
              </a:defRPr>
            </a:pPr>
            <a:r>
              <a:t>Dependency and access inventory</a:t>
            </a:r>
          </a:p>
          <a:p xmlns:a="http://schemas.openxmlformats.org/drawingml/2006/main">
            <a:pPr marL="228600" indent="-152400">
              <a:spcAft>
                <a:spcPts val="1200"/>
              </a:spcAft>
              <a:buChar char="•"/>
              <a:defRPr sz="1875" b="0">
                <a:solidFill>
                  <a:srgbClr val="444444"/>
                </a:solidFill>
                <a:latin typeface="Inter"/>
                <a:ea typeface="Inter"/>
                <a:cs typeface="Inter"/>
              </a:defRPr>
            </a:pPr>
            <a:r>
              <a:t>Recovery and lifecycle decisions</a:t>
            </a:r>
          </a:p>
        </p:txBody>
      </p:sp>
      <p:sp>
        <p:nvSpPr>
          <p:cNvPr id="7" name="">
            <a:extLst xmlns:a="http://schemas.openxmlformats.org/drawingml/2006/main">
              <a:ext uri="{FF2B5EF4-FFF2-40B4-BE49-F238E27FC236}">
                <a16:creationId xmlns:a16="http://schemas.microsoft.com/office/drawing/2014/main" id="{99502B51-60B8-4D3C-95B1-E741BC9F5242}"/>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32012428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B28666FD-B6E8-4EF9-A113-B1900C5A891E}"/>
              </a:ext>
            </a:extLst>
          </p:cNvPr>
          <p:cNvPicPr>
            <a:picLocks xmlns:a="http://schemas.openxmlformats.org/drawingml/2006/main" noChangeAspect="1"/>
          </p:cNvPicPr>
          <p:nvPr/>
        </p:nvPicPr>
        <p:blipFill>
          <a:blip xmlns:r="http://schemas.openxmlformats.org/officeDocument/2006/relationships" xmlns:a="http://schemas.openxmlformats.org/drawingml/2006/main" r:embed="R829e4ae2caed4316"/>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CB7AF2F-5D52-4BD3-98AE-61B53FCFD536}"/>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09</a:t>
            </a:r>
          </a:p>
        </p:txBody>
      </p:sp>
      <p:sp>
        <p:nvSpPr>
          <p:cNvPr id="3" name="">
            <a:extLst xmlns:a="http://schemas.openxmlformats.org/drawingml/2006/main">
              <a:ext uri="{FF2B5EF4-FFF2-40B4-BE49-F238E27FC236}">
                <a16:creationId xmlns:a16="http://schemas.microsoft.com/office/drawing/2014/main" id="{7EBB4B60-46E2-486C-BDE7-1F82512FECB2}"/>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Use AI with agreed capability context</a:t>
            </a:r>
          </a:p>
        </p:txBody>
      </p:sp>
      <p:sp>
        <p:nvSpPr>
          <p:cNvPr id="4" name="">
            <a:extLst xmlns:a="http://schemas.openxmlformats.org/drawingml/2006/main">
              <a:ext uri="{FF2B5EF4-FFF2-40B4-BE49-F238E27FC236}">
                <a16:creationId xmlns:a16="http://schemas.microsoft.com/office/drawing/2014/main" id="{7D455817-2C5B-4331-B7C0-F8BC2B4794FE}"/>
              </a:ext>
            </a:extLst>
          </p:cNvPr>
          <p:cNvSpPr>
            <a:spLocks xmlns:a="http://schemas.openxmlformats.org/drawingml/2006/main" noGrp="1"/>
          </p:cNvSpPr>
          <p:nvPr/>
        </p:nvSpPr>
        <p:spPr>
          <a:xfrm xmlns:a="http://schemas.openxmlformats.org/drawingml/2006/main">
            <a:off x="609600" y="2238375"/>
            <a:ext cx="6477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444444"/>
                </a:solidFill>
                <a:latin typeface="Inter"/>
                <a:ea typeface="Inter"/>
                <a:cs typeface="Inter"/>
              </a:defRPr>
            </a:defPPr>
            <a:lvl1pPr>
              <a:defRPr sz="2175" b="0">
                <a:solidFill>
                  <a:srgbClr val="444444"/>
                </a:solidFill>
                <a:latin typeface="Inter"/>
                <a:ea typeface="Inter"/>
                <a:cs typeface="Inter"/>
              </a:defRPr>
            </a:lvl1pPr>
            <a:lvl2pPr>
              <a:defRPr sz="2175" b="0">
                <a:solidFill>
                  <a:srgbClr val="444444"/>
                </a:solidFill>
                <a:latin typeface="Inter"/>
                <a:ea typeface="Inter"/>
                <a:cs typeface="Inter"/>
              </a:defRPr>
            </a:lvl2pPr>
            <a:lvl3pPr>
              <a:defRPr sz="2175" b="0">
                <a:solidFill>
                  <a:srgbClr val="444444"/>
                </a:solidFill>
                <a:latin typeface="Inter"/>
                <a:ea typeface="Inter"/>
                <a:cs typeface="Inter"/>
              </a:defRPr>
            </a:lvl3pPr>
            <a:lvl4pPr>
              <a:defRPr sz="2175" b="0">
                <a:solidFill>
                  <a:srgbClr val="444444"/>
                </a:solidFill>
                <a:latin typeface="Inter"/>
                <a:ea typeface="Inter"/>
                <a:cs typeface="Inter"/>
              </a:defRPr>
            </a:lvl4pPr>
            <a:lvl5pPr>
              <a:defRPr sz="2175" b="0">
                <a:solidFill>
                  <a:srgbClr val="444444"/>
                </a:solidFill>
                <a:latin typeface="Inter"/>
                <a:ea typeface="Inter"/>
                <a:cs typeface="Inter"/>
              </a:defRPr>
            </a:lvl5pPr>
            <a:lvl6pPr>
              <a:defRPr sz="2175" b="0">
                <a:solidFill>
                  <a:srgbClr val="444444"/>
                </a:solidFill>
                <a:latin typeface="Inter"/>
                <a:ea typeface="Inter"/>
                <a:cs typeface="Inter"/>
              </a:defRPr>
            </a:lvl6pPr>
            <a:lvl7pPr>
              <a:defRPr sz="2175" b="0">
                <a:solidFill>
                  <a:srgbClr val="444444"/>
                </a:solidFill>
                <a:latin typeface="Inter"/>
                <a:ea typeface="Inter"/>
                <a:cs typeface="Inter"/>
              </a:defRPr>
            </a:lvl7pPr>
            <a:lvl8pPr>
              <a:defRPr sz="2175" b="0">
                <a:solidFill>
                  <a:srgbClr val="444444"/>
                </a:solidFill>
                <a:latin typeface="Inter"/>
                <a:ea typeface="Inter"/>
                <a:cs typeface="Inter"/>
              </a:defRPr>
            </a:lvl8pPr>
            <a:lvl9pPr>
              <a:defRPr sz="2175" b="0">
                <a:solidFill>
                  <a:srgbClr val="444444"/>
                </a:solidFill>
                <a:latin typeface="Inter"/>
                <a:ea typeface="Inter"/>
                <a:cs typeface="Inter"/>
              </a:defRPr>
            </a:lvl9pPr>
          </a:lstStyle>
          <a:p xmlns:a="http://schemas.openxmlformats.org/drawingml/2006/main">
            <a:pPr>
              <a:defRPr sz="2175" b="0">
                <a:solidFill>
                  <a:srgbClr val="444444"/>
                </a:solidFill>
                <a:latin typeface="Inter"/>
                <a:ea typeface="Inter"/>
                <a:cs typeface="Inter"/>
              </a:defRPr>
            </a:pPr>
            <a:r>
              <a:rPr sz="2175" b="0">
                <a:solidFill>
                  <a:srgbClr val="444444"/>
                </a:solidFill>
                <a:latin typeface="Inter"/>
                <a:ea typeface="Inter"/>
                <a:cs typeface="Inter"/>
              </a:rPr>
              <a:t>Give AI the service promise, boundaries and reviewed interaction—not just a feature request.</a:t>
            </a:r>
          </a:p>
        </p:txBody>
      </p:sp>
      <p:sp>
        <p:nvSpPr>
          <p:cNvPr id="5" name="">
            <a:extLst xmlns:a="http://schemas.openxmlformats.org/drawingml/2006/main">
              <a:ext uri="{FF2B5EF4-FFF2-40B4-BE49-F238E27FC236}">
                <a16:creationId xmlns:a16="http://schemas.microsoft.com/office/drawing/2014/main" id="{617C056E-0DD0-4398-8AC6-3328F215C3C1}"/>
              </a:ext>
            </a:extLst>
          </p:cNvPr>
          <p:cNvSpPr>
            <a:spLocks xmlns:a="http://schemas.openxmlformats.org/drawingml/2006/main" noGrp="1"/>
          </p:cNvSpPr>
          <p:nvPr/>
        </p:nvSpPr>
        <p:spPr>
          <a:xfrm xmlns:a="http://schemas.openxmlformats.org/drawingml/2006/main">
            <a:off x="609600" y="3429000"/>
            <a:ext cx="64770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marL="228600" indent="-152400">
              <a:spcAft>
                <a:spcPts val="1200"/>
              </a:spcAft>
              <a:buChar char="•"/>
              <a:defRPr sz="2025" b="0">
                <a:solidFill>
                  <a:srgbClr val="444444"/>
                </a:solidFill>
                <a:latin typeface="Inter"/>
                <a:ea typeface="Inter"/>
                <a:cs typeface="Inter"/>
              </a:defRPr>
            </a:pPr>
            <a:r>
              <a:t>Supply approved domain terms, contracts and acceptance examples.</a:t>
            </a:r>
          </a:p>
          <a:p xmlns:a="http://schemas.openxmlformats.org/drawingml/2006/main">
            <a:pPr marL="228600" indent="-152400">
              <a:spcAft>
                <a:spcPts val="1200"/>
              </a:spcAft>
              <a:buChar char="•"/>
              <a:defRPr sz="2025" b="0">
                <a:solidFill>
                  <a:srgbClr val="444444"/>
                </a:solidFill>
                <a:latin typeface="Inter"/>
                <a:ea typeface="Inter"/>
                <a:cs typeface="Inter"/>
              </a:defRPr>
            </a:pPr>
            <a:r>
              <a:t>Generate one small implementation or test change at a time.</a:t>
            </a:r>
          </a:p>
          <a:p xmlns:a="http://schemas.openxmlformats.org/drawingml/2006/main">
            <a:pPr marL="228600" indent="-152400">
              <a:spcAft>
                <a:spcPts val="1200"/>
              </a:spcAft>
              <a:buChar char="•"/>
              <a:defRPr sz="2025" b="0">
                <a:solidFill>
                  <a:srgbClr val="444444"/>
                </a:solidFill>
                <a:latin typeface="Inter"/>
                <a:ea typeface="Inter"/>
                <a:cs typeface="Inter"/>
              </a:defRPr>
            </a:pPr>
            <a:r>
              <a:t>Review permissions, failures and recovery with a human owner.</a:t>
            </a:r>
          </a:p>
          <a:p xmlns:a="http://schemas.openxmlformats.org/drawingml/2006/main">
            <a:pPr marL="228600" indent="-152400">
              <a:spcAft>
                <a:spcPts val="1200"/>
              </a:spcAft>
              <a:buChar char="•"/>
              <a:defRPr sz="2025" b="0">
                <a:solidFill>
                  <a:srgbClr val="444444"/>
                </a:solidFill>
                <a:latin typeface="Inter"/>
                <a:ea typeface="Inter"/>
                <a:cs typeface="Inter"/>
              </a:defRPr>
            </a:pPr>
            <a:r>
              <a:t>Run the applicable tests, linting and readiness checks.</a:t>
            </a:r>
          </a:p>
        </p:txBody>
      </p:sp>
      <p:pic>
        <p:nvPicPr>
          <p:cNvPr id="6" name="">
            <a:extLst xmlns:a="http://schemas.openxmlformats.org/drawingml/2006/main">
              <a:ext uri="{FF2B5EF4-FFF2-40B4-BE49-F238E27FC236}">
                <a16:creationId xmlns:a16="http://schemas.microsoft.com/office/drawing/2014/main" id="{4E8B7BF2-E8FD-4BF3-A78E-2A4CF53FA3EF}"/>
              </a:ext>
            </a:extLst>
          </p:cNvPr>
          <p:cNvPicPr>
            <a:picLocks xmlns:a="http://schemas.openxmlformats.org/drawingml/2006/main" noChangeAspect="1"/>
          </p:cNvPicPr>
          <p:nvPr/>
        </p:nvPicPr>
        <p:blipFill>
          <a:blip xmlns:r="http://schemas.openxmlformats.org/officeDocument/2006/relationships" xmlns:a="http://schemas.openxmlformats.org/drawingml/2006/main" r:embed="R1ebff3d368864c52"/>
          <a:stretch xmlns:a="http://schemas.openxmlformats.org/drawingml/2006/main"/>
        </p:blipFill>
        <p:spPr>
          <a:xfrm xmlns:a="http://schemas.openxmlformats.org/drawingml/2006/main">
            <a:off x="7620000" y="2555875"/>
            <a:ext cx="3905250" cy="26035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E86E04D-1DDB-4390-85B2-CC86290B6243}"/>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08725931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18725AC7-8FF3-4312-B7EA-13083CDD0C18}"/>
              </a:ext>
            </a:extLst>
          </p:cNvPr>
          <p:cNvPicPr>
            <a:picLocks xmlns:a="http://schemas.openxmlformats.org/drawingml/2006/main" noChangeAspect="1"/>
          </p:cNvPicPr>
          <p:nvPr/>
        </p:nvPicPr>
        <p:blipFill>
          <a:blip xmlns:r="http://schemas.openxmlformats.org/officeDocument/2006/relationships" xmlns:a="http://schemas.openxmlformats.org/drawingml/2006/main" r:embed="Rfa9edc26f40e44c2"/>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C7E9B3B-C979-451A-92A3-E21348B1C9BB}"/>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10</a:t>
            </a:r>
          </a:p>
        </p:txBody>
      </p:sp>
      <p:sp>
        <p:nvSpPr>
          <p:cNvPr id="3" name="">
            <a:extLst xmlns:a="http://schemas.openxmlformats.org/drawingml/2006/main">
              <a:ext uri="{FF2B5EF4-FFF2-40B4-BE49-F238E27FC236}">
                <a16:creationId xmlns:a16="http://schemas.microsoft.com/office/drawing/2014/main" id="{7B3D770D-0966-4E92-8A1D-376B59095F16}"/>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6. Readiness: decide from evidence</a:t>
            </a:r>
          </a:p>
        </p:txBody>
      </p:sp>
      <p:graphicFrame>
        <p:nvGraphicFramePr>
          <p:cNvPr id="4" name="">
            <a:extLst xmlns:a="http://schemas.openxmlformats.org/drawingml/2006/main">
              <a:ext uri="{FF2B5EF4-FFF2-40B4-BE49-F238E27FC236}">
                <a16:creationId xmlns:a16="http://schemas.microsoft.com/office/drawing/2014/main" id="{6DCE7B4B-ABE7-4897-A4C1-B7787B41A8AA}"/>
              </a:ext>
            </a:extLst>
          </p:cNvPr>
          <p:cNvGraphicFramePr/>
          <p:nvPr/>
        </p:nvGraphicFramePr>
        <p:xfrm>
          <a:off xmlns:a="http://schemas.openxmlformats.org/drawingml/2006/main" x="609600" y="2143125"/>
          <a:ext xmlns:a="http://schemas.openxmlformats.org/drawingml/2006/main" cx="10972800" cy="3619500"/>
        </p:xfrm>
        <a:graphic xmlns:a="http://schemas.openxmlformats.org/drawingml/2006/main">
          <a:graphicData uri="http://schemas.openxmlformats.org/drawingml/2006/table">
            <a:tbl>
              <a:tblPr/>
              <a:tblGrid>
                <a:gridCol w="3143250"/>
                <a:gridCol w="7829550"/>
              </a:tblGrid>
              <a:tr h="603250">
                <a:tc>
                  <a:txBody>
                    <a:bodyPr/>
                    <a:lstStyle/>
                    <a:p>
                      <a:r>
                        <a:rPr sz="1650" b="1">
                          <a:solidFill>
                            <a:srgbClr val="444444"/>
                          </a:solidFill>
                          <a:latin typeface="Inter"/>
                          <a:ea typeface="Inter"/>
                          <a:cs typeface="Inter"/>
                        </a:rPr>
                        <a:t>Readiness question</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650" b="1">
                          <a:solidFill>
                            <a:srgbClr val="444444"/>
                          </a:solidFill>
                          <a:latin typeface="Inter"/>
                          <a:ea typeface="Inter"/>
                          <a:cs typeface="Inter"/>
                        </a:rPr>
                        <a:t>Evidence for the release decision</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03250">
                <a:tc>
                  <a:txBody>
                    <a:bodyPr/>
                    <a:lstStyle/>
                    <a:p>
                      <a:r>
                        <a:rPr sz="1650" b="1">
                          <a:solidFill>
                            <a:srgbClr val="444444"/>
                          </a:solidFill>
                          <a:latin typeface="Inter"/>
                          <a:ea typeface="Inter"/>
                          <a:cs typeface="Inter"/>
                        </a:rPr>
                        <a:t>Does it serve the consumer?</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Reviewed service definition and consumer acceptance.</a:t>
                      </a:r>
                    </a:p>
                  </a:txBody>
                  <a:tcPr marL="91440" marR="91440" marT="45720" marB="45720">
                    <a:lnR w="9525">
                      <a:solidFill>
                        <a:srgbClr val="DDDDDD"/>
                      </a:solidFill>
                      <a:prstDash val="solid"/>
                    </a:lnR>
                    <a:lnB w="9525">
                      <a:solidFill>
                        <a:srgbClr val="DDDDDD"/>
                      </a:solidFill>
                      <a:prstDash val="solid"/>
                    </a:lnB>
                    <a:solidFill>
                      <a:srgbClr val="F7F7F7"/>
                    </a:solidFill>
                  </a:tcPr>
                </a:tc>
              </a:tr>
              <a:tr h="603250">
                <a:tc>
                  <a:txBody>
                    <a:bodyPr/>
                    <a:lstStyle/>
                    <a:p>
                      <a:r>
                        <a:rPr sz="1650" b="1">
                          <a:solidFill>
                            <a:srgbClr val="444444"/>
                          </a:solidFill>
                          <a:latin typeface="Inter"/>
                          <a:ea typeface="Inter"/>
                          <a:cs typeface="Inter"/>
                        </a:rPr>
                        <a:t>Is access appropriate?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Permission tests and data-handling decisions.</a:t>
                      </a:r>
                    </a:p>
                  </a:txBody>
                  <a:tcPr marL="91440" marR="91440" marT="45720" marB="45720">
                    <a:lnR w="9525">
                      <a:solidFill>
                        <a:srgbClr val="DDDDDD"/>
                      </a:solidFill>
                      <a:prstDash val="solid"/>
                    </a:lnR>
                    <a:lnB w="9525">
                      <a:solidFill>
                        <a:srgbClr val="DDDDDD"/>
                      </a:solidFill>
                      <a:prstDash val="solid"/>
                    </a:lnB>
                    <a:solidFill>
                      <a:srgbClr val="FFFFFF"/>
                    </a:solidFill>
                  </a:tcPr>
                </a:tc>
              </a:tr>
              <a:tr h="603250">
                <a:tc>
                  <a:txBody>
                    <a:bodyPr/>
                    <a:lstStyle/>
                    <a:p>
                      <a:r>
                        <a:rPr sz="1650" b="1">
                          <a:solidFill>
                            <a:srgbClr val="444444"/>
                          </a:solidFill>
                          <a:latin typeface="Inter"/>
                          <a:ea typeface="Inter"/>
                          <a:cs typeface="Inter"/>
                        </a:rPr>
                        <a:t>Can it run and recover?</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Failure tests, runbook, monitoring and fallback.</a:t>
                      </a:r>
                    </a:p>
                  </a:txBody>
                  <a:tcPr marL="91440" marR="91440" marT="45720" marB="45720">
                    <a:lnR w="9525">
                      <a:solidFill>
                        <a:srgbClr val="DDDDDD"/>
                      </a:solidFill>
                      <a:prstDash val="solid"/>
                    </a:lnR>
                    <a:lnB w="9525">
                      <a:solidFill>
                        <a:srgbClr val="DDDDDD"/>
                      </a:solidFill>
                      <a:prstDash val="solid"/>
                    </a:lnB>
                    <a:solidFill>
                      <a:srgbClr val="F7F7F7"/>
                    </a:solidFill>
                  </a:tcPr>
                </a:tc>
              </a:tr>
              <a:tr h="603250">
                <a:tc>
                  <a:txBody>
                    <a:bodyPr/>
                    <a:lstStyle/>
                    <a:p>
                      <a:r>
                        <a:rPr sz="1650" b="1">
                          <a:solidFill>
                            <a:srgbClr val="444444"/>
                          </a:solidFill>
                          <a:latin typeface="Inter"/>
                          <a:ea typeface="Inter"/>
                          <a:cs typeface="Inter"/>
                        </a:rPr>
                        <a:t>Can people use and support it?</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Onboarding rehearsal, support route and named owners.</a:t>
                      </a:r>
                    </a:p>
                  </a:txBody>
                  <a:tcPr marL="91440" marR="91440" marT="45720" marB="45720">
                    <a:lnR w="9525">
                      <a:solidFill>
                        <a:srgbClr val="DDDDDD"/>
                      </a:solidFill>
                      <a:prstDash val="solid"/>
                    </a:lnR>
                    <a:lnB w="9525">
                      <a:solidFill>
                        <a:srgbClr val="DDDDDD"/>
                      </a:solidFill>
                      <a:prstDash val="solid"/>
                    </a:lnB>
                    <a:solidFill>
                      <a:srgbClr val="FFFFFF"/>
                    </a:solidFill>
                  </a:tcPr>
                </a:tc>
              </a:tr>
              <a:tr h="603250">
                <a:tc>
                  <a:txBody>
                    <a:bodyPr/>
                    <a:lstStyle/>
                    <a:p>
                      <a:r>
                        <a:rPr sz="1650" b="1">
                          <a:solidFill>
                            <a:srgbClr val="444444"/>
                          </a:solidFill>
                          <a:latin typeface="Inter"/>
                          <a:ea typeface="Inter"/>
                          <a:cs typeface="Inter"/>
                        </a:rPr>
                        <a:t>What risk remains?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Recorded exceptions, accountable owner and review date.</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5" name="">
            <a:extLst xmlns:a="http://schemas.openxmlformats.org/drawingml/2006/main">
              <a:ext uri="{FF2B5EF4-FFF2-40B4-BE49-F238E27FC236}">
                <a16:creationId xmlns:a16="http://schemas.microsoft.com/office/drawing/2014/main" id="{9CF30009-D89A-4E28-9842-1EFBD9340381}"/>
              </a:ext>
            </a:extLst>
          </p:cNvPr>
          <p:cNvSpPr>
            <a:spLocks xmlns:a="http://schemas.openxmlformats.org/drawingml/2006/main" noGrp="1"/>
          </p:cNvSpPr>
          <p:nvPr/>
        </p:nvSpPr>
        <p:spPr>
          <a:xfrm xmlns:a="http://schemas.openxmlformats.org/drawingml/2006/main">
            <a:off x="609600" y="60483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444444"/>
                </a:solidFill>
                <a:latin typeface="Inter"/>
                <a:ea typeface="Inter"/>
                <a:cs typeface="Inter"/>
              </a:defRPr>
            </a:defPPr>
            <a:lvl1pPr>
              <a:defRPr sz="1875" b="1">
                <a:solidFill>
                  <a:srgbClr val="444444"/>
                </a:solidFill>
                <a:latin typeface="Inter"/>
                <a:ea typeface="Inter"/>
                <a:cs typeface="Inter"/>
              </a:defRPr>
            </a:lvl1pPr>
            <a:lvl2pPr>
              <a:defRPr sz="1875" b="1">
                <a:solidFill>
                  <a:srgbClr val="444444"/>
                </a:solidFill>
                <a:latin typeface="Inter"/>
                <a:ea typeface="Inter"/>
                <a:cs typeface="Inter"/>
              </a:defRPr>
            </a:lvl2pPr>
            <a:lvl3pPr>
              <a:defRPr sz="1875" b="1">
                <a:solidFill>
                  <a:srgbClr val="444444"/>
                </a:solidFill>
                <a:latin typeface="Inter"/>
                <a:ea typeface="Inter"/>
                <a:cs typeface="Inter"/>
              </a:defRPr>
            </a:lvl3pPr>
            <a:lvl4pPr>
              <a:defRPr sz="1875" b="1">
                <a:solidFill>
                  <a:srgbClr val="444444"/>
                </a:solidFill>
                <a:latin typeface="Inter"/>
                <a:ea typeface="Inter"/>
                <a:cs typeface="Inter"/>
              </a:defRPr>
            </a:lvl4pPr>
            <a:lvl5pPr>
              <a:defRPr sz="1875" b="1">
                <a:solidFill>
                  <a:srgbClr val="444444"/>
                </a:solidFill>
                <a:latin typeface="Inter"/>
                <a:ea typeface="Inter"/>
                <a:cs typeface="Inter"/>
              </a:defRPr>
            </a:lvl5pPr>
            <a:lvl6pPr>
              <a:defRPr sz="1875" b="1">
                <a:solidFill>
                  <a:srgbClr val="444444"/>
                </a:solidFill>
                <a:latin typeface="Inter"/>
                <a:ea typeface="Inter"/>
                <a:cs typeface="Inter"/>
              </a:defRPr>
            </a:lvl6pPr>
            <a:lvl7pPr>
              <a:defRPr sz="1875" b="1">
                <a:solidFill>
                  <a:srgbClr val="444444"/>
                </a:solidFill>
                <a:latin typeface="Inter"/>
                <a:ea typeface="Inter"/>
                <a:cs typeface="Inter"/>
              </a:defRPr>
            </a:lvl7pPr>
            <a:lvl8pPr>
              <a:defRPr sz="1875" b="1">
                <a:solidFill>
                  <a:srgbClr val="444444"/>
                </a:solidFill>
                <a:latin typeface="Inter"/>
                <a:ea typeface="Inter"/>
                <a:cs typeface="Inter"/>
              </a:defRPr>
            </a:lvl8pPr>
            <a:lvl9pPr>
              <a:defRPr sz="1875" b="1">
                <a:solidFill>
                  <a:srgbClr val="444444"/>
                </a:solidFill>
                <a:latin typeface="Inter"/>
                <a:ea typeface="Inter"/>
                <a:cs typeface="Inter"/>
              </a:defRPr>
            </a:lvl9pPr>
          </a:lstStyle>
          <a:p xmlns:a="http://schemas.openxmlformats.org/drawingml/2006/main">
            <a:pPr>
              <a:defRPr sz="1875" b="1">
                <a:solidFill>
                  <a:srgbClr val="444444"/>
                </a:solidFill>
                <a:latin typeface="Inter"/>
                <a:ea typeface="Inter"/>
                <a:cs typeface="Inter"/>
              </a:defRPr>
            </a:pPr>
            <a:r>
              <a:rPr sz="1875" b="1">
                <a:solidFill>
                  <a:srgbClr val="444444"/>
                </a:solidFill>
                <a:latin typeface="Inter"/>
                <a:ea typeface="Inter"/>
                <a:cs typeface="Inter"/>
              </a:rPr>
              <a:t>Release, release with accepted conditions, or return for more evidence.</a:t>
            </a:r>
          </a:p>
        </p:txBody>
      </p:sp>
      <p:sp>
        <p:nvSpPr>
          <p:cNvPr id="6" name="">
            <a:extLst xmlns:a="http://schemas.openxmlformats.org/drawingml/2006/main">
              <a:ext uri="{FF2B5EF4-FFF2-40B4-BE49-F238E27FC236}">
                <a16:creationId xmlns:a16="http://schemas.microsoft.com/office/drawing/2014/main" id="{54A81F13-4524-447F-8D92-2E48E70DFB70}"/>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26181773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D06411B-BD31-4509-A76E-10A34C9668D0}"/>
              </a:ext>
            </a:extLst>
          </p:cNvPr>
          <p:cNvPicPr>
            <a:picLocks xmlns:a="http://schemas.openxmlformats.org/drawingml/2006/main" noChangeAspect="1"/>
          </p:cNvPicPr>
          <p:nvPr/>
        </p:nvPicPr>
        <p:blipFill>
          <a:blip xmlns:r="http://schemas.openxmlformats.org/officeDocument/2006/relationships" xmlns:a="http://schemas.openxmlformats.org/drawingml/2006/main" r:embed="Rb42834df0b884478"/>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5AA7DA1-7111-460F-99A4-5D6B4A0CD93A}"/>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11</a:t>
            </a:r>
          </a:p>
        </p:txBody>
      </p:sp>
      <p:sp>
        <p:nvSpPr>
          <p:cNvPr id="3" name="">
            <a:extLst xmlns:a="http://schemas.openxmlformats.org/drawingml/2006/main">
              <a:ext uri="{FF2B5EF4-FFF2-40B4-BE49-F238E27FC236}">
                <a16:creationId xmlns:a16="http://schemas.microsoft.com/office/drawing/2014/main" id="{8486AD13-ABCE-4A82-9B88-3AE5F0F8446E}"/>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7. Publish a capability people can adopt</a:t>
            </a:r>
          </a:p>
        </p:txBody>
      </p:sp>
      <p:graphicFrame>
        <p:nvGraphicFramePr>
          <p:cNvPr id="4" name="">
            <a:extLst xmlns:a="http://schemas.openxmlformats.org/drawingml/2006/main">
              <a:ext uri="{FF2B5EF4-FFF2-40B4-BE49-F238E27FC236}">
                <a16:creationId xmlns:a16="http://schemas.microsoft.com/office/drawing/2014/main" id="{A37074EB-4683-43A9-81E4-5F4A48FBE4FE}"/>
              </a:ext>
            </a:extLst>
          </p:cNvPr>
          <p:cNvGraphicFramePr/>
          <p:nvPr/>
        </p:nvGraphicFramePr>
        <p:xfrm>
          <a:off xmlns:a="http://schemas.openxmlformats.org/drawingml/2006/main" x="609600" y="2238375"/>
          <a:ext xmlns:a="http://schemas.openxmlformats.org/drawingml/2006/main" cx="10972800" cy="3333750"/>
        </p:xfrm>
        <a:graphic xmlns:a="http://schemas.openxmlformats.org/drawingml/2006/main">
          <a:graphicData uri="http://schemas.openxmlformats.org/drawingml/2006/table">
            <a:tbl>
              <a:tblPr/>
              <a:tblGrid>
                <a:gridCol w="3143250"/>
                <a:gridCol w="7829550"/>
              </a:tblGrid>
              <a:tr h="555625">
                <a:tc>
                  <a:txBody>
                    <a:bodyPr/>
                    <a:lstStyle/>
                    <a:p>
                      <a:r>
                        <a:rPr sz="1800" b="1">
                          <a:solidFill>
                            <a:srgbClr val="444444"/>
                          </a:solidFill>
                          <a:latin typeface="Inter"/>
                          <a:ea typeface="Inter"/>
                          <a:cs typeface="Inter"/>
                        </a:rPr>
                        <a:t>Catalogue entry</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Illustrative content</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555625">
                <a:tc>
                  <a:txBody>
                    <a:bodyPr/>
                    <a:lstStyle/>
                    <a:p>
                      <a:r>
                        <a:rPr sz="1800" b="1">
                          <a:solidFill>
                            <a:srgbClr val="444444"/>
                          </a:solidFill>
                          <a:latin typeface="Inter"/>
                          <a:ea typeface="Inter"/>
                          <a:cs typeface="Inter"/>
                        </a:rPr>
                        <a:t>Purpose and audience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Payment progress for authorised suppliers and service teams.</a:t>
                      </a:r>
                    </a:p>
                  </a:txBody>
                  <a:tcPr marL="91440" marR="91440" marT="45720" marB="45720">
                    <a:lnR w="9525">
                      <a:solidFill>
                        <a:srgbClr val="DDDDDD"/>
                      </a:solidFill>
                      <a:prstDash val="solid"/>
                    </a:lnR>
                    <a:lnB w="9525">
                      <a:solidFill>
                        <a:srgbClr val="DDDDDD"/>
                      </a:solidFill>
                      <a:prstDash val="solid"/>
                    </a:lnB>
                    <a:solidFill>
                      <a:srgbClr val="F7F7F7"/>
                    </a:solidFill>
                  </a:tcPr>
                </a:tc>
              </a:tr>
              <a:tr h="555625">
                <a:tc>
                  <a:txBody>
                    <a:bodyPr/>
                    <a:lstStyle/>
                    <a:p>
                      <a:r>
                        <a:rPr sz="1800" b="1">
                          <a:solidFill>
                            <a:srgbClr val="444444"/>
                          </a:solidFill>
                          <a:latin typeface="Inter"/>
                          <a:ea typeface="Inter"/>
                          <a:cs typeface="Inter"/>
                        </a:rPr>
                        <a:t>Access and onboarding</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Eligibility, request route, example interaction and first-use test.</a:t>
                      </a:r>
                    </a:p>
                  </a:txBody>
                  <a:tcPr marL="91440" marR="91440" marT="45720" marB="45720">
                    <a:lnR w="9525">
                      <a:solidFill>
                        <a:srgbClr val="DDDDDD"/>
                      </a:solidFill>
                      <a:prstDash val="solid"/>
                    </a:lnR>
                    <a:lnB w="9525">
                      <a:solidFill>
                        <a:srgbClr val="DDDDDD"/>
                      </a:solidFill>
                      <a:prstDash val="solid"/>
                    </a:lnB>
                    <a:solidFill>
                      <a:srgbClr val="FFFFFF"/>
                    </a:solidFill>
                  </a:tcPr>
                </a:tc>
              </a:tr>
              <a:tr h="555625">
                <a:tc>
                  <a:txBody>
                    <a:bodyPr/>
                    <a:lstStyle/>
                    <a:p>
                      <a:r>
                        <a:rPr sz="1800" b="1">
                          <a:solidFill>
                            <a:srgbClr val="444444"/>
                          </a:solidFill>
                          <a:latin typeface="Inter"/>
                          <a:ea typeface="Inter"/>
                          <a:cs typeface="Inter"/>
                        </a:rPr>
                        <a:t>Service expectations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Data freshness, supported usage and known limitations.</a:t>
                      </a:r>
                    </a:p>
                  </a:txBody>
                  <a:tcPr marL="91440" marR="91440" marT="45720" marB="45720">
                    <a:lnR w="9525">
                      <a:solidFill>
                        <a:srgbClr val="DDDDDD"/>
                      </a:solidFill>
                      <a:prstDash val="solid"/>
                    </a:lnR>
                    <a:lnB w="9525">
                      <a:solidFill>
                        <a:srgbClr val="DDDDDD"/>
                      </a:solidFill>
                      <a:prstDash val="solid"/>
                    </a:lnB>
                    <a:solidFill>
                      <a:srgbClr val="F7F7F7"/>
                    </a:solidFill>
                  </a:tcPr>
                </a:tc>
              </a:tr>
              <a:tr h="555625">
                <a:tc>
                  <a:txBody>
                    <a:bodyPr/>
                    <a:lstStyle/>
                    <a:p>
                      <a:r>
                        <a:rPr sz="1800" b="1">
                          <a:solidFill>
                            <a:srgbClr val="444444"/>
                          </a:solidFill>
                          <a:latin typeface="Inter"/>
                          <a:ea typeface="Inter"/>
                          <a:cs typeface="Inter"/>
                        </a:rPr>
                        <a:t>Ownership and support</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Capability owner, producer contact and escalation route.</a:t>
                      </a:r>
                    </a:p>
                  </a:txBody>
                  <a:tcPr marL="91440" marR="91440" marT="45720" marB="45720">
                    <a:lnR w="9525">
                      <a:solidFill>
                        <a:srgbClr val="DDDDDD"/>
                      </a:solidFill>
                      <a:prstDash val="solid"/>
                    </a:lnR>
                    <a:lnB w="9525">
                      <a:solidFill>
                        <a:srgbClr val="DDDDDD"/>
                      </a:solidFill>
                      <a:prstDash val="solid"/>
                    </a:lnB>
                    <a:solidFill>
                      <a:srgbClr val="FFFFFF"/>
                    </a:solidFill>
                  </a:tcPr>
                </a:tc>
              </a:tr>
              <a:tr h="555625">
                <a:tc>
                  <a:txBody>
                    <a:bodyPr/>
                    <a:lstStyle/>
                    <a:p>
                      <a:r>
                        <a:rPr sz="1800" b="1">
                          <a:solidFill>
                            <a:srgbClr val="444444"/>
                          </a:solidFill>
                          <a:latin typeface="Inter"/>
                          <a:ea typeface="Inter"/>
                          <a:cs typeface="Inter"/>
                        </a:rPr>
                        <a:t>Lifecycle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Version, change notice, migration and retirement policy.</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5" name="">
            <a:extLst xmlns:a="http://schemas.openxmlformats.org/drawingml/2006/main">
              <a:ext uri="{FF2B5EF4-FFF2-40B4-BE49-F238E27FC236}">
                <a16:creationId xmlns:a16="http://schemas.microsoft.com/office/drawing/2014/main" id="{A37DD5BB-23F7-46AE-BA6F-B98D0146680E}"/>
              </a:ext>
            </a:extLst>
          </p:cNvPr>
          <p:cNvSpPr>
            <a:spLocks xmlns:a="http://schemas.openxmlformats.org/drawingml/2006/main" noGrp="1"/>
          </p:cNvSpPr>
          <p:nvPr/>
        </p:nvSpPr>
        <p:spPr>
          <a:xfrm xmlns:a="http://schemas.openxmlformats.org/drawingml/2006/main">
            <a:off x="609600" y="58102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444444"/>
                </a:solidFill>
                <a:latin typeface="Inter"/>
                <a:ea typeface="Inter"/>
                <a:cs typeface="Inter"/>
              </a:defRPr>
            </a:defPPr>
            <a:lvl1pPr>
              <a:defRPr sz="1875" b="1">
                <a:solidFill>
                  <a:srgbClr val="444444"/>
                </a:solidFill>
                <a:latin typeface="Inter"/>
                <a:ea typeface="Inter"/>
                <a:cs typeface="Inter"/>
              </a:defRPr>
            </a:lvl1pPr>
            <a:lvl2pPr>
              <a:defRPr sz="1875" b="1">
                <a:solidFill>
                  <a:srgbClr val="444444"/>
                </a:solidFill>
                <a:latin typeface="Inter"/>
                <a:ea typeface="Inter"/>
                <a:cs typeface="Inter"/>
              </a:defRPr>
            </a:lvl2pPr>
            <a:lvl3pPr>
              <a:defRPr sz="1875" b="1">
                <a:solidFill>
                  <a:srgbClr val="444444"/>
                </a:solidFill>
                <a:latin typeface="Inter"/>
                <a:ea typeface="Inter"/>
                <a:cs typeface="Inter"/>
              </a:defRPr>
            </a:lvl3pPr>
            <a:lvl4pPr>
              <a:defRPr sz="1875" b="1">
                <a:solidFill>
                  <a:srgbClr val="444444"/>
                </a:solidFill>
                <a:latin typeface="Inter"/>
                <a:ea typeface="Inter"/>
                <a:cs typeface="Inter"/>
              </a:defRPr>
            </a:lvl4pPr>
            <a:lvl5pPr>
              <a:defRPr sz="1875" b="1">
                <a:solidFill>
                  <a:srgbClr val="444444"/>
                </a:solidFill>
                <a:latin typeface="Inter"/>
                <a:ea typeface="Inter"/>
                <a:cs typeface="Inter"/>
              </a:defRPr>
            </a:lvl5pPr>
            <a:lvl6pPr>
              <a:defRPr sz="1875" b="1">
                <a:solidFill>
                  <a:srgbClr val="444444"/>
                </a:solidFill>
                <a:latin typeface="Inter"/>
                <a:ea typeface="Inter"/>
                <a:cs typeface="Inter"/>
              </a:defRPr>
            </a:lvl6pPr>
            <a:lvl7pPr>
              <a:defRPr sz="1875" b="1">
                <a:solidFill>
                  <a:srgbClr val="444444"/>
                </a:solidFill>
                <a:latin typeface="Inter"/>
                <a:ea typeface="Inter"/>
                <a:cs typeface="Inter"/>
              </a:defRPr>
            </a:lvl7pPr>
            <a:lvl8pPr>
              <a:defRPr sz="1875" b="1">
                <a:solidFill>
                  <a:srgbClr val="444444"/>
                </a:solidFill>
                <a:latin typeface="Inter"/>
                <a:ea typeface="Inter"/>
                <a:cs typeface="Inter"/>
              </a:defRPr>
            </a:lvl8pPr>
            <a:lvl9pPr>
              <a:defRPr sz="1875" b="1">
                <a:solidFill>
                  <a:srgbClr val="444444"/>
                </a:solidFill>
                <a:latin typeface="Inter"/>
                <a:ea typeface="Inter"/>
                <a:cs typeface="Inter"/>
              </a:defRPr>
            </a:lvl9pPr>
          </a:lstStyle>
          <a:p xmlns:a="http://schemas.openxmlformats.org/drawingml/2006/main">
            <a:pPr>
              <a:defRPr sz="1875" b="1">
                <a:solidFill>
                  <a:srgbClr val="444444"/>
                </a:solidFill>
                <a:latin typeface="Inter"/>
                <a:ea typeface="Inter"/>
                <a:cs typeface="Inter"/>
              </a:defRPr>
            </a:pPr>
            <a:r>
              <a:rPr sz="1875" b="1">
                <a:solidFill>
                  <a:srgbClr val="444444"/>
                </a:solidFill>
                <a:latin typeface="Inter"/>
                <a:ea typeface="Inter"/>
                <a:cs typeface="Inter"/>
              </a:rPr>
              <a:t>Publishing includes enablement and support, alongside technical access.</a:t>
            </a:r>
          </a:p>
        </p:txBody>
      </p:sp>
      <p:sp>
        <p:nvSpPr>
          <p:cNvPr id="6" name="">
            <a:extLst xmlns:a="http://schemas.openxmlformats.org/drawingml/2006/main">
              <a:ext uri="{FF2B5EF4-FFF2-40B4-BE49-F238E27FC236}">
                <a16:creationId xmlns:a16="http://schemas.microsoft.com/office/drawing/2014/main" id="{E92E1937-FC83-4018-B389-410AEF358603}"/>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2434635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E76F2C2-F6B1-4BE5-92D0-453FA8AB5C54}"/>
              </a:ext>
            </a:extLst>
          </p:cNvPr>
          <p:cNvPicPr>
            <a:picLocks xmlns:a="http://schemas.openxmlformats.org/drawingml/2006/main" noChangeAspect="1"/>
          </p:cNvPicPr>
          <p:nvPr/>
        </p:nvPicPr>
        <p:blipFill>
          <a:blip xmlns:r="http://schemas.openxmlformats.org/officeDocument/2006/relationships" xmlns:a="http://schemas.openxmlformats.org/drawingml/2006/main" r:embed="R0453eaad04cd4705"/>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A4D06EA-DB3A-47A9-B40B-6973F3D70642}"/>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12</a:t>
            </a:r>
          </a:p>
        </p:txBody>
      </p:sp>
      <p:sp>
        <p:nvSpPr>
          <p:cNvPr id="3" name="">
            <a:extLst xmlns:a="http://schemas.openxmlformats.org/drawingml/2006/main">
              <a:ext uri="{FF2B5EF4-FFF2-40B4-BE49-F238E27FC236}">
                <a16:creationId xmlns:a16="http://schemas.microsoft.com/office/drawing/2014/main" id="{89F11D55-061E-4444-897F-5112B776AE8F}"/>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8. Measure value and improve the service</a:t>
            </a:r>
          </a:p>
        </p:txBody>
      </p:sp>
      <p:graphicFrame>
        <p:nvGraphicFramePr>
          <p:cNvPr id="4" name="">
            <a:extLst xmlns:a="http://schemas.openxmlformats.org/drawingml/2006/main">
              <a:ext uri="{FF2B5EF4-FFF2-40B4-BE49-F238E27FC236}">
                <a16:creationId xmlns:a16="http://schemas.microsoft.com/office/drawing/2014/main" id="{D2D9FF15-828B-4C4B-80A5-6F11A58B6B58}"/>
              </a:ext>
            </a:extLst>
          </p:cNvPr>
          <p:cNvGraphicFramePr/>
          <p:nvPr/>
        </p:nvGraphicFramePr>
        <p:xfrm>
          <a:off xmlns:a="http://schemas.openxmlformats.org/drawingml/2006/main" x="609600" y="2238375"/>
          <a:ext xmlns:a="http://schemas.openxmlformats.org/drawingml/2006/main" cx="10972800" cy="3333750"/>
        </p:xfrm>
        <a:graphic xmlns:a="http://schemas.openxmlformats.org/drawingml/2006/main">
          <a:graphicData uri="http://schemas.openxmlformats.org/drawingml/2006/table">
            <a:tbl>
              <a:tblPr/>
              <a:tblGrid>
                <a:gridCol w="2381250"/>
                <a:gridCol w="4286250"/>
                <a:gridCol w="4305300"/>
              </a:tblGrid>
              <a:tr h="666750">
                <a:tc>
                  <a:txBody>
                    <a:bodyPr/>
                    <a:lstStyle/>
                    <a:p>
                      <a:r>
                        <a:rPr sz="1800" b="1">
                          <a:solidFill>
                            <a:srgbClr val="444444"/>
                          </a:solidFill>
                          <a:latin typeface="Inter"/>
                          <a:ea typeface="Inter"/>
                          <a:cs typeface="Inter"/>
                        </a:rPr>
                        <a:t>Signal</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What to observe</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Decision it can inform</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66750">
                <a:tc>
                  <a:txBody>
                    <a:bodyPr/>
                    <a:lstStyle/>
                    <a:p>
                      <a:r>
                        <a:rPr sz="1800" b="1">
                          <a:solidFill>
                            <a:srgbClr val="444444"/>
                          </a:solidFill>
                          <a:latin typeface="Inter"/>
                          <a:ea typeface="Inter"/>
                          <a:cs typeface="Inter"/>
                        </a:rPr>
                        <a:t>Consumer outcome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Enquiry reasons and time to understand a delay.</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Is the original problem being reduced?</a:t>
                      </a:r>
                    </a:p>
                  </a:txBody>
                  <a:tcPr marL="91440" marR="91440" marT="45720" marB="45720">
                    <a:lnR w="9525">
                      <a:solidFill>
                        <a:srgbClr val="DDDDDD"/>
                      </a:solidFill>
                      <a:prstDash val="solid"/>
                    </a:lnR>
                    <a:lnB w="9525">
                      <a:solidFill>
                        <a:srgbClr val="DDDDDD"/>
                      </a:solidFill>
                      <a:prstDash val="solid"/>
                    </a:lnB>
                    <a:solidFill>
                      <a:srgbClr val="F7F7F7"/>
                    </a:solidFill>
                  </a:tcPr>
                </a:tc>
              </a:tr>
              <a:tr h="666750">
                <a:tc>
                  <a:txBody>
                    <a:bodyPr/>
                    <a:lstStyle/>
                    <a:p>
                      <a:r>
                        <a:rPr sz="1800" b="1">
                          <a:solidFill>
                            <a:srgbClr val="444444"/>
                          </a:solidFill>
                          <a:latin typeface="Inter"/>
                          <a:ea typeface="Inter"/>
                          <a:cs typeface="Inter"/>
                        </a:rPr>
                        <a:t>Adoption and reuse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Active intended consumers and repeat use.</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Improve onboarding or revisit demand.</a:t>
                      </a:r>
                    </a:p>
                  </a:txBody>
                  <a:tcPr marL="91440" marR="91440" marT="45720" marB="45720">
                    <a:lnR w="9525">
                      <a:solidFill>
                        <a:srgbClr val="DDDDDD"/>
                      </a:solidFill>
                      <a:prstDash val="solid"/>
                    </a:lnR>
                    <a:lnB w="9525">
                      <a:solidFill>
                        <a:srgbClr val="DDDDDD"/>
                      </a:solidFill>
                      <a:prstDash val="solid"/>
                    </a:lnB>
                    <a:solidFill>
                      <a:srgbClr val="FFFFFF"/>
                    </a:solidFill>
                  </a:tcPr>
                </a:tc>
              </a:tr>
              <a:tr h="666750">
                <a:tc>
                  <a:txBody>
                    <a:bodyPr/>
                    <a:lstStyle/>
                    <a:p>
                      <a:r>
                        <a:rPr sz="1800" b="1">
                          <a:solidFill>
                            <a:srgbClr val="444444"/>
                          </a:solidFill>
                          <a:latin typeface="Inter"/>
                          <a:ea typeface="Inter"/>
                          <a:cs typeface="Inter"/>
                        </a:rPr>
                        <a:t>Service health</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Status age, failures and recovery time.</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Improve source access or resilience.</a:t>
                      </a:r>
                    </a:p>
                  </a:txBody>
                  <a:tcPr marL="91440" marR="91440" marT="45720" marB="45720">
                    <a:lnR w="9525">
                      <a:solidFill>
                        <a:srgbClr val="DDDDDD"/>
                      </a:solidFill>
                      <a:prstDash val="solid"/>
                    </a:lnR>
                    <a:lnB w="9525">
                      <a:solidFill>
                        <a:srgbClr val="DDDDDD"/>
                      </a:solidFill>
                      <a:prstDash val="solid"/>
                    </a:lnB>
                    <a:solidFill>
                      <a:srgbClr val="F7F7F7"/>
                    </a:solidFill>
                  </a:tcPr>
                </a:tc>
              </a:tr>
              <a:tr h="666750">
                <a:tc>
                  <a:txBody>
                    <a:bodyPr/>
                    <a:lstStyle/>
                    <a:p>
                      <a:r>
                        <a:rPr sz="1800" b="1">
                          <a:solidFill>
                            <a:srgbClr val="444444"/>
                          </a:solidFill>
                          <a:latin typeface="Inter"/>
                          <a:ea typeface="Inter"/>
                          <a:cs typeface="Inter"/>
                        </a:rPr>
                        <a:t>Cost and lifecycle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Cost to serve, support effort, dependencies.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Invest, change scope or plan retirement.</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C91761D6-4FD4-498B-91A7-4ABD53F0027B}"/>
              </a:ext>
            </a:extLst>
          </p:cNvPr>
          <p:cNvSpPr>
            <a:spLocks xmlns:a="http://schemas.openxmlformats.org/drawingml/2006/main" noGrp="1"/>
          </p:cNvSpPr>
          <p:nvPr/>
        </p:nvSpPr>
        <p:spPr>
          <a:xfrm xmlns:a="http://schemas.openxmlformats.org/drawingml/2006/main">
            <a:off x="609600" y="58102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444444"/>
                </a:solidFill>
                <a:latin typeface="Inter"/>
                <a:ea typeface="Inter"/>
                <a:cs typeface="Inter"/>
              </a:defRPr>
            </a:defPPr>
            <a:lvl1pPr>
              <a:defRPr sz="1875" b="1">
                <a:solidFill>
                  <a:srgbClr val="444444"/>
                </a:solidFill>
                <a:latin typeface="Inter"/>
                <a:ea typeface="Inter"/>
                <a:cs typeface="Inter"/>
              </a:defRPr>
            </a:lvl1pPr>
            <a:lvl2pPr>
              <a:defRPr sz="1875" b="1">
                <a:solidFill>
                  <a:srgbClr val="444444"/>
                </a:solidFill>
                <a:latin typeface="Inter"/>
                <a:ea typeface="Inter"/>
                <a:cs typeface="Inter"/>
              </a:defRPr>
            </a:lvl2pPr>
            <a:lvl3pPr>
              <a:defRPr sz="1875" b="1">
                <a:solidFill>
                  <a:srgbClr val="444444"/>
                </a:solidFill>
                <a:latin typeface="Inter"/>
                <a:ea typeface="Inter"/>
                <a:cs typeface="Inter"/>
              </a:defRPr>
            </a:lvl3pPr>
            <a:lvl4pPr>
              <a:defRPr sz="1875" b="1">
                <a:solidFill>
                  <a:srgbClr val="444444"/>
                </a:solidFill>
                <a:latin typeface="Inter"/>
                <a:ea typeface="Inter"/>
                <a:cs typeface="Inter"/>
              </a:defRPr>
            </a:lvl4pPr>
            <a:lvl5pPr>
              <a:defRPr sz="1875" b="1">
                <a:solidFill>
                  <a:srgbClr val="444444"/>
                </a:solidFill>
                <a:latin typeface="Inter"/>
                <a:ea typeface="Inter"/>
                <a:cs typeface="Inter"/>
              </a:defRPr>
            </a:lvl5pPr>
            <a:lvl6pPr>
              <a:defRPr sz="1875" b="1">
                <a:solidFill>
                  <a:srgbClr val="444444"/>
                </a:solidFill>
                <a:latin typeface="Inter"/>
                <a:ea typeface="Inter"/>
                <a:cs typeface="Inter"/>
              </a:defRPr>
            </a:lvl6pPr>
            <a:lvl7pPr>
              <a:defRPr sz="1875" b="1">
                <a:solidFill>
                  <a:srgbClr val="444444"/>
                </a:solidFill>
                <a:latin typeface="Inter"/>
                <a:ea typeface="Inter"/>
                <a:cs typeface="Inter"/>
              </a:defRPr>
            </a:lvl7pPr>
            <a:lvl8pPr>
              <a:defRPr sz="1875" b="1">
                <a:solidFill>
                  <a:srgbClr val="444444"/>
                </a:solidFill>
                <a:latin typeface="Inter"/>
                <a:ea typeface="Inter"/>
                <a:cs typeface="Inter"/>
              </a:defRPr>
            </a:lvl8pPr>
            <a:lvl9pPr>
              <a:defRPr sz="1875" b="1">
                <a:solidFill>
                  <a:srgbClr val="444444"/>
                </a:solidFill>
                <a:latin typeface="Inter"/>
                <a:ea typeface="Inter"/>
                <a:cs typeface="Inter"/>
              </a:defRPr>
            </a:lvl9pPr>
          </a:lstStyle>
          <a:p xmlns:a="http://schemas.openxmlformats.org/drawingml/2006/main">
            <a:pPr>
              <a:defRPr sz="1875" b="1">
                <a:solidFill>
                  <a:srgbClr val="444444"/>
                </a:solidFill>
                <a:latin typeface="Inter"/>
                <a:ea typeface="Inter"/>
                <a:cs typeface="Inter"/>
              </a:defRPr>
            </a:pPr>
            <a:r>
              <a:rPr sz="1875" b="1">
                <a:solidFill>
                  <a:srgbClr val="444444"/>
                </a:solidFill>
                <a:latin typeface="Inter"/>
                <a:ea typeface="Inter"/>
                <a:cs typeface="Inter"/>
              </a:rPr>
              <a:t>Agree a baseline and review cadence; take findings back to earlier stations.</a:t>
            </a:r>
          </a:p>
        </p:txBody>
      </p:sp>
      <p:sp>
        <p:nvSpPr>
          <p:cNvPr id="6" name="">
            <a:extLst xmlns:a="http://schemas.openxmlformats.org/drawingml/2006/main">
              <a:ext uri="{FF2B5EF4-FFF2-40B4-BE49-F238E27FC236}">
                <a16:creationId xmlns:a16="http://schemas.microsoft.com/office/drawing/2014/main" id="{102BF7B5-BB65-43ED-BC3F-69CCAFC5A241}"/>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57914323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0CBAE7C-F031-49EF-A78D-ADD58204B003}"/>
              </a:ext>
            </a:extLst>
          </p:cNvPr>
          <p:cNvPicPr>
            <a:picLocks xmlns:a="http://schemas.openxmlformats.org/drawingml/2006/main" noChangeAspect="1"/>
          </p:cNvPicPr>
          <p:nvPr/>
        </p:nvPicPr>
        <p:blipFill>
          <a:blip xmlns:r="http://schemas.openxmlformats.org/officeDocument/2006/relationships" xmlns:a="http://schemas.openxmlformats.org/drawingml/2006/main" r:embed="R91faaee83f854fa1"/>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32ED2B1-FE3D-4ED3-8531-5CEBC188CF50}"/>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13</a:t>
            </a:r>
          </a:p>
        </p:txBody>
      </p:sp>
      <p:sp>
        <p:nvSpPr>
          <p:cNvPr id="3" name="">
            <a:extLst xmlns:a="http://schemas.openxmlformats.org/drawingml/2006/main">
              <a:ext uri="{FF2B5EF4-FFF2-40B4-BE49-F238E27FC236}">
                <a16:creationId xmlns:a16="http://schemas.microsoft.com/office/drawing/2014/main" id="{B321EFAE-F8C2-456B-AD3A-0113F72935E5}"/>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Choose a cycle view for the work ahead</a:t>
            </a:r>
          </a:p>
        </p:txBody>
      </p:sp>
      <p:graphicFrame>
        <p:nvGraphicFramePr>
          <p:cNvPr id="4" name="">
            <a:extLst xmlns:a="http://schemas.openxmlformats.org/drawingml/2006/main">
              <a:ext uri="{FF2B5EF4-FFF2-40B4-BE49-F238E27FC236}">
                <a16:creationId xmlns:a16="http://schemas.microsoft.com/office/drawing/2014/main" id="{759DEC5C-52A0-440F-AB09-044FE5F097BE}"/>
              </a:ext>
            </a:extLst>
          </p:cNvPr>
          <p:cNvGraphicFramePr/>
          <p:nvPr/>
        </p:nvGraphicFramePr>
        <p:xfrm>
          <a:off xmlns:a="http://schemas.openxmlformats.org/drawingml/2006/main" x="609600" y="2238375"/>
          <a:ext xmlns:a="http://schemas.openxmlformats.org/drawingml/2006/main" cx="10972800" cy="3333750"/>
        </p:xfrm>
        <a:graphic xmlns:a="http://schemas.openxmlformats.org/drawingml/2006/main">
          <a:graphicData uri="http://schemas.openxmlformats.org/drawingml/2006/table">
            <a:tbl>
              <a:tblPr/>
              <a:tblGrid>
                <a:gridCol w="3143250"/>
                <a:gridCol w="7829550"/>
              </a:tblGrid>
              <a:tr h="666750">
                <a:tc>
                  <a:txBody>
                    <a:bodyPr/>
                    <a:lstStyle/>
                    <a:p>
                      <a:r>
                        <a:rPr sz="1800" b="1">
                          <a:solidFill>
                            <a:srgbClr val="444444"/>
                          </a:solidFill>
                          <a:latin typeface="Inter"/>
                          <a:ea typeface="Inter"/>
                          <a:cs typeface="Inter"/>
                        </a:rPr>
                        <a:t>Cycle view</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How it contributes to the same capability</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66750">
                <a:tc>
                  <a:txBody>
                    <a:bodyPr/>
                    <a:lstStyle/>
                    <a:p>
                      <a:r>
                        <a:rPr sz="1800" b="1">
                          <a:solidFill>
                            <a:srgbClr val="444444"/>
                          </a:solidFill>
                          <a:latin typeface="Inter"/>
                          <a:ea typeface="Inter"/>
                          <a:cs typeface="Inter"/>
                        </a:rPr>
                        <a:t>Capability Productization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Validate value, commitments, readiness and ongoing ownership.</a:t>
                      </a:r>
                    </a:p>
                  </a:txBody>
                  <a:tcPr marL="91440" marR="91440" marT="45720" marB="45720">
                    <a:lnR w="9525">
                      <a:solidFill>
                        <a:srgbClr val="DDDDDD"/>
                      </a:solidFill>
                      <a:prstDash val="solid"/>
                    </a:lnR>
                    <a:lnB w="9525">
                      <a:solidFill>
                        <a:srgbClr val="DDDDDD"/>
                      </a:solidFill>
                      <a:prstDash val="solid"/>
                    </a:lnB>
                    <a:solidFill>
                      <a:srgbClr val="F7F7F7"/>
                    </a:solidFill>
                  </a:tcPr>
                </a:tc>
              </a:tr>
              <a:tr h="666750">
                <a:tc>
                  <a:txBody>
                    <a:bodyPr/>
                    <a:lstStyle/>
                    <a:p>
                      <a:r>
                        <a:rPr sz="1800" b="1">
                          <a:solidFill>
                            <a:srgbClr val="444444"/>
                          </a:solidFill>
                          <a:latin typeface="Inter"/>
                          <a:ea typeface="Inter"/>
                          <a:cs typeface="Inter"/>
                        </a:rPr>
                        <a:t>API Productization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Design and operate APIs selected as consumer interfaces.</a:t>
                      </a:r>
                    </a:p>
                  </a:txBody>
                  <a:tcPr marL="91440" marR="91440" marT="45720" marB="45720">
                    <a:lnR w="9525">
                      <a:solidFill>
                        <a:srgbClr val="DDDDDD"/>
                      </a:solidFill>
                      <a:prstDash val="solid"/>
                    </a:lnR>
                    <a:lnB w="9525">
                      <a:solidFill>
                        <a:srgbClr val="DDDDDD"/>
                      </a:solidFill>
                      <a:prstDash val="solid"/>
                    </a:lnB>
                    <a:solidFill>
                      <a:srgbClr val="FFFFFF"/>
                    </a:solidFill>
                  </a:tcPr>
                </a:tc>
              </a:tr>
              <a:tr h="666750">
                <a:tc>
                  <a:txBody>
                    <a:bodyPr/>
                    <a:lstStyle/>
                    <a:p>
                      <a:r>
                        <a:rPr sz="1800" b="1">
                          <a:solidFill>
                            <a:srgbClr val="444444"/>
                          </a:solidFill>
                          <a:latin typeface="Inter"/>
                          <a:ea typeface="Inter"/>
                          <a:cs typeface="Inter"/>
                        </a:rPr>
                        <a:t>Integration Productization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Productize reusable connections between providers and consumers.</a:t>
                      </a:r>
                    </a:p>
                  </a:txBody>
                  <a:tcPr marL="91440" marR="91440" marT="45720" marB="45720">
                    <a:lnR w="9525">
                      <a:solidFill>
                        <a:srgbClr val="DDDDDD"/>
                      </a:solidFill>
                      <a:prstDash val="solid"/>
                    </a:lnR>
                    <a:lnB w="9525">
                      <a:solidFill>
                        <a:srgbClr val="DDDDDD"/>
                      </a:solidFill>
                      <a:prstDash val="solid"/>
                    </a:lnB>
                    <a:solidFill>
                      <a:srgbClr val="F7F7F7"/>
                    </a:solidFill>
                  </a:tcPr>
                </a:tc>
              </a:tr>
              <a:tr h="666750">
                <a:tc>
                  <a:txBody>
                    <a:bodyPr/>
                    <a:lstStyle/>
                    <a:p>
                      <a:r>
                        <a:rPr sz="1800" b="1">
                          <a:solidFill>
                            <a:srgbClr val="444444"/>
                          </a:solidFill>
                          <a:latin typeface="Inter"/>
                          <a:ea typeface="Inter"/>
                          <a:cs typeface="Inter"/>
                        </a:rPr>
                        <a:t>Automation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Design workflows, human controls, agents and exception handling.</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6D8034F9-6197-49EA-B810-E6607BF554FE}"/>
              </a:ext>
            </a:extLst>
          </p:cNvPr>
          <p:cNvSpPr>
            <a:spLocks xmlns:a="http://schemas.openxmlformats.org/drawingml/2006/main" noGrp="1"/>
          </p:cNvSpPr>
          <p:nvPr/>
        </p:nvSpPr>
        <p:spPr>
          <a:xfrm xmlns:a="http://schemas.openxmlformats.org/drawingml/2006/main">
            <a:off x="609600" y="58102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444444"/>
                </a:solidFill>
                <a:latin typeface="Inter"/>
                <a:ea typeface="Inter"/>
                <a:cs typeface="Inter"/>
              </a:defRPr>
            </a:defPPr>
            <a:lvl1pPr>
              <a:defRPr sz="1875" b="1">
                <a:solidFill>
                  <a:srgbClr val="444444"/>
                </a:solidFill>
                <a:latin typeface="Inter"/>
                <a:ea typeface="Inter"/>
                <a:cs typeface="Inter"/>
              </a:defRPr>
            </a:lvl1pPr>
            <a:lvl2pPr>
              <a:defRPr sz="1875" b="1">
                <a:solidFill>
                  <a:srgbClr val="444444"/>
                </a:solidFill>
                <a:latin typeface="Inter"/>
                <a:ea typeface="Inter"/>
                <a:cs typeface="Inter"/>
              </a:defRPr>
            </a:lvl2pPr>
            <a:lvl3pPr>
              <a:defRPr sz="1875" b="1">
                <a:solidFill>
                  <a:srgbClr val="444444"/>
                </a:solidFill>
                <a:latin typeface="Inter"/>
                <a:ea typeface="Inter"/>
                <a:cs typeface="Inter"/>
              </a:defRPr>
            </a:lvl3pPr>
            <a:lvl4pPr>
              <a:defRPr sz="1875" b="1">
                <a:solidFill>
                  <a:srgbClr val="444444"/>
                </a:solidFill>
                <a:latin typeface="Inter"/>
                <a:ea typeface="Inter"/>
                <a:cs typeface="Inter"/>
              </a:defRPr>
            </a:lvl4pPr>
            <a:lvl5pPr>
              <a:defRPr sz="1875" b="1">
                <a:solidFill>
                  <a:srgbClr val="444444"/>
                </a:solidFill>
                <a:latin typeface="Inter"/>
                <a:ea typeface="Inter"/>
                <a:cs typeface="Inter"/>
              </a:defRPr>
            </a:lvl5pPr>
            <a:lvl6pPr>
              <a:defRPr sz="1875" b="1">
                <a:solidFill>
                  <a:srgbClr val="444444"/>
                </a:solidFill>
                <a:latin typeface="Inter"/>
                <a:ea typeface="Inter"/>
                <a:cs typeface="Inter"/>
              </a:defRPr>
            </a:lvl6pPr>
            <a:lvl7pPr>
              <a:defRPr sz="1875" b="1">
                <a:solidFill>
                  <a:srgbClr val="444444"/>
                </a:solidFill>
                <a:latin typeface="Inter"/>
                <a:ea typeface="Inter"/>
                <a:cs typeface="Inter"/>
              </a:defRPr>
            </a:lvl7pPr>
            <a:lvl8pPr>
              <a:defRPr sz="1875" b="1">
                <a:solidFill>
                  <a:srgbClr val="444444"/>
                </a:solidFill>
                <a:latin typeface="Inter"/>
                <a:ea typeface="Inter"/>
                <a:cs typeface="Inter"/>
              </a:defRPr>
            </a:lvl8pPr>
            <a:lvl9pPr>
              <a:defRPr sz="1875" b="1">
                <a:solidFill>
                  <a:srgbClr val="444444"/>
                </a:solidFill>
                <a:latin typeface="Inter"/>
                <a:ea typeface="Inter"/>
                <a:cs typeface="Inter"/>
              </a:defRPr>
            </a:lvl9pPr>
          </a:lstStyle>
          <a:p xmlns:a="http://schemas.openxmlformats.org/drawingml/2006/main">
            <a:pPr>
              <a:defRPr sz="1875" b="1">
                <a:solidFill>
                  <a:srgbClr val="444444"/>
                </a:solidFill>
                <a:latin typeface="Inter"/>
                <a:ea typeface="Inter"/>
                <a:cs typeface="Inter"/>
              </a:defRPr>
            </a:pPr>
            <a:r>
              <a:rPr sz="1875" b="1">
                <a:solidFill>
                  <a:srgbClr val="444444"/>
                </a:solidFill>
                <a:latin typeface="Inter"/>
                <a:ea typeface="Inter"/>
                <a:cs typeface="Inter"/>
              </a:rPr>
              <a:t>Keep one service promise and owner across implementation choices.</a:t>
            </a:r>
          </a:p>
        </p:txBody>
      </p:sp>
      <p:sp>
        <p:nvSpPr>
          <p:cNvPr id="6" name="">
            <a:extLst xmlns:a="http://schemas.openxmlformats.org/drawingml/2006/main">
              <a:ext uri="{FF2B5EF4-FFF2-40B4-BE49-F238E27FC236}">
                <a16:creationId xmlns:a16="http://schemas.microsoft.com/office/drawing/2014/main" id="{9919E30E-9E04-4533-A0AA-71F019D59CA5}"/>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6183622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6E8390C6-94A0-4EC7-A31B-3D1E6D6612DB}"/>
              </a:ext>
            </a:extLst>
          </p:cNvPr>
          <p:cNvPicPr>
            <a:picLocks xmlns:a="http://schemas.openxmlformats.org/drawingml/2006/main" noChangeAspect="1"/>
          </p:cNvPicPr>
          <p:nvPr/>
        </p:nvPicPr>
        <p:blipFill>
          <a:blip xmlns:r="http://schemas.openxmlformats.org/officeDocument/2006/relationships" xmlns:a="http://schemas.openxmlformats.org/drawingml/2006/main" r:embed="Rd2e1b6c062094a88"/>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C22F8FE-EFEF-4FF2-B249-909F72031F77}"/>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14</a:t>
            </a:r>
          </a:p>
        </p:txBody>
      </p:sp>
      <p:sp>
        <p:nvSpPr>
          <p:cNvPr id="3" name="">
            <a:extLst xmlns:a="http://schemas.openxmlformats.org/drawingml/2006/main">
              <a:ext uri="{FF2B5EF4-FFF2-40B4-BE49-F238E27FC236}">
                <a16:creationId xmlns:a16="http://schemas.microsoft.com/office/drawing/2014/main" id="{0A8ACA35-B16D-4C44-92BE-58B956694DAF}"/>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Use canvases to make decisions visible</a:t>
            </a:r>
          </a:p>
        </p:txBody>
      </p:sp>
      <p:graphicFrame>
        <p:nvGraphicFramePr>
          <p:cNvPr id="4" name="">
            <a:extLst xmlns:a="http://schemas.openxmlformats.org/drawingml/2006/main">
              <a:ext uri="{FF2B5EF4-FFF2-40B4-BE49-F238E27FC236}">
                <a16:creationId xmlns:a16="http://schemas.microsoft.com/office/drawing/2014/main" id="{24D4060A-1EE4-4D9A-892A-97265B43CF26}"/>
              </a:ext>
            </a:extLst>
          </p:cNvPr>
          <p:cNvGraphicFramePr/>
          <p:nvPr/>
        </p:nvGraphicFramePr>
        <p:xfrm>
          <a:off xmlns:a="http://schemas.openxmlformats.org/drawingml/2006/main" x="609600" y="2143125"/>
          <a:ext xmlns:a="http://schemas.openxmlformats.org/drawingml/2006/main" cx="10972800" cy="3619500"/>
        </p:xfrm>
        <a:graphic xmlns:a="http://schemas.openxmlformats.org/drawingml/2006/main">
          <a:graphicData uri="http://schemas.openxmlformats.org/drawingml/2006/table">
            <a:tbl>
              <a:tblPr/>
              <a:tblGrid>
                <a:gridCol w="3143250"/>
                <a:gridCol w="7829550"/>
              </a:tblGrid>
              <a:tr h="603250">
                <a:tc>
                  <a:txBody>
                    <a:bodyPr/>
                    <a:lstStyle/>
                    <a:p>
                      <a:r>
                        <a:rPr sz="1650" b="1">
                          <a:solidFill>
                            <a:srgbClr val="444444"/>
                          </a:solidFill>
                          <a:latin typeface="Inter"/>
                          <a:ea typeface="Inter"/>
                          <a:cs typeface="Inter"/>
                        </a:rPr>
                        <a:t>Decision to work through</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650" b="1">
                          <a:solidFill>
                            <a:srgbClr val="444444"/>
                          </a:solidFill>
                          <a:latin typeface="Inter"/>
                          <a:ea typeface="Inter"/>
                          <a:cs typeface="Inter"/>
                        </a:rPr>
                        <a:t>Capability Cycle resources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03250">
                <a:tc>
                  <a:txBody>
                    <a:bodyPr/>
                    <a:lstStyle/>
                    <a:p>
                      <a:r>
                        <a:rPr sz="1650" b="1">
                          <a:solidFill>
                            <a:srgbClr val="444444"/>
                          </a:solidFill>
                          <a:latin typeface="Inter"/>
                          <a:ea typeface="Inter"/>
                          <a:cs typeface="Inter"/>
                        </a:rPr>
                        <a:t>Value and viability</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Customer Journey; Capability Value Proposition; Business Model; Hypothesis.</a:t>
                      </a:r>
                    </a:p>
                  </a:txBody>
                  <a:tcPr marL="91440" marR="91440" marT="45720" marB="45720">
                    <a:lnR w="9525">
                      <a:solidFill>
                        <a:srgbClr val="DDDDDD"/>
                      </a:solidFill>
                      <a:prstDash val="solid"/>
                    </a:lnR>
                    <a:lnB w="9525">
                      <a:solidFill>
                        <a:srgbClr val="DDDDDD"/>
                      </a:solidFill>
                      <a:prstDash val="solid"/>
                    </a:lnB>
                    <a:solidFill>
                      <a:srgbClr val="F7F7F7"/>
                    </a:solidFill>
                  </a:tcPr>
                </a:tc>
              </a:tr>
              <a:tr h="603250">
                <a:tc>
                  <a:txBody>
                    <a:bodyPr/>
                    <a:lstStyle/>
                    <a:p>
                      <a:r>
                        <a:rPr sz="1650" b="1">
                          <a:solidFill>
                            <a:srgbClr val="444444"/>
                          </a:solidFill>
                          <a:latin typeface="Inter"/>
                          <a:ea typeface="Inter"/>
                          <a:cs typeface="Inter"/>
                        </a:rPr>
                        <a:t>Service commitments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Capability Consumer/Producer Requirements.</a:t>
                      </a:r>
                    </a:p>
                  </a:txBody>
                  <a:tcPr marL="91440" marR="91440" marT="45720" marB="45720">
                    <a:lnR w="9525">
                      <a:solidFill>
                        <a:srgbClr val="DDDDDD"/>
                      </a:solidFill>
                      <a:prstDash val="solid"/>
                    </a:lnR>
                    <a:lnB w="9525">
                      <a:solidFill>
                        <a:srgbClr val="DDDDDD"/>
                      </a:solidFill>
                      <a:prstDash val="solid"/>
                    </a:lnB>
                    <a:solidFill>
                      <a:srgbClr val="FFFFFF"/>
                    </a:solidFill>
                  </a:tcPr>
                </a:tc>
              </a:tr>
              <a:tr h="603250">
                <a:tc>
                  <a:txBody>
                    <a:bodyPr/>
                    <a:lstStyle/>
                    <a:p>
                      <a:r>
                        <a:rPr sz="1650" b="1">
                          <a:solidFill>
                            <a:srgbClr val="444444"/>
                          </a:solidFill>
                          <a:latin typeface="Inter"/>
                          <a:ea typeface="Inter"/>
                          <a:cs typeface="Inter"/>
                        </a:rPr>
                        <a:t>Architecture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Business Impact; Locations; Capacity; Capability Architecture Decision.</a:t>
                      </a:r>
                    </a:p>
                  </a:txBody>
                  <a:tcPr marL="91440" marR="91440" marT="45720" marB="45720">
                    <a:lnR w="9525">
                      <a:solidFill>
                        <a:srgbClr val="DDDDDD"/>
                      </a:solidFill>
                      <a:prstDash val="solid"/>
                    </a:lnR>
                    <a:lnB w="9525">
                      <a:solidFill>
                        <a:srgbClr val="DDDDDD"/>
                      </a:solidFill>
                      <a:prstDash val="solid"/>
                    </a:lnB>
                    <a:solidFill>
                      <a:srgbClr val="F7F7F7"/>
                    </a:solidFill>
                  </a:tcPr>
                </a:tc>
              </a:tr>
              <a:tr h="603250">
                <a:tc>
                  <a:txBody>
                    <a:bodyPr/>
                    <a:lstStyle/>
                    <a:p>
                      <a:r>
                        <a:rPr sz="1650" b="1">
                          <a:solidFill>
                            <a:srgbClr val="444444"/>
                          </a:solidFill>
                          <a:latin typeface="Inter"/>
                          <a:ea typeface="Inter"/>
                          <a:cs typeface="Inter"/>
                        </a:rPr>
                        <a:t>Solution and interaction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Domain; Capability Solution Design; Interaction.</a:t>
                      </a:r>
                    </a:p>
                  </a:txBody>
                  <a:tcPr marL="91440" marR="91440" marT="45720" marB="45720">
                    <a:lnR w="9525">
                      <a:solidFill>
                        <a:srgbClr val="DDDDDD"/>
                      </a:solidFill>
                      <a:prstDash val="solid"/>
                    </a:lnR>
                    <a:lnB w="9525">
                      <a:solidFill>
                        <a:srgbClr val="DDDDDD"/>
                      </a:solidFill>
                      <a:prstDash val="solid"/>
                    </a:lnB>
                    <a:solidFill>
                      <a:srgbClr val="FFFFFF"/>
                    </a:solidFill>
                  </a:tcPr>
                </a:tc>
              </a:tr>
              <a:tr h="603250">
                <a:tc>
                  <a:txBody>
                    <a:bodyPr/>
                    <a:lstStyle/>
                    <a:p>
                      <a:r>
                        <a:rPr sz="1650" b="1">
                          <a:solidFill>
                            <a:srgbClr val="444444"/>
                          </a:solidFill>
                          <a:latin typeface="Inter"/>
                          <a:ea typeface="Inter"/>
                          <a:cs typeface="Inter"/>
                        </a:rPr>
                        <a:t>Operation and readiness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Capability Readiness &amp; Operations; readiness checklist.</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5" name="">
            <a:extLst xmlns:a="http://schemas.openxmlformats.org/drawingml/2006/main">
              <a:ext uri="{FF2B5EF4-FFF2-40B4-BE49-F238E27FC236}">
                <a16:creationId xmlns:a16="http://schemas.microsoft.com/office/drawing/2014/main" id="{2F51EF3F-BA1E-4E01-A78F-10BDD950AE40}"/>
              </a:ext>
            </a:extLst>
          </p:cNvPr>
          <p:cNvSpPr>
            <a:spLocks xmlns:a="http://schemas.openxmlformats.org/drawingml/2006/main" noGrp="1"/>
          </p:cNvSpPr>
          <p:nvPr/>
        </p:nvSpPr>
        <p:spPr>
          <a:xfrm xmlns:a="http://schemas.openxmlformats.org/drawingml/2006/main">
            <a:off x="609600" y="60483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444444"/>
                </a:solidFill>
                <a:latin typeface="Inter"/>
                <a:ea typeface="Inter"/>
                <a:cs typeface="Inter"/>
              </a:defRPr>
            </a:defPPr>
            <a:lvl1pPr>
              <a:defRPr sz="1875" b="1">
                <a:solidFill>
                  <a:srgbClr val="444444"/>
                </a:solidFill>
                <a:latin typeface="Inter"/>
                <a:ea typeface="Inter"/>
                <a:cs typeface="Inter"/>
              </a:defRPr>
            </a:lvl1pPr>
            <a:lvl2pPr>
              <a:defRPr sz="1875" b="1">
                <a:solidFill>
                  <a:srgbClr val="444444"/>
                </a:solidFill>
                <a:latin typeface="Inter"/>
                <a:ea typeface="Inter"/>
                <a:cs typeface="Inter"/>
              </a:defRPr>
            </a:lvl2pPr>
            <a:lvl3pPr>
              <a:defRPr sz="1875" b="1">
                <a:solidFill>
                  <a:srgbClr val="444444"/>
                </a:solidFill>
                <a:latin typeface="Inter"/>
                <a:ea typeface="Inter"/>
                <a:cs typeface="Inter"/>
              </a:defRPr>
            </a:lvl3pPr>
            <a:lvl4pPr>
              <a:defRPr sz="1875" b="1">
                <a:solidFill>
                  <a:srgbClr val="444444"/>
                </a:solidFill>
                <a:latin typeface="Inter"/>
                <a:ea typeface="Inter"/>
                <a:cs typeface="Inter"/>
              </a:defRPr>
            </a:lvl4pPr>
            <a:lvl5pPr>
              <a:defRPr sz="1875" b="1">
                <a:solidFill>
                  <a:srgbClr val="444444"/>
                </a:solidFill>
                <a:latin typeface="Inter"/>
                <a:ea typeface="Inter"/>
                <a:cs typeface="Inter"/>
              </a:defRPr>
            </a:lvl5pPr>
            <a:lvl6pPr>
              <a:defRPr sz="1875" b="1">
                <a:solidFill>
                  <a:srgbClr val="444444"/>
                </a:solidFill>
                <a:latin typeface="Inter"/>
                <a:ea typeface="Inter"/>
                <a:cs typeface="Inter"/>
              </a:defRPr>
            </a:lvl6pPr>
            <a:lvl7pPr>
              <a:defRPr sz="1875" b="1">
                <a:solidFill>
                  <a:srgbClr val="444444"/>
                </a:solidFill>
                <a:latin typeface="Inter"/>
                <a:ea typeface="Inter"/>
                <a:cs typeface="Inter"/>
              </a:defRPr>
            </a:lvl7pPr>
            <a:lvl8pPr>
              <a:defRPr sz="1875" b="1">
                <a:solidFill>
                  <a:srgbClr val="444444"/>
                </a:solidFill>
                <a:latin typeface="Inter"/>
                <a:ea typeface="Inter"/>
                <a:cs typeface="Inter"/>
              </a:defRPr>
            </a:lvl8pPr>
            <a:lvl9pPr>
              <a:defRPr sz="1875" b="1">
                <a:solidFill>
                  <a:srgbClr val="444444"/>
                </a:solidFill>
                <a:latin typeface="Inter"/>
                <a:ea typeface="Inter"/>
                <a:cs typeface="Inter"/>
              </a:defRPr>
            </a:lvl9pPr>
          </a:lstStyle>
          <a:p xmlns:a="http://schemas.openxmlformats.org/drawingml/2006/main">
            <a:pPr>
              <a:defRPr sz="1875" b="1">
                <a:solidFill>
                  <a:srgbClr val="444444"/>
                </a:solidFill>
                <a:latin typeface="Inter"/>
                <a:ea typeface="Inter"/>
                <a:cs typeface="Inter"/>
              </a:defRPr>
            </a:pPr>
            <a:r>
              <a:rPr sz="1875" b="1">
                <a:solidFill>
                  <a:srgbClr val="444444"/>
                </a:solidFill>
                <a:latin typeface="Inter"/>
                <a:ea typeface="Inter"/>
                <a:cs typeface="Inter"/>
              </a:rPr>
              <a:t>Start with the unanswered decision; use its relevant canvas or guide.</a:t>
            </a:r>
          </a:p>
        </p:txBody>
      </p:sp>
      <p:sp>
        <p:nvSpPr>
          <p:cNvPr id="6" name="">
            <a:extLst xmlns:a="http://schemas.openxmlformats.org/drawingml/2006/main">
              <a:ext uri="{FF2B5EF4-FFF2-40B4-BE49-F238E27FC236}">
                <a16:creationId xmlns:a16="http://schemas.microsoft.com/office/drawing/2014/main" id="{85CB08B1-1CEB-48BD-9D37-904C79EB9B7E}"/>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191608535"/>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58B2D05-35A5-48DC-85D8-F5EFF95D3E14}"/>
              </a:ext>
            </a:extLst>
          </p:cNvPr>
          <p:cNvPicPr>
            <a:picLocks xmlns:a="http://schemas.openxmlformats.org/drawingml/2006/main" noChangeAspect="1"/>
          </p:cNvPicPr>
          <p:nvPr/>
        </p:nvPicPr>
        <p:blipFill>
          <a:blip xmlns:r="http://schemas.openxmlformats.org/officeDocument/2006/relationships" xmlns:a="http://schemas.openxmlformats.org/drawingml/2006/main" r:embed="Rded06205a0014fd4"/>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FBB7D61-BBE9-441C-B8C7-37AA51C39FF4}"/>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15</a:t>
            </a:r>
          </a:p>
        </p:txBody>
      </p:sp>
      <p:sp>
        <p:nvSpPr>
          <p:cNvPr id="3" name="">
            <a:extLst xmlns:a="http://schemas.openxmlformats.org/drawingml/2006/main">
              <a:ext uri="{FF2B5EF4-FFF2-40B4-BE49-F238E27FC236}">
                <a16:creationId xmlns:a16="http://schemas.microsoft.com/office/drawing/2014/main" id="{CB2C4899-969A-4017-A00C-C77D85A89888}"/>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Start with one capability and its consumers</a:t>
            </a:r>
          </a:p>
        </p:txBody>
      </p:sp>
      <p:sp>
        <p:nvSpPr>
          <p:cNvPr id="4" name="">
            <a:extLst xmlns:a="http://schemas.openxmlformats.org/drawingml/2006/main">
              <a:ext uri="{FF2B5EF4-FFF2-40B4-BE49-F238E27FC236}">
                <a16:creationId xmlns:a16="http://schemas.microsoft.com/office/drawing/2014/main" id="{FF898077-2D1D-4BC0-BED7-E73B6C3336C3}"/>
              </a:ext>
            </a:extLst>
          </p:cNvPr>
          <p:cNvSpPr>
            <a:spLocks xmlns:a="http://schemas.openxmlformats.org/drawingml/2006/main" noGrp="1"/>
          </p:cNvSpPr>
          <p:nvPr/>
        </p:nvSpPr>
        <p:spPr>
          <a:xfrm xmlns:a="http://schemas.openxmlformats.org/drawingml/2006/main">
            <a:off x="609600" y="2238375"/>
            <a:ext cx="109728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444444"/>
                </a:solidFill>
                <a:latin typeface="Inter"/>
                <a:ea typeface="Inter"/>
                <a:cs typeface="Inter"/>
              </a:defRPr>
            </a:defPPr>
            <a:lvl1pPr>
              <a:defRPr sz="2250" b="0">
                <a:solidFill>
                  <a:srgbClr val="444444"/>
                </a:solidFill>
                <a:latin typeface="Inter"/>
                <a:ea typeface="Inter"/>
                <a:cs typeface="Inter"/>
              </a:defRPr>
            </a:lvl1pPr>
            <a:lvl2pPr>
              <a:defRPr sz="2250" b="0">
                <a:solidFill>
                  <a:srgbClr val="444444"/>
                </a:solidFill>
                <a:latin typeface="Inter"/>
                <a:ea typeface="Inter"/>
                <a:cs typeface="Inter"/>
              </a:defRPr>
            </a:lvl2pPr>
            <a:lvl3pPr>
              <a:defRPr sz="2250" b="0">
                <a:solidFill>
                  <a:srgbClr val="444444"/>
                </a:solidFill>
                <a:latin typeface="Inter"/>
                <a:ea typeface="Inter"/>
                <a:cs typeface="Inter"/>
              </a:defRPr>
            </a:lvl3pPr>
            <a:lvl4pPr>
              <a:defRPr sz="2250" b="0">
                <a:solidFill>
                  <a:srgbClr val="444444"/>
                </a:solidFill>
                <a:latin typeface="Inter"/>
                <a:ea typeface="Inter"/>
                <a:cs typeface="Inter"/>
              </a:defRPr>
            </a:lvl4pPr>
            <a:lvl5pPr>
              <a:defRPr sz="2250" b="0">
                <a:solidFill>
                  <a:srgbClr val="444444"/>
                </a:solidFill>
                <a:latin typeface="Inter"/>
                <a:ea typeface="Inter"/>
                <a:cs typeface="Inter"/>
              </a:defRPr>
            </a:lvl5pPr>
            <a:lvl6pPr>
              <a:defRPr sz="2250" b="0">
                <a:solidFill>
                  <a:srgbClr val="444444"/>
                </a:solidFill>
                <a:latin typeface="Inter"/>
                <a:ea typeface="Inter"/>
                <a:cs typeface="Inter"/>
              </a:defRPr>
            </a:lvl6pPr>
            <a:lvl7pPr>
              <a:defRPr sz="2250" b="0">
                <a:solidFill>
                  <a:srgbClr val="444444"/>
                </a:solidFill>
                <a:latin typeface="Inter"/>
                <a:ea typeface="Inter"/>
                <a:cs typeface="Inter"/>
              </a:defRPr>
            </a:lvl7pPr>
            <a:lvl8pPr>
              <a:defRPr sz="2250" b="0">
                <a:solidFill>
                  <a:srgbClr val="444444"/>
                </a:solidFill>
                <a:latin typeface="Inter"/>
                <a:ea typeface="Inter"/>
                <a:cs typeface="Inter"/>
              </a:defRPr>
            </a:lvl8pPr>
            <a:lvl9pPr>
              <a:defRPr sz="2250" b="0">
                <a:solidFill>
                  <a:srgbClr val="444444"/>
                </a:solidFill>
                <a:latin typeface="Inter"/>
                <a:ea typeface="Inter"/>
                <a:cs typeface="Inter"/>
              </a:defRPr>
            </a:lvl9pPr>
          </a:lstStyle>
          <a:p xmlns:a="http://schemas.openxmlformats.org/drawingml/2006/main">
            <a:pPr marL="279400" indent="-203200">
              <a:spcAft>
                <a:spcPts val="1200"/>
              </a:spcAft>
              <a:buAutoNum type="arabicPeriod" startAt="1"/>
              <a:defRPr sz="2250" b="0">
                <a:solidFill>
                  <a:srgbClr val="444444"/>
                </a:solidFill>
                <a:latin typeface="Inter"/>
                <a:ea typeface="Inter"/>
                <a:cs typeface="Inter"/>
              </a:defRPr>
            </a:pPr>
            <a:r>
              <a:t>Choose a consumer journey and write one capability hypothesis.</a:t>
            </a:r>
          </a:p>
          <a:p xmlns:a="http://schemas.openxmlformats.org/drawingml/2006/main">
            <a:pPr marL="279400" indent="-203200">
              <a:spcAft>
                <a:spcPts val="1200"/>
              </a:spcAft>
              <a:buAutoNum type="arabicPeriod"/>
              <a:defRPr sz="2250" b="0">
                <a:solidFill>
                  <a:srgbClr val="444444"/>
                </a:solidFill>
                <a:latin typeface="Inter"/>
                <a:ea typeface="Inter"/>
                <a:cs typeface="Inter"/>
              </a:defRPr>
            </a:pPr>
            <a:r>
              <a:t>Agree the service promise with the owner, producer and consumer.</a:t>
            </a:r>
          </a:p>
          <a:p xmlns:a="http://schemas.openxmlformats.org/drawingml/2006/main">
            <a:pPr marL="279400" indent="-203200">
              <a:spcAft>
                <a:spcPts val="1200"/>
              </a:spcAft>
              <a:buAutoNum type="arabicPeriod"/>
              <a:defRPr sz="2250" b="0">
                <a:solidFill>
                  <a:srgbClr val="444444"/>
                </a:solidFill>
                <a:latin typeface="Inter"/>
                <a:ea typeface="Inter"/>
                <a:cs typeface="Inter"/>
              </a:defRPr>
            </a:pPr>
            <a:r>
              <a:t>Compare implementation options and record the first decision.</a:t>
            </a:r>
          </a:p>
          <a:p xmlns:a="http://schemas.openxmlformats.org/drawingml/2006/main">
            <a:pPr marL="279400" indent="-203200">
              <a:spcAft>
                <a:spcPts val="1200"/>
              </a:spcAft>
              <a:buAutoNum type="arabicPeriod"/>
              <a:defRPr sz="2250" b="0">
                <a:solidFill>
                  <a:srgbClr val="444444"/>
                </a:solidFill>
                <a:latin typeface="Inter"/>
                <a:ea typeface="Inter"/>
                <a:cs typeface="Inter"/>
              </a:defRPr>
            </a:pPr>
            <a:r>
              <a:t>Test a small service interaction and review readiness evidence.</a:t>
            </a:r>
          </a:p>
          <a:p xmlns:a="http://schemas.openxmlformats.org/drawingml/2006/main">
            <a:pPr marL="279400" indent="-203200">
              <a:spcAft>
                <a:spcPts val="1200"/>
              </a:spcAft>
              <a:buAutoNum type="arabicPeriod"/>
              <a:defRPr sz="2250" b="0">
                <a:solidFill>
                  <a:srgbClr val="444444"/>
                </a:solidFill>
                <a:latin typeface="Inter"/>
                <a:ea typeface="Inter"/>
                <a:cs typeface="Inter"/>
              </a:defRPr>
            </a:pPr>
            <a:r>
              <a:t>Agree what to measure and when to revisit the hypothesis.</a:t>
            </a:r>
          </a:p>
        </p:txBody>
      </p:sp>
      <p:sp>
        <p:nvSpPr>
          <p:cNvPr id="5" name="">
            <a:extLst xmlns:a="http://schemas.openxmlformats.org/drawingml/2006/main">
              <a:ext uri="{FF2B5EF4-FFF2-40B4-BE49-F238E27FC236}">
                <a16:creationId xmlns:a16="http://schemas.microsoft.com/office/drawing/2014/main" id="{6DC0E54C-7935-4BE2-88CE-8E32BE0F03DF}"/>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444444"/>
                </a:solidFill>
                <a:latin typeface="Inter"/>
                <a:ea typeface="Inter"/>
                <a:cs typeface="Inter"/>
              </a:defRPr>
            </a:defPPr>
            <a:lvl1pPr>
              <a:defRPr sz="2100" b="1">
                <a:solidFill>
                  <a:srgbClr val="444444"/>
                </a:solidFill>
                <a:latin typeface="Inter"/>
                <a:ea typeface="Inter"/>
                <a:cs typeface="Inter"/>
              </a:defRPr>
            </a:lvl1pPr>
            <a:lvl2pPr>
              <a:defRPr sz="2100" b="1">
                <a:solidFill>
                  <a:srgbClr val="444444"/>
                </a:solidFill>
                <a:latin typeface="Inter"/>
                <a:ea typeface="Inter"/>
                <a:cs typeface="Inter"/>
              </a:defRPr>
            </a:lvl2pPr>
            <a:lvl3pPr>
              <a:defRPr sz="2100" b="1">
                <a:solidFill>
                  <a:srgbClr val="444444"/>
                </a:solidFill>
                <a:latin typeface="Inter"/>
                <a:ea typeface="Inter"/>
                <a:cs typeface="Inter"/>
              </a:defRPr>
            </a:lvl3pPr>
            <a:lvl4pPr>
              <a:defRPr sz="2100" b="1">
                <a:solidFill>
                  <a:srgbClr val="444444"/>
                </a:solidFill>
                <a:latin typeface="Inter"/>
                <a:ea typeface="Inter"/>
                <a:cs typeface="Inter"/>
              </a:defRPr>
            </a:lvl4pPr>
            <a:lvl5pPr>
              <a:defRPr sz="2100" b="1">
                <a:solidFill>
                  <a:srgbClr val="444444"/>
                </a:solidFill>
                <a:latin typeface="Inter"/>
                <a:ea typeface="Inter"/>
                <a:cs typeface="Inter"/>
              </a:defRPr>
            </a:lvl5pPr>
            <a:lvl6pPr>
              <a:defRPr sz="2100" b="1">
                <a:solidFill>
                  <a:srgbClr val="444444"/>
                </a:solidFill>
                <a:latin typeface="Inter"/>
                <a:ea typeface="Inter"/>
                <a:cs typeface="Inter"/>
              </a:defRPr>
            </a:lvl6pPr>
            <a:lvl7pPr>
              <a:defRPr sz="2100" b="1">
                <a:solidFill>
                  <a:srgbClr val="444444"/>
                </a:solidFill>
                <a:latin typeface="Inter"/>
                <a:ea typeface="Inter"/>
                <a:cs typeface="Inter"/>
              </a:defRPr>
            </a:lvl7pPr>
            <a:lvl8pPr>
              <a:defRPr sz="2100" b="1">
                <a:solidFill>
                  <a:srgbClr val="444444"/>
                </a:solidFill>
                <a:latin typeface="Inter"/>
                <a:ea typeface="Inter"/>
                <a:cs typeface="Inter"/>
              </a:defRPr>
            </a:lvl8pPr>
            <a:lvl9pPr>
              <a:defRPr sz="2100" b="1">
                <a:solidFill>
                  <a:srgbClr val="444444"/>
                </a:solidFill>
                <a:latin typeface="Inter"/>
                <a:ea typeface="Inter"/>
                <a:cs typeface="Inter"/>
              </a:defRPr>
            </a:lvl9pPr>
          </a:lstStyle>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Workshop output: an evidence backlog, named decision owners and a next review date.</a:t>
            </a:r>
          </a:p>
        </p:txBody>
      </p:sp>
      <p:sp>
        <p:nvSpPr>
          <p:cNvPr id="6" name="">
            <a:extLst xmlns:a="http://schemas.openxmlformats.org/drawingml/2006/main">
              <a:ext uri="{FF2B5EF4-FFF2-40B4-BE49-F238E27FC236}">
                <a16:creationId xmlns:a16="http://schemas.microsoft.com/office/drawing/2014/main" id="{0159EBC0-75F1-4D96-8B40-B58B803BD4AD}"/>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79414304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0905D449-5CFB-4AE2-B52F-59831E741676}"/>
              </a:ext>
            </a:extLst>
          </p:cNvPr>
          <p:cNvPicPr>
            <a:picLocks xmlns:a="http://schemas.openxmlformats.org/drawingml/2006/main" noChangeAspect="1"/>
          </p:cNvPicPr>
          <p:nvPr/>
        </p:nvPicPr>
        <p:blipFill>
          <a:blip xmlns:r="http://schemas.openxmlformats.org/officeDocument/2006/relationships" xmlns:a="http://schemas.openxmlformats.org/drawingml/2006/main" r:embed="R234d6143469e4e3f"/>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FC5FA6-8E11-4AE1-B526-BE8BF6FAFB48}"/>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16</a:t>
            </a:r>
          </a:p>
        </p:txBody>
      </p:sp>
      <p:sp>
        <p:nvSpPr>
          <p:cNvPr id="3" name="">
            <a:extLst xmlns:a="http://schemas.openxmlformats.org/drawingml/2006/main">
              <a:ext uri="{FF2B5EF4-FFF2-40B4-BE49-F238E27FC236}">
                <a16:creationId xmlns:a16="http://schemas.microsoft.com/office/drawing/2014/main" id="{0D1C5436-1554-40CD-8040-6A711514BB6C}"/>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Make the next reuse easier</a:t>
            </a:r>
          </a:p>
        </p:txBody>
      </p:sp>
      <p:sp>
        <p:nvSpPr>
          <p:cNvPr id="4" name="">
            <a:extLst xmlns:a="http://schemas.openxmlformats.org/drawingml/2006/main">
              <a:ext uri="{FF2B5EF4-FFF2-40B4-BE49-F238E27FC236}">
                <a16:creationId xmlns:a16="http://schemas.microsoft.com/office/drawing/2014/main" id="{EA8A30BF-D18C-4B11-B0AC-CAB1A0B34008}"/>
              </a:ext>
            </a:extLst>
          </p:cNvPr>
          <p:cNvSpPr>
            <a:spLocks xmlns:a="http://schemas.openxmlformats.org/drawingml/2006/main" noGrp="1"/>
          </p:cNvSpPr>
          <p:nvPr/>
        </p:nvSpPr>
        <p:spPr>
          <a:xfrm xmlns:a="http://schemas.openxmlformats.org/drawingml/2006/main">
            <a:off x="609600" y="22383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444444"/>
                </a:solidFill>
                <a:latin typeface="Inter"/>
                <a:ea typeface="Inter"/>
                <a:cs typeface="Inter"/>
              </a:defRPr>
            </a:defPPr>
            <a:lvl1pPr>
              <a:defRPr sz="2400" b="1">
                <a:solidFill>
                  <a:srgbClr val="444444"/>
                </a:solidFill>
                <a:latin typeface="Inter"/>
                <a:ea typeface="Inter"/>
                <a:cs typeface="Inter"/>
              </a:defRPr>
            </a:lvl1pPr>
            <a:lvl2pPr>
              <a:defRPr sz="2400" b="1">
                <a:solidFill>
                  <a:srgbClr val="444444"/>
                </a:solidFill>
                <a:latin typeface="Inter"/>
                <a:ea typeface="Inter"/>
                <a:cs typeface="Inter"/>
              </a:defRPr>
            </a:lvl2pPr>
            <a:lvl3pPr>
              <a:defRPr sz="2400" b="1">
                <a:solidFill>
                  <a:srgbClr val="444444"/>
                </a:solidFill>
                <a:latin typeface="Inter"/>
                <a:ea typeface="Inter"/>
                <a:cs typeface="Inter"/>
              </a:defRPr>
            </a:lvl3pPr>
            <a:lvl4pPr>
              <a:defRPr sz="2400" b="1">
                <a:solidFill>
                  <a:srgbClr val="444444"/>
                </a:solidFill>
                <a:latin typeface="Inter"/>
                <a:ea typeface="Inter"/>
                <a:cs typeface="Inter"/>
              </a:defRPr>
            </a:lvl4pPr>
            <a:lvl5pPr>
              <a:defRPr sz="2400" b="1">
                <a:solidFill>
                  <a:srgbClr val="444444"/>
                </a:solidFill>
                <a:latin typeface="Inter"/>
                <a:ea typeface="Inter"/>
                <a:cs typeface="Inter"/>
              </a:defRPr>
            </a:lvl5pPr>
            <a:lvl6pPr>
              <a:defRPr sz="2400" b="1">
                <a:solidFill>
                  <a:srgbClr val="444444"/>
                </a:solidFill>
                <a:latin typeface="Inter"/>
                <a:ea typeface="Inter"/>
                <a:cs typeface="Inter"/>
              </a:defRPr>
            </a:lvl6pPr>
            <a:lvl7pPr>
              <a:defRPr sz="2400" b="1">
                <a:solidFill>
                  <a:srgbClr val="444444"/>
                </a:solidFill>
                <a:latin typeface="Inter"/>
                <a:ea typeface="Inter"/>
                <a:cs typeface="Inter"/>
              </a:defRPr>
            </a:lvl7pPr>
            <a:lvl8pPr>
              <a:defRPr sz="2400" b="1">
                <a:solidFill>
                  <a:srgbClr val="444444"/>
                </a:solidFill>
                <a:latin typeface="Inter"/>
                <a:ea typeface="Inter"/>
                <a:cs typeface="Inter"/>
              </a:defRPr>
            </a:lvl8pPr>
            <a:lvl9pPr>
              <a:defRPr sz="2400" b="1">
                <a:solidFill>
                  <a:srgbClr val="444444"/>
                </a:solidFill>
                <a:latin typeface="Inter"/>
                <a:ea typeface="Inter"/>
                <a:cs typeface="Inter"/>
              </a:defRPr>
            </a:lvl9pPr>
          </a:lstStyle>
          <a:p xmlns:a="http://schemas.openxmlformats.org/drawingml/2006/main">
            <a:pPr>
              <a:defRPr sz="2400" b="1">
                <a:solidFill>
                  <a:srgbClr val="444444"/>
                </a:solidFill>
                <a:latin typeface="Inter"/>
                <a:ea typeface="Inter"/>
                <a:cs typeface="Inter"/>
              </a:defRPr>
            </a:pPr>
            <a:r>
              <a:rPr sz="2400" b="1">
                <a:solidFill>
                  <a:srgbClr val="444444"/>
                </a:solidFill>
                <a:latin typeface="Inter"/>
                <a:ea typeface="Inter"/>
                <a:cs typeface="Inter"/>
              </a:rPr>
              <a:t>A capability is ready for reuse when its value, service promise, access and operational ownership are clear.</a:t>
            </a:r>
          </a:p>
        </p:txBody>
      </p:sp>
      <p:sp>
        <p:nvSpPr>
          <p:cNvPr id="5" name="">
            <a:extLst xmlns:a="http://schemas.openxmlformats.org/drawingml/2006/main">
              <a:ext uri="{FF2B5EF4-FFF2-40B4-BE49-F238E27FC236}">
                <a16:creationId xmlns:a16="http://schemas.microsoft.com/office/drawing/2014/main" id="{E88BD666-E0CF-40BA-B1A9-A38A5068721F}"/>
              </a:ext>
            </a:extLst>
          </p:cNvPr>
          <p:cNvSpPr>
            <a:spLocks xmlns:a="http://schemas.openxmlformats.org/drawingml/2006/main" noGrp="1"/>
          </p:cNvSpPr>
          <p:nvPr/>
        </p:nvSpPr>
        <p:spPr>
          <a:xfrm xmlns:a="http://schemas.openxmlformats.org/drawingml/2006/main">
            <a:off x="609600" y="3476625"/>
            <a:ext cx="109728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444444"/>
                </a:solidFill>
                <a:latin typeface="Inter"/>
                <a:ea typeface="Inter"/>
                <a:cs typeface="Inter"/>
              </a:defRPr>
            </a:defPPr>
            <a:lvl1pPr>
              <a:defRPr sz="2175" b="0">
                <a:solidFill>
                  <a:srgbClr val="444444"/>
                </a:solidFill>
                <a:latin typeface="Inter"/>
                <a:ea typeface="Inter"/>
                <a:cs typeface="Inter"/>
              </a:defRPr>
            </a:lvl1pPr>
            <a:lvl2pPr>
              <a:defRPr sz="2175" b="0">
                <a:solidFill>
                  <a:srgbClr val="444444"/>
                </a:solidFill>
                <a:latin typeface="Inter"/>
                <a:ea typeface="Inter"/>
                <a:cs typeface="Inter"/>
              </a:defRPr>
            </a:lvl2pPr>
            <a:lvl3pPr>
              <a:defRPr sz="2175" b="0">
                <a:solidFill>
                  <a:srgbClr val="444444"/>
                </a:solidFill>
                <a:latin typeface="Inter"/>
                <a:ea typeface="Inter"/>
                <a:cs typeface="Inter"/>
              </a:defRPr>
            </a:lvl3pPr>
            <a:lvl4pPr>
              <a:defRPr sz="2175" b="0">
                <a:solidFill>
                  <a:srgbClr val="444444"/>
                </a:solidFill>
                <a:latin typeface="Inter"/>
                <a:ea typeface="Inter"/>
                <a:cs typeface="Inter"/>
              </a:defRPr>
            </a:lvl4pPr>
            <a:lvl5pPr>
              <a:defRPr sz="2175" b="0">
                <a:solidFill>
                  <a:srgbClr val="444444"/>
                </a:solidFill>
                <a:latin typeface="Inter"/>
                <a:ea typeface="Inter"/>
                <a:cs typeface="Inter"/>
              </a:defRPr>
            </a:lvl5pPr>
            <a:lvl6pPr>
              <a:defRPr sz="2175" b="0">
                <a:solidFill>
                  <a:srgbClr val="444444"/>
                </a:solidFill>
                <a:latin typeface="Inter"/>
                <a:ea typeface="Inter"/>
                <a:cs typeface="Inter"/>
              </a:defRPr>
            </a:lvl6pPr>
            <a:lvl7pPr>
              <a:defRPr sz="2175" b="0">
                <a:solidFill>
                  <a:srgbClr val="444444"/>
                </a:solidFill>
                <a:latin typeface="Inter"/>
                <a:ea typeface="Inter"/>
                <a:cs typeface="Inter"/>
              </a:defRPr>
            </a:lvl7pPr>
            <a:lvl8pPr>
              <a:defRPr sz="2175" b="0">
                <a:solidFill>
                  <a:srgbClr val="444444"/>
                </a:solidFill>
                <a:latin typeface="Inter"/>
                <a:ea typeface="Inter"/>
                <a:cs typeface="Inter"/>
              </a:defRPr>
            </a:lvl8pPr>
            <a:lvl9pPr>
              <a:defRPr sz="2175" b="0">
                <a:solidFill>
                  <a:srgbClr val="444444"/>
                </a:solidFill>
                <a:latin typeface="Inter"/>
                <a:ea typeface="Inter"/>
                <a:cs typeface="Inter"/>
              </a:defRPr>
            </a:lvl9pPr>
          </a:lstStyle>
          <a:p xmlns:a="http://schemas.openxmlformats.org/drawingml/2006/main">
            <a:pPr marL="279400" indent="-203200">
              <a:spcAft>
                <a:spcPts val="1200"/>
              </a:spcAft>
              <a:buAutoNum type="arabicPeriod" startAt="1"/>
              <a:defRPr sz="2175" b="0">
                <a:solidFill>
                  <a:srgbClr val="444444"/>
                </a:solidFill>
                <a:latin typeface="Inter"/>
                <a:ea typeface="Inter"/>
                <a:cs typeface="Inter"/>
              </a:defRPr>
            </a:pPr>
            <a:r>
              <a:t>Name one capability and the consumer outcome.</a:t>
            </a:r>
          </a:p>
          <a:p xmlns:a="http://schemas.openxmlformats.org/drawingml/2006/main">
            <a:pPr marL="279400" indent="-203200">
              <a:spcAft>
                <a:spcPts val="1200"/>
              </a:spcAft>
              <a:buAutoNum type="arabicPeriod"/>
              <a:defRPr sz="2175" b="0">
                <a:solidFill>
                  <a:srgbClr val="444444"/>
                </a:solidFill>
                <a:latin typeface="Inter"/>
                <a:ea typeface="Inter"/>
                <a:cs typeface="Inter"/>
              </a:defRPr>
            </a:pPr>
            <a:r>
              <a:t>Find the weakest evidence across the eight stations.</a:t>
            </a:r>
          </a:p>
          <a:p xmlns:a="http://schemas.openxmlformats.org/drawingml/2006/main">
            <a:pPr marL="279400" indent="-203200">
              <a:spcAft>
                <a:spcPts val="1200"/>
              </a:spcAft>
              <a:buAutoNum type="arabicPeriod"/>
              <a:defRPr sz="2175" b="0">
                <a:solidFill>
                  <a:srgbClr val="444444"/>
                </a:solidFill>
                <a:latin typeface="Inter"/>
                <a:ea typeface="Inter"/>
                <a:cs typeface="Inter"/>
              </a:defRPr>
            </a:pPr>
            <a:r>
              <a:t>Assign the next experiment and review the result.</a:t>
            </a:r>
          </a:p>
        </p:txBody>
      </p:sp>
      <p:sp>
        <p:nvSpPr>
          <p:cNvPr id="6" name="">
            <a:extLst xmlns:a="http://schemas.openxmlformats.org/drawingml/2006/main">
              <a:ext uri="{FF2B5EF4-FFF2-40B4-BE49-F238E27FC236}">
                <a16:creationId xmlns:a16="http://schemas.microsoft.com/office/drawing/2014/main" id="{2AA0B22B-D7A6-49EF-9275-C140F618E4EB}"/>
              </a:ext>
            </a:extLst>
          </p:cNvPr>
          <p:cNvSpPr>
            <a:spLocks xmlns:a="http://schemas.openxmlformats.org/drawingml/2006/main" noGrp="1"/>
          </p:cNvSpPr>
          <p:nvPr/>
        </p:nvSpPr>
        <p:spPr>
          <a:xfrm xmlns:a="http://schemas.openxmlformats.org/drawingml/2006/main">
            <a:off x="609600" y="547687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444444"/>
                </a:solidFill>
                <a:latin typeface="Inter"/>
                <a:ea typeface="Inter"/>
                <a:cs typeface="Inter"/>
              </a:defRPr>
            </a:defPPr>
            <a:lvl1pPr>
              <a:defRPr sz="1875" b="0">
                <a:solidFill>
                  <a:srgbClr val="444444"/>
                </a:solidFill>
                <a:latin typeface="Inter"/>
                <a:ea typeface="Inter"/>
                <a:cs typeface="Inter"/>
              </a:defRPr>
            </a:lvl1pPr>
            <a:lvl2pPr>
              <a:defRPr sz="1875" b="0">
                <a:solidFill>
                  <a:srgbClr val="444444"/>
                </a:solidFill>
                <a:latin typeface="Inter"/>
                <a:ea typeface="Inter"/>
                <a:cs typeface="Inter"/>
              </a:defRPr>
            </a:lvl2pPr>
            <a:lvl3pPr>
              <a:defRPr sz="1875" b="0">
                <a:solidFill>
                  <a:srgbClr val="444444"/>
                </a:solidFill>
                <a:latin typeface="Inter"/>
                <a:ea typeface="Inter"/>
                <a:cs typeface="Inter"/>
              </a:defRPr>
            </a:lvl3pPr>
            <a:lvl4pPr>
              <a:defRPr sz="1875" b="0">
                <a:solidFill>
                  <a:srgbClr val="444444"/>
                </a:solidFill>
                <a:latin typeface="Inter"/>
                <a:ea typeface="Inter"/>
                <a:cs typeface="Inter"/>
              </a:defRPr>
            </a:lvl4pPr>
            <a:lvl5pPr>
              <a:defRPr sz="1875" b="0">
                <a:solidFill>
                  <a:srgbClr val="444444"/>
                </a:solidFill>
                <a:latin typeface="Inter"/>
                <a:ea typeface="Inter"/>
                <a:cs typeface="Inter"/>
              </a:defRPr>
            </a:lvl5pPr>
            <a:lvl6pPr>
              <a:defRPr sz="1875" b="0">
                <a:solidFill>
                  <a:srgbClr val="444444"/>
                </a:solidFill>
                <a:latin typeface="Inter"/>
                <a:ea typeface="Inter"/>
                <a:cs typeface="Inter"/>
              </a:defRPr>
            </a:lvl6pPr>
            <a:lvl7pPr>
              <a:defRPr sz="1875" b="0">
                <a:solidFill>
                  <a:srgbClr val="444444"/>
                </a:solidFill>
                <a:latin typeface="Inter"/>
                <a:ea typeface="Inter"/>
                <a:cs typeface="Inter"/>
              </a:defRPr>
            </a:lvl7pPr>
            <a:lvl8pPr>
              <a:defRPr sz="1875" b="0">
                <a:solidFill>
                  <a:srgbClr val="444444"/>
                </a:solidFill>
                <a:latin typeface="Inter"/>
                <a:ea typeface="Inter"/>
                <a:cs typeface="Inter"/>
              </a:defRPr>
            </a:lvl8pPr>
            <a:lvl9pPr>
              <a:defRPr sz="1875" b="0">
                <a:solidFill>
                  <a:srgbClr val="444444"/>
                </a:solidFill>
                <a:latin typeface="Inter"/>
                <a:ea typeface="Inter"/>
                <a:cs typeface="Inter"/>
              </a:defRPr>
            </a:lvl9pPr>
          </a:lstStyle>
          <a:p xmlns:a="http://schemas.openxmlformats.org/drawingml/2006/main">
            <a:pPr>
              <a:defRPr sz="1875" b="0">
                <a:solidFill>
                  <a:srgbClr val="444444"/>
                </a:solidFill>
                <a:latin typeface="Inter"/>
                <a:ea typeface="Inter"/>
                <a:cs typeface="Inter"/>
              </a:defRPr>
            </a:pPr>
            <a:r>
              <a:rPr sz="1875" b="0">
                <a:solidFill>
                  <a:srgbClr val="444444"/>
                </a:solidFill>
                <a:latin typeface="Inter"/>
                <a:ea typeface="Inter"/>
                <a:cs typeface="Inter"/>
              </a:rPr>
              <a:t>Explore the cycle and its resources</a:t>
            </a:r>
          </a:p>
          <a:p xmlns:a="http://schemas.openxmlformats.org/drawingml/2006/main">
            <a:pPr>
              <a:defRPr sz="1875" b="0">
                <a:solidFill>
                  <a:srgbClr val="444444"/>
                </a:solidFill>
                <a:latin typeface="Inter"/>
                <a:ea typeface="Inter"/>
                <a:cs typeface="Inter"/>
              </a:defRPr>
            </a:pPr>
            <a:r>
              <a:rPr sz="1875" b="0">
                <a:solidFill>
                  <a:srgbClr val="444444"/>
                </a:solidFill>
                <a:latin typeface="Inter"/>
                <a:ea typeface="Inter"/>
                <a:cs typeface="Inter"/>
              </a:rPr>
              <a:t>apiopscycles.com/cycles/capability-productization-cycle</a:t>
            </a:r>
          </a:p>
        </p:txBody>
      </p:sp>
      <p:sp>
        <p:nvSpPr>
          <p:cNvPr id="7" name="">
            <a:extLst xmlns:a="http://schemas.openxmlformats.org/drawingml/2006/main">
              <a:ext uri="{FF2B5EF4-FFF2-40B4-BE49-F238E27FC236}">
                <a16:creationId xmlns:a16="http://schemas.microsoft.com/office/drawing/2014/main" id="{7CD8BCF7-5777-4B69-954A-774E5B9CF8B9}"/>
              </a:ext>
            </a:extLst>
          </p:cNvPr>
          <p:cNvSpPr>
            <a:spLocks xmlns:a="http://schemas.openxmlformats.org/drawingml/2006/main" noGrp="1"/>
          </p:cNvSpPr>
          <p:nvPr/>
        </p:nvSpPr>
        <p:spPr>
          <a:xfrm xmlns:a="http://schemas.openxmlformats.org/drawingml/2006/main">
            <a:off x="609600" y="6229350"/>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666666"/>
                </a:solidFill>
                <a:latin typeface="Inter"/>
                <a:ea typeface="Inter"/>
                <a:cs typeface="Inter"/>
              </a:defRPr>
            </a:defPPr>
            <a:lvl1pPr>
              <a:defRPr sz="1275" b="0">
                <a:solidFill>
                  <a:srgbClr val="666666"/>
                </a:solidFill>
                <a:latin typeface="Inter"/>
                <a:ea typeface="Inter"/>
                <a:cs typeface="Inter"/>
              </a:defRPr>
            </a:lvl1pPr>
            <a:lvl2pPr>
              <a:defRPr sz="1275" b="0">
                <a:solidFill>
                  <a:srgbClr val="666666"/>
                </a:solidFill>
                <a:latin typeface="Inter"/>
                <a:ea typeface="Inter"/>
                <a:cs typeface="Inter"/>
              </a:defRPr>
            </a:lvl2pPr>
            <a:lvl3pPr>
              <a:defRPr sz="1275" b="0">
                <a:solidFill>
                  <a:srgbClr val="666666"/>
                </a:solidFill>
                <a:latin typeface="Inter"/>
                <a:ea typeface="Inter"/>
                <a:cs typeface="Inter"/>
              </a:defRPr>
            </a:lvl3pPr>
            <a:lvl4pPr>
              <a:defRPr sz="1275" b="0">
                <a:solidFill>
                  <a:srgbClr val="666666"/>
                </a:solidFill>
                <a:latin typeface="Inter"/>
                <a:ea typeface="Inter"/>
                <a:cs typeface="Inter"/>
              </a:defRPr>
            </a:lvl4pPr>
            <a:lvl5pPr>
              <a:defRPr sz="1275" b="0">
                <a:solidFill>
                  <a:srgbClr val="666666"/>
                </a:solidFill>
                <a:latin typeface="Inter"/>
                <a:ea typeface="Inter"/>
                <a:cs typeface="Inter"/>
              </a:defRPr>
            </a:lvl5pPr>
            <a:lvl6pPr>
              <a:defRPr sz="1275" b="0">
                <a:solidFill>
                  <a:srgbClr val="666666"/>
                </a:solidFill>
                <a:latin typeface="Inter"/>
                <a:ea typeface="Inter"/>
                <a:cs typeface="Inter"/>
              </a:defRPr>
            </a:lvl6pPr>
            <a:lvl7pPr>
              <a:defRPr sz="1275" b="0">
                <a:solidFill>
                  <a:srgbClr val="666666"/>
                </a:solidFill>
                <a:latin typeface="Inter"/>
                <a:ea typeface="Inter"/>
                <a:cs typeface="Inter"/>
              </a:defRPr>
            </a:lvl7pPr>
            <a:lvl8pPr>
              <a:defRPr sz="1275" b="0">
                <a:solidFill>
                  <a:srgbClr val="666666"/>
                </a:solidFill>
                <a:latin typeface="Inter"/>
                <a:ea typeface="Inter"/>
                <a:cs typeface="Inter"/>
              </a:defRPr>
            </a:lvl8pPr>
            <a:lvl9pPr>
              <a:defRPr sz="1275" b="0">
                <a:solidFill>
                  <a:srgbClr val="666666"/>
                </a:solidFill>
                <a:latin typeface="Inter"/>
                <a:ea typeface="Inter"/>
                <a:cs typeface="Inter"/>
              </a:defRPr>
            </a:lvl9pPr>
          </a:lstStyle>
          <a:p xmlns:a="http://schemas.openxmlformats.org/drawingml/2006/main">
            <a:pPr>
              <a:defRPr sz="1275" b="0">
                <a:solidFill>
                  <a:srgbClr val="666666"/>
                </a:solidFill>
                <a:latin typeface="Inter"/>
                <a:ea typeface="Inter"/>
                <a:cs typeface="Inter"/>
              </a:defRPr>
            </a:pPr>
            <a:r>
              <a:rPr sz="1275" b="0">
                <a:solidFill>
                  <a:srgbClr val="666666"/>
                </a:solidFill>
                <a:latin typeface="Inter"/>
                <a:ea typeface="Inter"/>
                <a:cs typeface="Inter"/>
              </a:rPr>
              <a:t>APIOps Cycles · Osaango Ltd · CC-BY-SA 4.0</a:t>
            </a:r>
          </a:p>
          <a:p xmlns:a="http://schemas.openxmlformats.org/drawingml/2006/main">
            <a:pPr>
              <a:defRPr sz="1275" b="0">
                <a:solidFill>
                  <a:srgbClr val="666666"/>
                </a:solidFill>
                <a:latin typeface="Inter"/>
                <a:ea typeface="Inter"/>
                <a:cs typeface="Inter"/>
              </a:defRPr>
            </a:pPr>
            <a:r>
              <a:rPr sz="1275" b="0">
                <a:solidFill>
                  <a:srgbClr val="666666"/>
                </a:solidFill>
                <a:latin typeface="Inter"/>
                <a:ea typeface="Inter"/>
                <a:cs typeface="Inter"/>
              </a:rPr>
              <a:t>Fictional supplier-payment example; no client results claimed.</a:t>
            </a:r>
          </a:p>
        </p:txBody>
      </p:sp>
      <p:sp>
        <p:nvSpPr>
          <p:cNvPr id="8" name="">
            <a:extLst xmlns:a="http://schemas.openxmlformats.org/drawingml/2006/main">
              <a:ext uri="{FF2B5EF4-FFF2-40B4-BE49-F238E27FC236}">
                <a16:creationId xmlns:a16="http://schemas.microsoft.com/office/drawing/2014/main" id="{84041687-9B77-483E-B28E-7E16F3CD9ACE}"/>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8064549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2026-11-04T12:54:44.0800000Z</dcterms:created>
  <dcterms:modified xsi:type="dcterms:W3CDTF">2026-11-04T12:54:44.0800000Z</dcterms:modified>
</coreProperties>
</file>