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d0c643f367246fe" /><Relationship Type="http://schemas.openxmlformats.org/officeDocument/2006/relationships/extended-properties" Target="/docProps/app.xml" Id="R7af38c5d879a495f" /><Relationship Type="http://schemas.openxmlformats.org/officeDocument/2006/relationships/officeDocument" Target="/ppt/presentation.xml" Id="Rc70c0eeed44e4dc8" /></Relationships>
</file>

<file path=ppt/presentation.xml><?xml version="1.0" encoding="utf-8"?>
<p:presentation xmlns:p="http://schemas.openxmlformats.org/presentationml/2006/main">
  <p:sldMasterIdLst>
    <p:sldMasterId xmlns:r="http://schemas.openxmlformats.org/officeDocument/2006/relationships" id="2147483648" r:id="R92c8ca1e6f5f4c26"/>
  </p:sldMasterIdLst>
  <p:notesMasterIdLst>
    <p:notesMasterId xmlns:r="http://schemas.openxmlformats.org/officeDocument/2006/relationships" r:id="Re93880eca0b04746"/>
  </p:notesMasterIdLst>
  <p:sldIdLst>
    <p:sldId xmlns:r="http://schemas.openxmlformats.org/officeDocument/2006/relationships" id="256" r:id="R4cdd58a10bfd4780"/>
    <p:sldId xmlns:r="http://schemas.openxmlformats.org/officeDocument/2006/relationships" id="257" r:id="R53da775575f442f3"/>
    <p:sldId xmlns:r="http://schemas.openxmlformats.org/officeDocument/2006/relationships" id="258" r:id="Rcb6b1778527b4082"/>
    <p:sldId xmlns:r="http://schemas.openxmlformats.org/officeDocument/2006/relationships" id="259" r:id="R764ab6d8f8d94b04"/>
    <p:sldId xmlns:r="http://schemas.openxmlformats.org/officeDocument/2006/relationships" id="260" r:id="R81d7e0a9b88a4831"/>
    <p:sldId xmlns:r="http://schemas.openxmlformats.org/officeDocument/2006/relationships" id="261" r:id="R9c8c72598f0d49ce"/>
    <p:sldId xmlns:r="http://schemas.openxmlformats.org/officeDocument/2006/relationships" id="262" r:id="Red2a6cf75047483e"/>
    <p:sldId xmlns:r="http://schemas.openxmlformats.org/officeDocument/2006/relationships" id="263" r:id="R3bdbc118d784407a"/>
    <p:sldId xmlns:r="http://schemas.openxmlformats.org/officeDocument/2006/relationships" id="264" r:id="Ra1e47b0f493e444e"/>
    <p:sldId xmlns:r="http://schemas.openxmlformats.org/officeDocument/2006/relationships" id="265" r:id="R5963b5f3b05b4a7d"/>
    <p:sldId xmlns:r="http://schemas.openxmlformats.org/officeDocument/2006/relationships" id="266" r:id="Re92e6f63efa6464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fb890ab25a94cf1" /><Relationship Type="http://schemas.openxmlformats.org/officeDocument/2006/relationships/slideMaster" Target="/ppt/slideMasters/slideMaster1.xml" Id="R92c8ca1e6f5f4c26" /><Relationship Type="http://schemas.openxmlformats.org/officeDocument/2006/relationships/notesMaster" Target="/ppt/notesMasters/notesMaster1.xml" Id="Re93880eca0b04746" /><Relationship Type="http://schemas.openxmlformats.org/officeDocument/2006/relationships/presProps" Target="/ppt/presProps.xml" Id="R3e82316e97b04936" /><Relationship Type="http://schemas.openxmlformats.org/officeDocument/2006/relationships/tableStyles" Target="/ppt/tableStyles.xml" Id="Rabd44a6d8c694d25" /><Relationship Type="http://schemas.openxmlformats.org/officeDocument/2006/relationships/slide" Target="/ppt/slides/slide1.xml" Id="R4cdd58a10bfd4780" /><Relationship Type="http://schemas.openxmlformats.org/officeDocument/2006/relationships/slide" Target="/ppt/slides/slide2.xml" Id="R53da775575f442f3" /><Relationship Type="http://schemas.openxmlformats.org/officeDocument/2006/relationships/slide" Target="/ppt/slides/slide3.xml" Id="Rcb6b1778527b4082" /><Relationship Type="http://schemas.openxmlformats.org/officeDocument/2006/relationships/slide" Target="/ppt/slides/slide4.xml" Id="R764ab6d8f8d94b04" /><Relationship Type="http://schemas.openxmlformats.org/officeDocument/2006/relationships/slide" Target="/ppt/slides/slide5.xml" Id="R81d7e0a9b88a4831" /><Relationship Type="http://schemas.openxmlformats.org/officeDocument/2006/relationships/slide" Target="/ppt/slides/slide6.xml" Id="R9c8c72598f0d49ce" /><Relationship Type="http://schemas.openxmlformats.org/officeDocument/2006/relationships/slide" Target="/ppt/slides/slide7.xml" Id="Red2a6cf75047483e" /><Relationship Type="http://schemas.openxmlformats.org/officeDocument/2006/relationships/slide" Target="/ppt/slides/slide8.xml" Id="R3bdbc118d784407a" /><Relationship Type="http://schemas.openxmlformats.org/officeDocument/2006/relationships/slide" Target="/ppt/slides/slide9.xml" Id="Ra1e47b0f493e444e" /><Relationship Type="http://schemas.openxmlformats.org/officeDocument/2006/relationships/slide" Target="/ppt/slides/slide10.xml" Id="R5963b5f3b05b4a7d" /><Relationship Type="http://schemas.openxmlformats.org/officeDocument/2006/relationships/slide" Target="/ppt/slides/slide11.xml" Id="Re92e6f63efa6464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054faa47c40436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Inter"/>
        <a:ea typeface=""/>
        <a:cs typeface=""/>
      </a:majorFont>
      <a:minorFont>
        <a:latin typeface="Inter"/>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f3873dd472e445f" /><Relationship Type="http://schemas.openxmlformats.org/officeDocument/2006/relationships/notesMaster" Target="/ppt/notesMasters/notesMaster1.xml" Id="Ra26da78b62f94aff" /></Relationships>
</file>

<file path=ppt/notesSlides/_rels/notesSlide2.xml.rels>&#65279;<?xml version="1.0" encoding="utf-8"?><Relationships xmlns="http://schemas.openxmlformats.org/package/2006/relationships"><Relationship Type="http://schemas.openxmlformats.org/officeDocument/2006/relationships/slide" Target="/ppt/slides/slide2.xml" Id="R20ff7b4a393e41e6" /><Relationship Type="http://schemas.openxmlformats.org/officeDocument/2006/relationships/notesMaster" Target="/ppt/notesMasters/notesMaster1.xml" Id="Re3e7fefb97c74933" /></Relationships>
</file>

<file path=ppt/notesSlides/_rels/notesSlide3.xml.rels>&#65279;<?xml version="1.0" encoding="utf-8"?><Relationships xmlns="http://schemas.openxmlformats.org/package/2006/relationships"><Relationship Type="http://schemas.openxmlformats.org/officeDocument/2006/relationships/slide" Target="/ppt/slides/slide3.xml" Id="R07b438ff952c432b" /><Relationship Type="http://schemas.openxmlformats.org/officeDocument/2006/relationships/notesMaster" Target="/ppt/notesMasters/notesMaster1.xml" Id="R69062a36329c408f" /></Relationships>
</file>

<file path=ppt/notesSlides/_rels/notesSlide4.xml.rels>&#65279;<?xml version="1.0" encoding="utf-8"?><Relationships xmlns="http://schemas.openxmlformats.org/package/2006/relationships"><Relationship Type="http://schemas.openxmlformats.org/officeDocument/2006/relationships/slide" Target="/ppt/slides/slide4.xml" Id="R4a684cb1971d4fbc" /><Relationship Type="http://schemas.openxmlformats.org/officeDocument/2006/relationships/notesMaster" Target="/ppt/notesMasters/notesMaster1.xml" Id="R87eb8c79f84d44c7" /></Relationships>
</file>

<file path=ppt/notesSlides/_rels/notesSlide5.xml.rels>&#65279;<?xml version="1.0" encoding="utf-8"?><Relationships xmlns="http://schemas.openxmlformats.org/package/2006/relationships"><Relationship Type="http://schemas.openxmlformats.org/officeDocument/2006/relationships/slide" Target="/ppt/slides/slide5.xml" Id="R3577b9f44db546f9" /><Relationship Type="http://schemas.openxmlformats.org/officeDocument/2006/relationships/notesMaster" Target="/ppt/notesMasters/notesMaster1.xml" Id="Rc1187f0a91534e45" /></Relationships>
</file>

<file path=ppt/notesSlides/_rels/notesSlide6.xml.rels>&#65279;<?xml version="1.0" encoding="utf-8"?><Relationships xmlns="http://schemas.openxmlformats.org/package/2006/relationships"><Relationship Type="http://schemas.openxmlformats.org/officeDocument/2006/relationships/slide" Target="/ppt/slides/slide6.xml" Id="R31bde622f6e940ab" /><Relationship Type="http://schemas.openxmlformats.org/officeDocument/2006/relationships/notesMaster" Target="/ppt/notesMasters/notesMaster1.xml" Id="Ra7d0206ae9694f64" /></Relationships>
</file>

<file path=ppt/notesSlides/_rels/notesSlide7.xml.rels>&#65279;<?xml version="1.0" encoding="utf-8"?><Relationships xmlns="http://schemas.openxmlformats.org/package/2006/relationships"><Relationship Type="http://schemas.openxmlformats.org/officeDocument/2006/relationships/slide" Target="/ppt/slides/slide7.xml" Id="R80b22e2f5fe040e2" /><Relationship Type="http://schemas.openxmlformats.org/officeDocument/2006/relationships/notesMaster" Target="/ppt/notesMasters/notesMaster1.xml" Id="Rdf6f92dddb2a48eb" /></Relationships>
</file>

<file path=ppt/notesSlides/_rels/notesSlide8.xml.rels>&#65279;<?xml version="1.0" encoding="utf-8"?><Relationships xmlns="http://schemas.openxmlformats.org/package/2006/relationships"><Relationship Type="http://schemas.openxmlformats.org/officeDocument/2006/relationships/slide" Target="/ppt/slides/slide8.xml" Id="R7e8e2fa241f942c4" /><Relationship Type="http://schemas.openxmlformats.org/officeDocument/2006/relationships/notesMaster" Target="/ppt/notesMasters/notesMaster1.xml" Id="Red8b6fe679c14de2" /></Relationships>
</file>

<file path=ppt/notesSlides/_rels/notesSlide9.xml.rels>&#65279;<?xml version="1.0" encoding="utf-8"?><Relationships xmlns="http://schemas.openxmlformats.org/package/2006/relationships"><Relationship Type="http://schemas.openxmlformats.org/officeDocument/2006/relationships/slide" Target="/ppt/slides/slide9.xml" Id="R79c79521728f42ac" /><Relationship Type="http://schemas.openxmlformats.org/officeDocument/2006/relationships/notesMaster" Target="/ppt/notesMasters/notesMaster1.xml" Id="R201da6dbd3da498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14befd871cd4b89" /><Relationship Type="http://schemas.openxmlformats.org/officeDocument/2006/relationships/notesMaster" Target="/ppt/notesMasters/notesMaster1.xml" Id="R2fd79d5b2d8e425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2e582f77f154f77" /><Relationship Type="http://schemas.openxmlformats.org/officeDocument/2006/relationships/notesMaster" Target="/ppt/notesMasters/notesMaster1.xml" Id="Rf1d4979b2bc5450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The engagement applied APIOps Cycles to real API product development, coordinated release planning and organisational capability improvement. It connected business discovery with architecture, security, development and testing.</a:t>
            </a:r>
          </a:p>
          <a:p xmlns:a="http://schemas.openxmlformats.org/drawingml/2006/main">
            <a:r>
              <a:t/>
            </a:r>
          </a:p>
          <a:p xmlns:a="http://schemas.openxmlformats.org/drawingml/2006/main">
            <a:r>
              <a:t>Visual: APIOps Cycles design system, scene-chaos-to-capabilities.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The source describes an organisation with established API engineering practices. The challenge concerned shared business value, requirements, technical decisions, product management responsibilities and delivery coordination.</a:t>
            </a:r>
          </a:p>
          <a:p xmlns:a="http://schemas.openxmlformats.org/drawingml/2006/main">
            <a:r>
              <a:t/>
            </a:r>
          </a:p>
          <a:p xmlns:a="http://schemas.openxmlformats.org/drawingml/2006/main">
            <a:r>
              <a:t>Visual: APIOps Cycles design system, scene-shared-picture-missing.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Source section 1: Collaborative product discovery and design. Teams also considered domain concepts, compliance, security, functional requirements and non-functional requirements. Canvases made assumptions visible before implementation choices. The source does not establish that every discrepancy was resolved.</a:t>
            </a:r>
          </a:p>
          <a:p xmlns:a="http://schemas.openxmlformats.org/drawingml/2006/main">
            <a:r>
              <a:t/>
            </a:r>
          </a:p>
          <a:p xmlns:a="http://schemas.openxmlformats.org/drawingml/2006/main">
            <a:r>
              <a:t>Visual: AI-generated conceptual illustration using the APIOps scarf-human style. Not evidence of an actual workshop.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Newly authored fictional example for this case study: a small business owner pays a supplier invoice through a partner portal. The supplied real example set informed only the method of connecting customer tasks, pains, gains and API capabilities. No source screenshot, wording, institution, system identifier, endpoint, number or product name has been reused. Unclear status and duplicate-payment concern are illustrative hypotheses, not measured client findings. Template source: local apiops-cycles-method-data, customerJourneyCanvas. https://apiopscycles.com/resources/customer-journey-canvas/ . Template by APIOps Cycles and Osaango Ltd, CC-BY-SA 4.0. Importable example JSON: assets/illustrative_supplier_payment_customerJourneyCanvas_en.json.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The fictional example continues exactly the same five customer tasks as the preceding Customer Journey Canvas. Proposed gain-enabling features: status visibility, a receipt ID and notification of the final result. Proposed pain-relieving features: checking payee details, preventing repeat submissions and explaining failed payments. The four API product names are illustrative candidates, not actual client systems, delivered APIs or verified product boundaries. All canvas notes were authored afresh. No reference screenshots or client-specific details are embedded. Template source: local apiops-cycles-method-data, apiValuePropositionCanvas. https://apiopscycles.com/resources/api-value-proposition-canvas/ . Template by APIOps Cycles, Alexander Osterwalder and Osaango Ltd, CC-BY-SA 4.0. Importable example JSON: assets/illustrative_supplier_payment_apiValuePropositionCanvas_en.json.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Four newly authored illustrative examples continue the fictional supplier-payment scenario. They demonstrate the canonical API Business Model, Business Impact, Capacity and REST canvases. They do not reproduce the supplied real reference set, and are not evidence of actual client artefacts or delivered capabilities. The business-model canvas names the provisional Supplier Payments API before its value proposition. Impact entries describe expected benefits and risks, not observed impact. Capacity entries explicitly identify a volume baseline to measure, a peak to test and service hours to agree; no traffic forecast or measured capacity is invented. REST request and response examples are illustrative only. Canonical templates: local apiops-cycles-method-data canvasData.json and localizedData.json, IDs apiBusinessModelCanvas, businessImpactCanvas, capacityCanvas, restCanvas. Template attribution: APIOps Cycles and Osaango Ltd, with Alexander Osterwalder for API Business Model Canvas. CC-BY-SA 4.0. Importable illustrative JSON and full-size canvas images are saved under assets.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Canonical API Productization Cycle map exported through the local repository application at /cycles/api-productization-cycle/ using Export SVG. Public reference: https://apiopscycles.com/cycles/api-productization-cycle/ . Supporting lines cover business opportunities, platform architecture, design, delivery, publishing and adoption, and operating model. The map is a method overview, not evidence that every station was completed during the engagement.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Source section 2: Following the product through the lifecycle. The table is a conceptual summary of the traceability described, not a reproduced project artefact. Design material also addressed operations, authentication and authorisation, rate limits, error handling, monitoring, asynchronous processing and capacity planning. The engagement included advice on AI-assisted conversion. It does not establish completed conversion, acceleration, uninterrupted operations or measured test improvements.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Source section 3: Making API product management practical. The engagement helped teams understand product management responsibilities, reuse and adoption, ownership, lifecycle decisions and the link between governance, developer experience and product outcomes. These are related responsibilities, not five sequential implementation stages. No adoption metrics or proven deprecation outcomes are supplied.</a:t>
            </a:r>
          </a:p>
          <a:p xmlns:a="http://schemas.openxmlformats.org/drawingml/2006/main">
            <a:r>
              <a:t/>
            </a:r>
          </a:p>
          <a:p xmlns:a="http://schemas.openxmlformats.org/drawingml/2006/main">
            <a:r>
              <a:t>Visual: APIOps Cycles design system, scene-api-first-not-enough.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Source section 4: Coordinating the API product portfolio. The roadmap prioritised API creation, improvement and release to support partner integrations and UI development. It made dependencies visible across provider, consumer and connected-service teams. A separate improvement view translated assessments and workshop findings into practical next steps. No release dates or actual dependency map are supplied.</a:t>
            </a:r>
          </a:p>
          <a:p xmlns:a="http://schemas.openxmlformats.org/drawingml/2006/main">
            <a:r>
              <a:t/>
            </a:r>
          </a:p>
          <a:p xmlns:a="http://schemas.openxmlformats.org/drawingml/2006/main">
            <a:r>
              <a:t>Visual: AI-generated conceptual APIOps dependency illustration. It is not the client release roadmap.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Australian_Financial_Services_APIOps_Cycles_Case_Study (1).docx, supplied by the user. Client anonymised. Engagement by APIsFirst with partner Osaango. Benefits are qualitative; no quantified delivery or business impact is claimed.</a:t>
            </a:r>
          </a:p>
          <a:p xmlns:a="http://schemas.openxmlformats.org/drawingml/2006/main">
            <a:r>
              <a:t/>
            </a:r>
          </a:p>
          <a:p xmlns:a="http://schemas.openxmlformats.org/drawingml/2006/main">
            <a:r>
              <a:t>Source: The value of APIOps Cycles and Key takeaway. This editable summary compares the connected work and qualitative value at API product, API portfolio and organisational levels. No measured acceleration, revenue growth, savings or completed transformation is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f489b1a3e9e4dd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2ec9542a1c3490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81bdf72e8db4b8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a4c5f97a08a4bdc"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f7712c91d7540c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d94e8f6806c455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85981FF-E05D-4F82-B946-89BA194F120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91586DA-D2C1-476C-90D5-0EE25EA0AFF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D33D8B0-BE25-433F-9894-448FC8A5ECB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AB70445-3DED-48AD-B1E5-7797444640D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2FC41C7-BFD8-4B70-9849-638DF65FF88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12A0144-AC85-42EE-975A-98D6C6CE548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063CAE2-A26A-4A3F-9967-8E055D0612B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702D945-151B-4C87-88B7-0C86F5C44998}"/>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0D58AF0-BEFF-4463-8932-7218A4C0376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3D6C953-E6BF-4E87-8949-A3C07BB7BF7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f804c8a34b54797" /><Relationship Type="http://schemas.openxmlformats.org/officeDocument/2006/relationships/slideLayout" Target="/ppt/slideLayouts/slideLayout1.xml" Id="R9f53734a23584a97" /><Relationship Type="http://schemas.openxmlformats.org/officeDocument/2006/relationships/slideLayout" Target="/ppt/slideLayouts/slideLayout2.xml" Id="Rda7e2e6fef784722" /><Relationship Type="http://schemas.openxmlformats.org/officeDocument/2006/relationships/slideLayout" Target="/ppt/slideLayouts/slideLayout3.xml" Id="Raad7d356c7b94a45" /><Relationship Type="http://schemas.openxmlformats.org/officeDocument/2006/relationships/slideLayout" Target="/ppt/slideLayouts/slideLayout4.xml" Id="Rad59e547469648a5" /><Relationship Type="http://schemas.openxmlformats.org/officeDocument/2006/relationships/slideLayout" Target="/ppt/slideLayouts/slideLayout5.xml" Id="R782cfad5521e4066" /><Relationship Type="http://schemas.openxmlformats.org/officeDocument/2006/relationships/slideLayout" Target="/ppt/slideLayouts/slideLayout6.xml" Id="R3d180b6f7e834de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f53734a23584a97"/>
    <p:sldLayoutId xmlns:r="http://schemas.openxmlformats.org/officeDocument/2006/relationships" id="2147483650" r:id="Rda7e2e6fef784722"/>
    <p:sldLayoutId xmlns:r="http://schemas.openxmlformats.org/officeDocument/2006/relationships" id="2147483651" r:id="Raad7d356c7b94a45"/>
    <p:sldLayoutId xmlns:r="http://schemas.openxmlformats.org/officeDocument/2006/relationships" id="2147483652" r:id="Rad59e547469648a5"/>
    <p:sldLayoutId xmlns:r="http://schemas.openxmlformats.org/officeDocument/2006/relationships" id="2147483653" r:id="R782cfad5521e4066"/>
    <p:sldLayoutId xmlns:r="http://schemas.openxmlformats.org/officeDocument/2006/relationships" id="2147483654" r:id="R3d180b6f7e834de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Inter"/>
        <a:ea typeface=""/>
        <a:cs typeface=""/>
      </a:majorFont>
      <a:minorFont>
        <a:latin typeface="Inter"/>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0c462cb88554122" /><Relationship Type="http://schemas.openxmlformats.org/officeDocument/2006/relationships/image" Target="/ppt/media/image.png" Id="Rb17e42a86a724564" /><Relationship Type="http://schemas.openxmlformats.org/officeDocument/2006/relationships/image" Target="/ppt/media/image2.png" Id="R66365194d49d4623" /><Relationship Type="http://schemas.openxmlformats.org/officeDocument/2006/relationships/notesSlide" Target="/ppt/notesSlides/notesSlide1.xml" Id="R517930324268439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c3fa6e6f5034036" /><Relationship Type="http://schemas.openxmlformats.org/officeDocument/2006/relationships/image" Target="/ppt/media/image3.png" Id="R8e297426b0704e34" /><Relationship Type="http://schemas.openxmlformats.org/officeDocument/2006/relationships/image" Target="/ppt/media/image4.png" Id="Rdbbba9a0dd0a4c48" /><Relationship Type="http://schemas.openxmlformats.org/officeDocument/2006/relationships/notesSlide" Target="/ppt/notesSlides/notesSlide2.xml" Id="R8943f3e8fdf8457e"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d974fae0fe5476b" /><Relationship Type="http://schemas.openxmlformats.org/officeDocument/2006/relationships/image" Target="/ppt/media/image5.png" Id="R6d815b3b762e4e0a" /><Relationship Type="http://schemas.openxmlformats.org/officeDocument/2006/relationships/image" Target="/ppt/media/image6.png" Id="R32fc2bceb8824f18" /><Relationship Type="http://schemas.openxmlformats.org/officeDocument/2006/relationships/notesSlide" Target="/ppt/notesSlides/notesSlide3.xml" Id="R4125248aaad6454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bb6fb7782fcf4dc0" /><Relationship Type="http://schemas.openxmlformats.org/officeDocument/2006/relationships/image" Target="/ppt/media/image7.png" Id="Rcc4cf53ea9d1445c" /><Relationship Type="http://schemas.openxmlformats.org/officeDocument/2006/relationships/image" Target="/ppt/media/image8.png" Id="R3adf8ef8bcc84684" /><Relationship Type="http://schemas.openxmlformats.org/officeDocument/2006/relationships/notesSlide" Target="/ppt/notesSlides/notesSlide4.xml" Id="R3f7855d156ca4493"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0054539aaa04967" /><Relationship Type="http://schemas.openxmlformats.org/officeDocument/2006/relationships/image" Target="/ppt/media/image9.png" Id="Rf535dcbd5d2c49f4" /><Relationship Type="http://schemas.openxmlformats.org/officeDocument/2006/relationships/image" Target="/ppt/media/image10.png" Id="Rae84517937114e26" /><Relationship Type="http://schemas.openxmlformats.org/officeDocument/2006/relationships/notesSlide" Target="/ppt/notesSlides/notesSlide5.xml" Id="Rb7eff17a3bca4b2d"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1011995c4ab4a97" /><Relationship Type="http://schemas.openxmlformats.org/officeDocument/2006/relationships/image" Target="/ppt/media/image11.png" Id="Rd26ca7c4dbdc4b9d" /><Relationship Type="http://schemas.openxmlformats.org/officeDocument/2006/relationships/image" Target="/ppt/media/image12.png" Id="Rae0814684f40494e" /><Relationship Type="http://schemas.openxmlformats.org/officeDocument/2006/relationships/image" Target="/ppt/media/image13.png" Id="R3555bafd08664992" /><Relationship Type="http://schemas.openxmlformats.org/officeDocument/2006/relationships/image" Target="/ppt/media/image14.png" Id="R26c0b69d71944b3c" /><Relationship Type="http://schemas.openxmlformats.org/officeDocument/2006/relationships/image" Target="/ppt/media/image15.png" Id="Rc4a905638cc348cd" /><Relationship Type="http://schemas.openxmlformats.org/officeDocument/2006/relationships/notesSlide" Target="/ppt/notesSlides/notesSlide6.xml" Id="Rd04291753e8446af"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518e5ec59e714480" /><Relationship Type="http://schemas.openxmlformats.org/officeDocument/2006/relationships/image" Target="/ppt/media/image16.png" Id="Ra042fae83d814362" /><Relationship Type="http://schemas.openxmlformats.org/officeDocument/2006/relationships/image" Target="/ppt/media/image17.png" Id="R67951d99fe1f4da4" /><Relationship Type="http://schemas.openxmlformats.org/officeDocument/2006/relationships/notesSlide" Target="/ppt/notesSlides/notesSlide7.xml" Id="R0b76372e15994119"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d2f88b1fa604f03" /><Relationship Type="http://schemas.openxmlformats.org/officeDocument/2006/relationships/image" Target="/ppt/media/image18.png" Id="R56497b8723c84a2f" /><Relationship Type="http://schemas.openxmlformats.org/officeDocument/2006/relationships/notesSlide" Target="/ppt/notesSlides/notesSlide8.xml" Id="R815d580b2b1841de"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4062137154a40c7" /><Relationship Type="http://schemas.openxmlformats.org/officeDocument/2006/relationships/image" Target="/ppt/media/image19.png" Id="Rc8055ea7b1d14b4c" /><Relationship Type="http://schemas.openxmlformats.org/officeDocument/2006/relationships/image" Target="/ppt/media/image20.png" Id="R5dd2c744ea0b4515" /><Relationship Type="http://schemas.openxmlformats.org/officeDocument/2006/relationships/notesSlide" Target="/ppt/notesSlides/notesSlide9.xml" Id="R85b7a89bd2414b1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a9101726fcb494d" /><Relationship Type="http://schemas.openxmlformats.org/officeDocument/2006/relationships/image" Target="/ppt/media/image21.png" Id="R4832a0a8e3ee4a7f" /><Relationship Type="http://schemas.openxmlformats.org/officeDocument/2006/relationships/image" Target="/ppt/media/image22.png" Id="R4eb0ffd5198e4c0b" /><Relationship Type="http://schemas.openxmlformats.org/officeDocument/2006/relationships/notesSlide" Target="/ppt/notesSlides/notesSlide10.xml" Id="Ref06da8d71a84e1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843004e1e0eb4f4f" /><Relationship Type="http://schemas.openxmlformats.org/officeDocument/2006/relationships/image" Target="/ppt/media/image23.png" Id="Rdfcb70ea09104762" /><Relationship Type="http://schemas.openxmlformats.org/officeDocument/2006/relationships/notesSlide" Target="/ppt/notesSlides/notesSlide11.xml" Id="Rd40b74eabb8b4fa2"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B6197E0A-8A84-462E-88C3-9363017D0511}"/>
              </a:ext>
            </a:extLst>
          </p:cNvPr>
          <p:cNvPicPr>
            <a:picLocks xmlns:a="http://schemas.openxmlformats.org/drawingml/2006/main" noChangeAspect="1"/>
          </p:cNvPicPr>
          <p:nvPr/>
        </p:nvPicPr>
        <p:blipFill>
          <a:blip xmlns:r="http://schemas.openxmlformats.org/officeDocument/2006/relationships" xmlns:a="http://schemas.openxmlformats.org/drawingml/2006/main" r:embed="Rb17e42a86a724564"/>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AE0E19C-078D-42FC-B4A0-035534E1B3A3}"/>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01</a:t>
            </a:r>
          </a:p>
        </p:txBody>
      </p:sp>
      <p:sp>
        <p:nvSpPr>
          <p:cNvPr id="3" name="">
            <a:extLst xmlns:a="http://schemas.openxmlformats.org/drawingml/2006/main">
              <a:ext uri="{FF2B5EF4-FFF2-40B4-BE49-F238E27FC236}">
                <a16:creationId xmlns:a16="http://schemas.microsoft.com/office/drawing/2014/main" id="{36C95CC2-076F-4513-B1FF-BE04D21DA60C}"/>
              </a:ext>
            </a:extLst>
          </p:cNvPr>
          <p:cNvSpPr>
            <a:spLocks xmlns:a="http://schemas.openxmlformats.org/drawingml/2006/main" noGrp="1"/>
          </p:cNvSpPr>
          <p:nvPr/>
        </p:nvSpPr>
        <p:spPr>
          <a:xfrm xmlns:a="http://schemas.openxmlformats.org/drawingml/2006/main">
            <a:off x="609600" y="1362075"/>
            <a:ext cx="60960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600" b="1">
                <a:solidFill>
                  <a:srgbClr val="222222"/>
                </a:solidFill>
                <a:latin typeface="Inter"/>
                <a:ea typeface="Inter"/>
                <a:cs typeface="Inter"/>
              </a:defRPr>
            </a:defPPr>
            <a:lvl1pPr>
              <a:defRPr sz="3600" b="1">
                <a:solidFill>
                  <a:srgbClr val="222222"/>
                </a:solidFill>
                <a:latin typeface="Inter"/>
                <a:ea typeface="Inter"/>
                <a:cs typeface="Inter"/>
              </a:defRPr>
            </a:lvl1pPr>
            <a:lvl2pPr>
              <a:defRPr sz="3600" b="1">
                <a:solidFill>
                  <a:srgbClr val="222222"/>
                </a:solidFill>
                <a:latin typeface="Inter"/>
                <a:ea typeface="Inter"/>
                <a:cs typeface="Inter"/>
              </a:defRPr>
            </a:lvl2pPr>
            <a:lvl3pPr>
              <a:defRPr sz="3600" b="1">
                <a:solidFill>
                  <a:srgbClr val="222222"/>
                </a:solidFill>
                <a:latin typeface="Inter"/>
                <a:ea typeface="Inter"/>
                <a:cs typeface="Inter"/>
              </a:defRPr>
            </a:lvl3pPr>
            <a:lvl4pPr>
              <a:defRPr sz="3600" b="1">
                <a:solidFill>
                  <a:srgbClr val="222222"/>
                </a:solidFill>
                <a:latin typeface="Inter"/>
                <a:ea typeface="Inter"/>
                <a:cs typeface="Inter"/>
              </a:defRPr>
            </a:lvl4pPr>
            <a:lvl5pPr>
              <a:defRPr sz="3600" b="1">
                <a:solidFill>
                  <a:srgbClr val="222222"/>
                </a:solidFill>
                <a:latin typeface="Inter"/>
                <a:ea typeface="Inter"/>
                <a:cs typeface="Inter"/>
              </a:defRPr>
            </a:lvl5pPr>
            <a:lvl6pPr>
              <a:defRPr sz="3600" b="1">
                <a:solidFill>
                  <a:srgbClr val="222222"/>
                </a:solidFill>
                <a:latin typeface="Inter"/>
                <a:ea typeface="Inter"/>
                <a:cs typeface="Inter"/>
              </a:defRPr>
            </a:lvl6pPr>
            <a:lvl7pPr>
              <a:defRPr sz="3600" b="1">
                <a:solidFill>
                  <a:srgbClr val="222222"/>
                </a:solidFill>
                <a:latin typeface="Inter"/>
                <a:ea typeface="Inter"/>
                <a:cs typeface="Inter"/>
              </a:defRPr>
            </a:lvl7pPr>
            <a:lvl8pPr>
              <a:defRPr sz="3600" b="1">
                <a:solidFill>
                  <a:srgbClr val="222222"/>
                </a:solidFill>
                <a:latin typeface="Inter"/>
                <a:ea typeface="Inter"/>
                <a:cs typeface="Inter"/>
              </a:defRPr>
            </a:lvl8pPr>
            <a:lvl9pPr>
              <a:defRPr sz="3600" b="1">
                <a:solidFill>
                  <a:srgbClr val="222222"/>
                </a:solidFill>
                <a:latin typeface="Inter"/>
                <a:ea typeface="Inter"/>
                <a:cs typeface="Inter"/>
              </a:defRPr>
            </a:lvl9pPr>
          </a:lstStyle>
          <a:p xmlns:a="http://schemas.openxmlformats.org/drawingml/2006/main">
            <a:pPr>
              <a:defRPr sz="3600" b="1">
                <a:solidFill>
                  <a:srgbClr val="222222"/>
                </a:solidFill>
                <a:latin typeface="Inter"/>
                <a:ea typeface="Inter"/>
                <a:cs typeface="Inter"/>
              </a:defRPr>
            </a:pPr>
            <a:r>
              <a:rPr sz="3600" b="1">
                <a:solidFill>
                  <a:srgbClr val="222222"/>
                </a:solidFill>
                <a:latin typeface="Inter"/>
                <a:ea typeface="Inter"/>
                <a:cs typeface="Inter"/>
              </a:rPr>
              <a:t>APIOps Cycles</a:t>
            </a:r>
          </a:p>
        </p:txBody>
      </p:sp>
      <p:sp>
        <p:nvSpPr>
          <p:cNvPr id="4" name="">
            <a:extLst xmlns:a="http://schemas.openxmlformats.org/drawingml/2006/main">
              <a:ext uri="{FF2B5EF4-FFF2-40B4-BE49-F238E27FC236}">
                <a16:creationId xmlns:a16="http://schemas.microsoft.com/office/drawing/2014/main" id="{88F7D0BC-35C1-4C68-AE8D-D2F65BED7DED}"/>
              </a:ext>
            </a:extLst>
          </p:cNvPr>
          <p:cNvSpPr>
            <a:spLocks xmlns:a="http://schemas.openxmlformats.org/drawingml/2006/main" noGrp="1"/>
          </p:cNvSpPr>
          <p:nvPr/>
        </p:nvSpPr>
        <p:spPr>
          <a:xfrm xmlns:a="http://schemas.openxmlformats.org/drawingml/2006/main">
            <a:off x="609600" y="2305050"/>
            <a:ext cx="676275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225" b="1">
                <a:solidFill>
                  <a:srgbClr val="222222"/>
                </a:solidFill>
                <a:latin typeface="Inter"/>
                <a:ea typeface="Inter"/>
                <a:cs typeface="Inter"/>
              </a:defRPr>
            </a:defPPr>
            <a:lvl1pPr>
              <a:defRPr sz="3225" b="1">
                <a:solidFill>
                  <a:srgbClr val="222222"/>
                </a:solidFill>
                <a:latin typeface="Inter"/>
                <a:ea typeface="Inter"/>
                <a:cs typeface="Inter"/>
              </a:defRPr>
            </a:lvl1pPr>
            <a:lvl2pPr>
              <a:defRPr sz="3225" b="1">
                <a:solidFill>
                  <a:srgbClr val="222222"/>
                </a:solidFill>
                <a:latin typeface="Inter"/>
                <a:ea typeface="Inter"/>
                <a:cs typeface="Inter"/>
              </a:defRPr>
            </a:lvl2pPr>
            <a:lvl3pPr>
              <a:defRPr sz="3225" b="1">
                <a:solidFill>
                  <a:srgbClr val="222222"/>
                </a:solidFill>
                <a:latin typeface="Inter"/>
                <a:ea typeface="Inter"/>
                <a:cs typeface="Inter"/>
              </a:defRPr>
            </a:lvl3pPr>
            <a:lvl4pPr>
              <a:defRPr sz="3225" b="1">
                <a:solidFill>
                  <a:srgbClr val="222222"/>
                </a:solidFill>
                <a:latin typeface="Inter"/>
                <a:ea typeface="Inter"/>
                <a:cs typeface="Inter"/>
              </a:defRPr>
            </a:lvl4pPr>
            <a:lvl5pPr>
              <a:defRPr sz="3225" b="1">
                <a:solidFill>
                  <a:srgbClr val="222222"/>
                </a:solidFill>
                <a:latin typeface="Inter"/>
                <a:ea typeface="Inter"/>
                <a:cs typeface="Inter"/>
              </a:defRPr>
            </a:lvl5pPr>
            <a:lvl6pPr>
              <a:defRPr sz="3225" b="1">
                <a:solidFill>
                  <a:srgbClr val="222222"/>
                </a:solidFill>
                <a:latin typeface="Inter"/>
                <a:ea typeface="Inter"/>
                <a:cs typeface="Inter"/>
              </a:defRPr>
            </a:lvl6pPr>
            <a:lvl7pPr>
              <a:defRPr sz="3225" b="1">
                <a:solidFill>
                  <a:srgbClr val="222222"/>
                </a:solidFill>
                <a:latin typeface="Inter"/>
                <a:ea typeface="Inter"/>
                <a:cs typeface="Inter"/>
              </a:defRPr>
            </a:lvl7pPr>
            <a:lvl8pPr>
              <a:defRPr sz="3225" b="1">
                <a:solidFill>
                  <a:srgbClr val="222222"/>
                </a:solidFill>
                <a:latin typeface="Inter"/>
                <a:ea typeface="Inter"/>
                <a:cs typeface="Inter"/>
              </a:defRPr>
            </a:lvl8pPr>
            <a:lvl9pPr>
              <a:defRPr sz="3225" b="1">
                <a:solidFill>
                  <a:srgbClr val="222222"/>
                </a:solidFill>
                <a:latin typeface="Inter"/>
                <a:ea typeface="Inter"/>
                <a:cs typeface="Inter"/>
              </a:defRPr>
            </a:lvl9pPr>
          </a:lstStyle>
          <a:p xmlns:a="http://schemas.openxmlformats.org/drawingml/2006/main">
            <a:pPr>
              <a:defRPr sz="3225" b="1">
                <a:solidFill>
                  <a:srgbClr val="222222"/>
                </a:solidFill>
                <a:latin typeface="Inter"/>
                <a:ea typeface="Inter"/>
                <a:cs typeface="Inter"/>
              </a:defRPr>
            </a:pPr>
            <a:r>
              <a:rPr sz="3225" b="1">
                <a:solidFill>
                  <a:srgbClr val="222222"/>
                </a:solidFill>
                <a:latin typeface="Inter"/>
                <a:ea typeface="Inter"/>
                <a:cs typeface="Inter"/>
              </a:rPr>
              <a:t>API delivery and</a:t>
            </a:r>
          </a:p>
          <a:p xmlns:a="http://schemas.openxmlformats.org/drawingml/2006/main">
            <a:pPr>
              <a:defRPr sz="3225" b="1">
                <a:solidFill>
                  <a:srgbClr val="222222"/>
                </a:solidFill>
                <a:latin typeface="Inter"/>
                <a:ea typeface="Inter"/>
                <a:cs typeface="Inter"/>
              </a:defRPr>
            </a:pPr>
            <a:r>
              <a:rPr sz="3225" b="1">
                <a:solidFill>
                  <a:srgbClr val="222222"/>
                </a:solidFill>
                <a:latin typeface="Inter"/>
                <a:ea typeface="Inter"/>
                <a:cs typeface="Inter"/>
              </a:rPr>
              <a:t>digital product thinking</a:t>
            </a:r>
          </a:p>
        </p:txBody>
      </p:sp>
      <p:sp>
        <p:nvSpPr>
          <p:cNvPr id="5" name="">
            <a:extLst xmlns:a="http://schemas.openxmlformats.org/drawingml/2006/main">
              <a:ext uri="{FF2B5EF4-FFF2-40B4-BE49-F238E27FC236}">
                <a16:creationId xmlns:a16="http://schemas.microsoft.com/office/drawing/2014/main" id="{4EE29BD5-B9C7-4696-AD1B-B0ED27854835}"/>
              </a:ext>
            </a:extLst>
          </p:cNvPr>
          <p:cNvSpPr>
            <a:spLocks xmlns:a="http://schemas.openxmlformats.org/drawingml/2006/main" noGrp="1"/>
          </p:cNvSpPr>
          <p:nvPr/>
        </p:nvSpPr>
        <p:spPr>
          <a:xfrm xmlns:a="http://schemas.openxmlformats.org/drawingml/2006/main">
            <a:off x="609600" y="4095750"/>
            <a:ext cx="6286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444444"/>
                </a:solidFill>
                <a:latin typeface="Inter"/>
                <a:ea typeface="Inter"/>
                <a:cs typeface="Inter"/>
              </a:defRPr>
            </a:defPPr>
            <a:lvl1pPr>
              <a:defRPr sz="2025" b="0">
                <a:solidFill>
                  <a:srgbClr val="444444"/>
                </a:solidFill>
                <a:latin typeface="Inter"/>
                <a:ea typeface="Inter"/>
                <a:cs typeface="Inter"/>
              </a:defRPr>
            </a:lvl1pPr>
            <a:lvl2pPr>
              <a:defRPr sz="2025" b="0">
                <a:solidFill>
                  <a:srgbClr val="444444"/>
                </a:solidFill>
                <a:latin typeface="Inter"/>
                <a:ea typeface="Inter"/>
                <a:cs typeface="Inter"/>
              </a:defRPr>
            </a:lvl2pPr>
            <a:lvl3pPr>
              <a:defRPr sz="2025" b="0">
                <a:solidFill>
                  <a:srgbClr val="444444"/>
                </a:solidFill>
                <a:latin typeface="Inter"/>
                <a:ea typeface="Inter"/>
                <a:cs typeface="Inter"/>
              </a:defRPr>
            </a:lvl3pPr>
            <a:lvl4pPr>
              <a:defRPr sz="2025" b="0">
                <a:solidFill>
                  <a:srgbClr val="444444"/>
                </a:solidFill>
                <a:latin typeface="Inter"/>
                <a:ea typeface="Inter"/>
                <a:cs typeface="Inter"/>
              </a:defRPr>
            </a:lvl4pPr>
            <a:lvl5pPr>
              <a:defRPr sz="2025" b="0">
                <a:solidFill>
                  <a:srgbClr val="444444"/>
                </a:solidFill>
                <a:latin typeface="Inter"/>
                <a:ea typeface="Inter"/>
                <a:cs typeface="Inter"/>
              </a:defRPr>
            </a:lvl5pPr>
            <a:lvl6pPr>
              <a:defRPr sz="2025" b="0">
                <a:solidFill>
                  <a:srgbClr val="444444"/>
                </a:solidFill>
                <a:latin typeface="Inter"/>
                <a:ea typeface="Inter"/>
                <a:cs typeface="Inter"/>
              </a:defRPr>
            </a:lvl6pPr>
            <a:lvl7pPr>
              <a:defRPr sz="2025" b="0">
                <a:solidFill>
                  <a:srgbClr val="444444"/>
                </a:solidFill>
                <a:latin typeface="Inter"/>
                <a:ea typeface="Inter"/>
                <a:cs typeface="Inter"/>
              </a:defRPr>
            </a:lvl7pPr>
            <a:lvl8pPr>
              <a:defRPr sz="2025" b="0">
                <a:solidFill>
                  <a:srgbClr val="444444"/>
                </a:solidFill>
                <a:latin typeface="Inter"/>
                <a:ea typeface="Inter"/>
                <a:cs typeface="Inter"/>
              </a:defRPr>
            </a:lvl8pPr>
            <a:lvl9pPr>
              <a:defRPr sz="2025" b="0">
                <a:solidFill>
                  <a:srgbClr val="444444"/>
                </a:solidFill>
                <a:latin typeface="Inter"/>
                <a:ea typeface="Inter"/>
                <a:cs typeface="Inter"/>
              </a:defRPr>
            </a:lvl9pPr>
          </a:lstStyle>
          <a:p xmlns:a="http://schemas.openxmlformats.org/drawingml/2006/main">
            <a:pPr>
              <a:defRPr sz="2025" b="0">
                <a:solidFill>
                  <a:srgbClr val="444444"/>
                </a:solidFill>
                <a:latin typeface="Inter"/>
                <a:ea typeface="Inter"/>
                <a:cs typeface="Inter"/>
              </a:defRPr>
            </a:pPr>
            <a:r>
              <a:rPr sz="2025" b="0">
                <a:solidFill>
                  <a:srgbClr val="444444"/>
                </a:solidFill>
                <a:latin typeface="Inter"/>
                <a:ea typeface="Inter"/>
                <a:cs typeface="Inter"/>
              </a:rPr>
              <a:t>An Australian financial-services case study</a:t>
            </a:r>
          </a:p>
        </p:txBody>
      </p:sp>
      <p:sp>
        <p:nvSpPr>
          <p:cNvPr id="6" name="">
            <a:extLst xmlns:a="http://schemas.openxmlformats.org/drawingml/2006/main">
              <a:ext uri="{FF2B5EF4-FFF2-40B4-BE49-F238E27FC236}">
                <a16:creationId xmlns:a16="http://schemas.microsoft.com/office/drawing/2014/main" id="{466E630D-1892-4205-8F5A-43B1B4919E2A}"/>
              </a:ext>
            </a:extLst>
          </p:cNvPr>
          <p:cNvSpPr>
            <a:spLocks xmlns:a="http://schemas.openxmlformats.org/drawingml/2006/main" noGrp="1"/>
          </p:cNvSpPr>
          <p:nvPr/>
        </p:nvSpPr>
        <p:spPr>
          <a:xfrm xmlns:a="http://schemas.openxmlformats.org/drawingml/2006/main">
            <a:off x="609600" y="5534025"/>
            <a:ext cx="6191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APIsFirst with partner Osaango</a:t>
            </a:r>
          </a:p>
        </p:txBody>
      </p:sp>
      <p:pic>
        <p:nvPicPr>
          <p:cNvPr id="7" name="">
            <a:extLst xmlns:a="http://schemas.openxmlformats.org/drawingml/2006/main">
              <a:ext uri="{FF2B5EF4-FFF2-40B4-BE49-F238E27FC236}">
                <a16:creationId xmlns:a16="http://schemas.microsoft.com/office/drawing/2014/main" id="{FC8B3A53-CC92-4394-9DC4-6550B2DB4B49}"/>
              </a:ext>
            </a:extLst>
          </p:cNvPr>
          <p:cNvPicPr>
            <a:picLocks xmlns:a="http://schemas.openxmlformats.org/drawingml/2006/main" noChangeAspect="1"/>
          </p:cNvPicPr>
          <p:nvPr/>
        </p:nvPicPr>
        <p:blipFill>
          <a:blip xmlns:r="http://schemas.openxmlformats.org/officeDocument/2006/relationships" xmlns:a="http://schemas.openxmlformats.org/drawingml/2006/main" r:embed="R66365194d49d4623"/>
          <a:stretch xmlns:a="http://schemas.openxmlformats.org/drawingml/2006/main"/>
        </p:blipFill>
        <p:spPr>
          <a:xfrm xmlns:a="http://schemas.openxmlformats.org/drawingml/2006/main">
            <a:off x="7239000" y="2519022"/>
            <a:ext cx="4286250" cy="229620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D0FA095E-EE7A-4721-938B-604D598D4514}"/>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86281999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B2B22580-A215-4C8C-8967-5ADBCCD2478C}"/>
              </a:ext>
            </a:extLst>
          </p:cNvPr>
          <p:cNvPicPr>
            <a:picLocks xmlns:a="http://schemas.openxmlformats.org/drawingml/2006/main" noChangeAspect="1"/>
          </p:cNvPicPr>
          <p:nvPr/>
        </p:nvPicPr>
        <p:blipFill>
          <a:blip xmlns:r="http://schemas.openxmlformats.org/officeDocument/2006/relationships" xmlns:a="http://schemas.openxmlformats.org/drawingml/2006/main" r:embed="R8e297426b0704e34"/>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A1DC412-8715-4003-9DE5-D197961526C5}"/>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02</a:t>
            </a:r>
          </a:p>
        </p:txBody>
      </p:sp>
      <p:sp>
        <p:nvSpPr>
          <p:cNvPr id="3" name="">
            <a:extLst xmlns:a="http://schemas.openxmlformats.org/drawingml/2006/main">
              <a:ext uri="{FF2B5EF4-FFF2-40B4-BE49-F238E27FC236}">
                <a16:creationId xmlns:a16="http://schemas.microsoft.com/office/drawing/2014/main" id="{F9D118FE-D64A-4494-B533-F0A3A2E2B71C}"/>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The challenge: dependencies across teams</a:t>
            </a:r>
          </a:p>
        </p:txBody>
      </p:sp>
      <p:sp>
        <p:nvSpPr>
          <p:cNvPr id="4" name="">
            <a:extLst xmlns:a="http://schemas.openxmlformats.org/drawingml/2006/main">
              <a:ext uri="{FF2B5EF4-FFF2-40B4-BE49-F238E27FC236}">
                <a16:creationId xmlns:a16="http://schemas.microsoft.com/office/drawing/2014/main" id="{F28788F5-C6BB-4AC4-ABF0-1890B45D3F0E}"/>
              </a:ext>
            </a:extLst>
          </p:cNvPr>
          <p:cNvSpPr>
            <a:spLocks xmlns:a="http://schemas.openxmlformats.org/drawingml/2006/main" noGrp="1"/>
          </p:cNvSpPr>
          <p:nvPr/>
        </p:nvSpPr>
        <p:spPr>
          <a:xfrm xmlns:a="http://schemas.openxmlformats.org/drawingml/2006/main">
            <a:off x="609600" y="2171700"/>
            <a:ext cx="5810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222222"/>
                </a:solidFill>
                <a:latin typeface="Inter"/>
                <a:ea typeface="Inter"/>
                <a:cs typeface="Inter"/>
              </a:defRPr>
            </a:defPPr>
            <a:lvl1pPr>
              <a:defRPr sz="2175" b="1">
                <a:solidFill>
                  <a:srgbClr val="222222"/>
                </a:solidFill>
                <a:latin typeface="Inter"/>
                <a:ea typeface="Inter"/>
                <a:cs typeface="Inter"/>
              </a:defRPr>
            </a:lvl1pPr>
            <a:lvl2pPr>
              <a:defRPr sz="2175" b="1">
                <a:solidFill>
                  <a:srgbClr val="222222"/>
                </a:solidFill>
                <a:latin typeface="Inter"/>
                <a:ea typeface="Inter"/>
                <a:cs typeface="Inter"/>
              </a:defRPr>
            </a:lvl2pPr>
            <a:lvl3pPr>
              <a:defRPr sz="2175" b="1">
                <a:solidFill>
                  <a:srgbClr val="222222"/>
                </a:solidFill>
                <a:latin typeface="Inter"/>
                <a:ea typeface="Inter"/>
                <a:cs typeface="Inter"/>
              </a:defRPr>
            </a:lvl3pPr>
            <a:lvl4pPr>
              <a:defRPr sz="2175" b="1">
                <a:solidFill>
                  <a:srgbClr val="222222"/>
                </a:solidFill>
                <a:latin typeface="Inter"/>
                <a:ea typeface="Inter"/>
                <a:cs typeface="Inter"/>
              </a:defRPr>
            </a:lvl4pPr>
            <a:lvl5pPr>
              <a:defRPr sz="2175" b="1">
                <a:solidFill>
                  <a:srgbClr val="222222"/>
                </a:solidFill>
                <a:latin typeface="Inter"/>
                <a:ea typeface="Inter"/>
                <a:cs typeface="Inter"/>
              </a:defRPr>
            </a:lvl5pPr>
            <a:lvl6pPr>
              <a:defRPr sz="2175" b="1">
                <a:solidFill>
                  <a:srgbClr val="222222"/>
                </a:solidFill>
                <a:latin typeface="Inter"/>
                <a:ea typeface="Inter"/>
                <a:cs typeface="Inter"/>
              </a:defRPr>
            </a:lvl6pPr>
            <a:lvl7pPr>
              <a:defRPr sz="2175" b="1">
                <a:solidFill>
                  <a:srgbClr val="222222"/>
                </a:solidFill>
                <a:latin typeface="Inter"/>
                <a:ea typeface="Inter"/>
                <a:cs typeface="Inter"/>
              </a:defRPr>
            </a:lvl7pPr>
            <a:lvl8pPr>
              <a:defRPr sz="2175" b="1">
                <a:solidFill>
                  <a:srgbClr val="222222"/>
                </a:solidFill>
                <a:latin typeface="Inter"/>
                <a:ea typeface="Inter"/>
                <a:cs typeface="Inter"/>
              </a:defRPr>
            </a:lvl8pPr>
            <a:lvl9pPr>
              <a:defRPr sz="2175" b="1">
                <a:solidFill>
                  <a:srgbClr val="222222"/>
                </a:solidFill>
                <a:latin typeface="Inter"/>
                <a:ea typeface="Inter"/>
                <a:cs typeface="Inter"/>
              </a:defRPr>
            </a:lvl9pPr>
          </a:lstStyle>
          <a:p xmlns:a="http://schemas.openxmlformats.org/drawingml/2006/main">
            <a:pPr>
              <a:defRPr sz="2175" b="1">
                <a:solidFill>
                  <a:srgbClr val="222222"/>
                </a:solidFill>
                <a:latin typeface="Inter"/>
                <a:ea typeface="Inter"/>
                <a:cs typeface="Inter"/>
              </a:defRPr>
            </a:pPr>
            <a:r>
              <a:rPr sz="2175" b="1">
                <a:solidFill>
                  <a:srgbClr val="222222"/>
                </a:solidFill>
                <a:latin typeface="Inter"/>
                <a:ea typeface="Inter"/>
                <a:cs typeface="Inter"/>
              </a:rPr>
              <a:t>Established API engineering practices</a:t>
            </a:r>
          </a:p>
        </p:txBody>
      </p:sp>
      <p:sp>
        <p:nvSpPr>
          <p:cNvPr id="5" name="">
            <a:extLst xmlns:a="http://schemas.openxmlformats.org/drawingml/2006/main">
              <a:ext uri="{FF2B5EF4-FFF2-40B4-BE49-F238E27FC236}">
                <a16:creationId xmlns:a16="http://schemas.microsoft.com/office/drawing/2014/main" id="{469EBCE1-3952-429A-A151-84C2D6BD3436}"/>
              </a:ext>
            </a:extLst>
          </p:cNvPr>
          <p:cNvSpPr>
            <a:spLocks xmlns:a="http://schemas.openxmlformats.org/drawingml/2006/main" noGrp="1"/>
          </p:cNvSpPr>
          <p:nvPr/>
        </p:nvSpPr>
        <p:spPr>
          <a:xfrm xmlns:a="http://schemas.openxmlformats.org/drawingml/2006/main">
            <a:off x="609600" y="2705100"/>
            <a:ext cx="5619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444444"/>
                </a:solidFill>
                <a:latin typeface="Inter"/>
                <a:ea typeface="Inter"/>
                <a:cs typeface="Inter"/>
              </a:defRPr>
            </a:defPPr>
            <a:lvl1pPr>
              <a:defRPr sz="2100" b="0">
                <a:solidFill>
                  <a:srgbClr val="444444"/>
                </a:solidFill>
                <a:latin typeface="Inter"/>
                <a:ea typeface="Inter"/>
                <a:cs typeface="Inter"/>
              </a:defRPr>
            </a:lvl1pPr>
            <a:lvl2pPr>
              <a:defRPr sz="2100" b="0">
                <a:solidFill>
                  <a:srgbClr val="444444"/>
                </a:solidFill>
                <a:latin typeface="Inter"/>
                <a:ea typeface="Inter"/>
                <a:cs typeface="Inter"/>
              </a:defRPr>
            </a:lvl2pPr>
            <a:lvl3pPr>
              <a:defRPr sz="2100" b="0">
                <a:solidFill>
                  <a:srgbClr val="444444"/>
                </a:solidFill>
                <a:latin typeface="Inter"/>
                <a:ea typeface="Inter"/>
                <a:cs typeface="Inter"/>
              </a:defRPr>
            </a:lvl3pPr>
            <a:lvl4pPr>
              <a:defRPr sz="2100" b="0">
                <a:solidFill>
                  <a:srgbClr val="444444"/>
                </a:solidFill>
                <a:latin typeface="Inter"/>
                <a:ea typeface="Inter"/>
                <a:cs typeface="Inter"/>
              </a:defRPr>
            </a:lvl4pPr>
            <a:lvl5pPr>
              <a:defRPr sz="2100" b="0">
                <a:solidFill>
                  <a:srgbClr val="444444"/>
                </a:solidFill>
                <a:latin typeface="Inter"/>
                <a:ea typeface="Inter"/>
                <a:cs typeface="Inter"/>
              </a:defRPr>
            </a:lvl5pPr>
            <a:lvl6pPr>
              <a:defRPr sz="2100" b="0">
                <a:solidFill>
                  <a:srgbClr val="444444"/>
                </a:solidFill>
                <a:latin typeface="Inter"/>
                <a:ea typeface="Inter"/>
                <a:cs typeface="Inter"/>
              </a:defRPr>
            </a:lvl6pPr>
            <a:lvl7pPr>
              <a:defRPr sz="2100" b="0">
                <a:solidFill>
                  <a:srgbClr val="444444"/>
                </a:solidFill>
                <a:latin typeface="Inter"/>
                <a:ea typeface="Inter"/>
                <a:cs typeface="Inter"/>
              </a:defRPr>
            </a:lvl7pPr>
            <a:lvl8pPr>
              <a:defRPr sz="2100" b="0">
                <a:solidFill>
                  <a:srgbClr val="444444"/>
                </a:solidFill>
                <a:latin typeface="Inter"/>
                <a:ea typeface="Inter"/>
                <a:cs typeface="Inter"/>
              </a:defRPr>
            </a:lvl8pPr>
            <a:lvl9pPr>
              <a:defRPr sz="2100" b="0">
                <a:solidFill>
                  <a:srgbClr val="444444"/>
                </a:solidFill>
                <a:latin typeface="Inter"/>
                <a:ea typeface="Inter"/>
                <a:cs typeface="Inter"/>
              </a:defRPr>
            </a:lvl9pPr>
          </a:lstStyle>
          <a:p xmlns:a="http://schemas.openxmlformats.org/drawingml/2006/main">
            <a:pPr>
              <a:defRPr sz="2100" b="0">
                <a:solidFill>
                  <a:srgbClr val="444444"/>
                </a:solidFill>
                <a:latin typeface="Inter"/>
                <a:ea typeface="Inter"/>
                <a:cs typeface="Inter"/>
              </a:defRPr>
            </a:pPr>
            <a:r>
              <a:rPr sz="2100" b="0">
                <a:solidFill>
                  <a:srgbClr val="444444"/>
                </a:solidFill>
                <a:latin typeface="Inter"/>
                <a:ea typeface="Inter"/>
                <a:cs typeface="Inter"/>
              </a:rPr>
              <a:t>API products still depended on business and technology teams working across organisational boundaries.</a:t>
            </a:r>
          </a:p>
        </p:txBody>
      </p:sp>
      <p:sp>
        <p:nvSpPr>
          <p:cNvPr id="6" name="">
            <a:extLst xmlns:a="http://schemas.openxmlformats.org/drawingml/2006/main">
              <a:ext uri="{FF2B5EF4-FFF2-40B4-BE49-F238E27FC236}">
                <a16:creationId xmlns:a16="http://schemas.microsoft.com/office/drawing/2014/main" id="{14E8BF3D-7564-4B8A-9407-E9F314985ED6}"/>
              </a:ext>
            </a:extLst>
          </p:cNvPr>
          <p:cNvSpPr>
            <a:spLocks xmlns:a="http://schemas.openxmlformats.org/drawingml/2006/main" noGrp="1"/>
          </p:cNvSpPr>
          <p:nvPr/>
        </p:nvSpPr>
        <p:spPr>
          <a:xfrm xmlns:a="http://schemas.openxmlformats.org/drawingml/2006/main">
            <a:off x="609600" y="4019550"/>
            <a:ext cx="561975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0">
                <a:solidFill>
                  <a:srgbClr val="444444"/>
                </a:solidFill>
                <a:latin typeface="Inter"/>
                <a:ea typeface="Inter"/>
                <a:cs typeface="Inter"/>
              </a:defRPr>
            </a:defPPr>
            <a:lvl1pPr>
              <a:defRPr sz="2025" b="0">
                <a:solidFill>
                  <a:srgbClr val="444444"/>
                </a:solidFill>
                <a:latin typeface="Inter"/>
                <a:ea typeface="Inter"/>
                <a:cs typeface="Inter"/>
              </a:defRPr>
            </a:lvl1pPr>
            <a:lvl2pPr>
              <a:defRPr sz="2025" b="0">
                <a:solidFill>
                  <a:srgbClr val="444444"/>
                </a:solidFill>
                <a:latin typeface="Inter"/>
                <a:ea typeface="Inter"/>
                <a:cs typeface="Inter"/>
              </a:defRPr>
            </a:lvl2pPr>
            <a:lvl3pPr>
              <a:defRPr sz="2025" b="0">
                <a:solidFill>
                  <a:srgbClr val="444444"/>
                </a:solidFill>
                <a:latin typeface="Inter"/>
                <a:ea typeface="Inter"/>
                <a:cs typeface="Inter"/>
              </a:defRPr>
            </a:lvl3pPr>
            <a:lvl4pPr>
              <a:defRPr sz="2025" b="0">
                <a:solidFill>
                  <a:srgbClr val="444444"/>
                </a:solidFill>
                <a:latin typeface="Inter"/>
                <a:ea typeface="Inter"/>
                <a:cs typeface="Inter"/>
              </a:defRPr>
            </a:lvl4pPr>
            <a:lvl5pPr>
              <a:defRPr sz="2025" b="0">
                <a:solidFill>
                  <a:srgbClr val="444444"/>
                </a:solidFill>
                <a:latin typeface="Inter"/>
                <a:ea typeface="Inter"/>
                <a:cs typeface="Inter"/>
              </a:defRPr>
            </a:lvl5pPr>
            <a:lvl6pPr>
              <a:defRPr sz="2025" b="0">
                <a:solidFill>
                  <a:srgbClr val="444444"/>
                </a:solidFill>
                <a:latin typeface="Inter"/>
                <a:ea typeface="Inter"/>
                <a:cs typeface="Inter"/>
              </a:defRPr>
            </a:lvl6pPr>
            <a:lvl7pPr>
              <a:defRPr sz="2025" b="0">
                <a:solidFill>
                  <a:srgbClr val="444444"/>
                </a:solidFill>
                <a:latin typeface="Inter"/>
                <a:ea typeface="Inter"/>
                <a:cs typeface="Inter"/>
              </a:defRPr>
            </a:lvl7pPr>
            <a:lvl8pPr>
              <a:defRPr sz="2025" b="0">
                <a:solidFill>
                  <a:srgbClr val="444444"/>
                </a:solidFill>
                <a:latin typeface="Inter"/>
                <a:ea typeface="Inter"/>
                <a:cs typeface="Inter"/>
              </a:defRPr>
            </a:lvl8pPr>
            <a:lvl9pPr>
              <a:defRPr sz="2025" b="0">
                <a:solidFill>
                  <a:srgbClr val="444444"/>
                </a:solidFill>
                <a:latin typeface="Inter"/>
                <a:ea typeface="Inter"/>
                <a:cs typeface="Inter"/>
              </a:defRPr>
            </a:lvl9pPr>
          </a:lstStyle>
          <a:p xmlns:a="http://schemas.openxmlformats.org/drawingml/2006/main">
            <a:pPr>
              <a:defRPr sz="2025" b="0">
                <a:solidFill>
                  <a:srgbClr val="444444"/>
                </a:solidFill>
                <a:latin typeface="Inter"/>
                <a:ea typeface="Inter"/>
                <a:cs typeface="Inter"/>
              </a:defRPr>
            </a:pPr>
            <a:r>
              <a:rPr sz="2025" b="0">
                <a:solidFill>
                  <a:srgbClr val="444444"/>
                </a:solidFill>
                <a:latin typeface="Inter"/>
                <a:ea typeface="Inter"/>
                <a:cs typeface="Inter"/>
              </a:rPr>
              <a:t>Customer journeys and partner integrations had to fit internal services, legacy systems and compliance obligations.</a:t>
            </a:r>
          </a:p>
        </p:txBody>
      </p:sp>
      <p:pic>
        <p:nvPicPr>
          <p:cNvPr id="7" name="">
            <a:extLst xmlns:a="http://schemas.openxmlformats.org/drawingml/2006/main">
              <a:ext uri="{FF2B5EF4-FFF2-40B4-BE49-F238E27FC236}">
                <a16:creationId xmlns:a16="http://schemas.microsoft.com/office/drawing/2014/main" id="{9CD450AE-F45A-4D11-966A-574A36252295}"/>
              </a:ext>
            </a:extLst>
          </p:cNvPr>
          <p:cNvPicPr>
            <a:picLocks xmlns:a="http://schemas.openxmlformats.org/drawingml/2006/main" noChangeAspect="1"/>
          </p:cNvPicPr>
          <p:nvPr/>
        </p:nvPicPr>
        <p:blipFill>
          <a:blip xmlns:r="http://schemas.openxmlformats.org/officeDocument/2006/relationships" xmlns:a="http://schemas.openxmlformats.org/drawingml/2006/main" r:embed="Rdbbba9a0dd0a4c48"/>
          <a:stretch xmlns:a="http://schemas.openxmlformats.org/drawingml/2006/main"/>
        </p:blipFill>
        <p:spPr>
          <a:xfrm xmlns:a="http://schemas.openxmlformats.org/drawingml/2006/main">
            <a:off x="7038975" y="2560638"/>
            <a:ext cx="4333875" cy="2270125"/>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2BC2D10C-62CE-426D-AC5F-2B9E8DC9489D}"/>
              </a:ext>
            </a:extLst>
          </p:cNvPr>
          <p:cNvSpPr>
            <a:spLocks xmlns:a="http://schemas.openxmlformats.org/drawingml/2006/main" noGrp="1"/>
          </p:cNvSpPr>
          <p:nvPr/>
        </p:nvSpPr>
        <p:spPr>
          <a:xfrm xmlns:a="http://schemas.openxmlformats.org/drawingml/2006/main">
            <a:off x="609600" y="5648325"/>
            <a:ext cx="10858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1">
                <a:solidFill>
                  <a:srgbClr val="444444"/>
                </a:solidFill>
                <a:latin typeface="Inter"/>
                <a:ea typeface="Inter"/>
                <a:cs typeface="Inter"/>
              </a:defRPr>
            </a:defPPr>
            <a:lvl1pPr>
              <a:defRPr sz="2100" b="1">
                <a:solidFill>
                  <a:srgbClr val="444444"/>
                </a:solidFill>
                <a:latin typeface="Inter"/>
                <a:ea typeface="Inter"/>
                <a:cs typeface="Inter"/>
              </a:defRPr>
            </a:lvl1pPr>
            <a:lvl2pPr>
              <a:defRPr sz="2100" b="1">
                <a:solidFill>
                  <a:srgbClr val="444444"/>
                </a:solidFill>
                <a:latin typeface="Inter"/>
                <a:ea typeface="Inter"/>
                <a:cs typeface="Inter"/>
              </a:defRPr>
            </a:lvl2pPr>
            <a:lvl3pPr>
              <a:defRPr sz="2100" b="1">
                <a:solidFill>
                  <a:srgbClr val="444444"/>
                </a:solidFill>
                <a:latin typeface="Inter"/>
                <a:ea typeface="Inter"/>
                <a:cs typeface="Inter"/>
              </a:defRPr>
            </a:lvl3pPr>
            <a:lvl4pPr>
              <a:defRPr sz="2100" b="1">
                <a:solidFill>
                  <a:srgbClr val="444444"/>
                </a:solidFill>
                <a:latin typeface="Inter"/>
                <a:ea typeface="Inter"/>
                <a:cs typeface="Inter"/>
              </a:defRPr>
            </a:lvl4pPr>
            <a:lvl5pPr>
              <a:defRPr sz="2100" b="1">
                <a:solidFill>
                  <a:srgbClr val="444444"/>
                </a:solidFill>
                <a:latin typeface="Inter"/>
                <a:ea typeface="Inter"/>
                <a:cs typeface="Inter"/>
              </a:defRPr>
            </a:lvl5pPr>
            <a:lvl6pPr>
              <a:defRPr sz="2100" b="1">
                <a:solidFill>
                  <a:srgbClr val="444444"/>
                </a:solidFill>
                <a:latin typeface="Inter"/>
                <a:ea typeface="Inter"/>
                <a:cs typeface="Inter"/>
              </a:defRPr>
            </a:lvl6pPr>
            <a:lvl7pPr>
              <a:defRPr sz="2100" b="1">
                <a:solidFill>
                  <a:srgbClr val="444444"/>
                </a:solidFill>
                <a:latin typeface="Inter"/>
                <a:ea typeface="Inter"/>
                <a:cs typeface="Inter"/>
              </a:defRPr>
            </a:lvl7pPr>
            <a:lvl8pPr>
              <a:defRPr sz="2100" b="1">
                <a:solidFill>
                  <a:srgbClr val="444444"/>
                </a:solidFill>
                <a:latin typeface="Inter"/>
                <a:ea typeface="Inter"/>
                <a:cs typeface="Inter"/>
              </a:defRPr>
            </a:lvl8pPr>
            <a:lvl9pPr>
              <a:defRPr sz="2100" b="1">
                <a:solidFill>
                  <a:srgbClr val="444444"/>
                </a:solidFill>
                <a:latin typeface="Inter"/>
                <a:ea typeface="Inter"/>
                <a:cs typeface="Inter"/>
              </a:defRPr>
            </a:lvl9pPr>
          </a:lstStyle>
          <a:p xmlns:a="http://schemas.openxmlformats.org/drawingml/2006/main">
            <a:pPr>
              <a:defRPr sz="2100" b="1">
                <a:solidFill>
                  <a:srgbClr val="444444"/>
                </a:solidFill>
                <a:latin typeface="Inter"/>
                <a:ea typeface="Inter"/>
                <a:cs typeface="Inter"/>
              </a:defRPr>
            </a:pPr>
            <a:r>
              <a:rPr sz="2100" b="1">
                <a:solidFill>
                  <a:srgbClr val="444444"/>
                </a:solidFill>
                <a:latin typeface="Inter"/>
                <a:ea typeface="Inter"/>
                <a:cs typeface="Inter"/>
              </a:rPr>
              <a:t>Teams needed shared requirements, clearer ownership</a:t>
            </a:r>
          </a:p>
          <a:p xmlns:a="http://schemas.openxmlformats.org/drawingml/2006/main">
            <a:pPr>
              <a:defRPr sz="2100" b="1">
                <a:solidFill>
                  <a:srgbClr val="444444"/>
                </a:solidFill>
                <a:latin typeface="Inter"/>
                <a:ea typeface="Inter"/>
                <a:cs typeface="Inter"/>
              </a:defRPr>
            </a:pPr>
            <a:r>
              <a:rPr sz="2100" b="1">
                <a:solidFill>
                  <a:srgbClr val="444444"/>
                </a:solidFill>
                <a:latin typeface="Inter"/>
                <a:ea typeface="Inter"/>
                <a:cs typeface="Inter"/>
              </a:rPr>
              <a:t>and coordinated delivery decisions.</a:t>
            </a:r>
          </a:p>
        </p:txBody>
      </p:sp>
      <p:sp>
        <p:nvSpPr>
          <p:cNvPr id="9" name="">
            <a:extLst xmlns:a="http://schemas.openxmlformats.org/drawingml/2006/main">
              <a:ext uri="{FF2B5EF4-FFF2-40B4-BE49-F238E27FC236}">
                <a16:creationId xmlns:a16="http://schemas.microsoft.com/office/drawing/2014/main" id="{0DFF53CA-4BD0-431A-9593-E7D8A69587D3}"/>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120613948"/>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BD15FA36-6278-4617-BEB2-82860203A761}"/>
              </a:ext>
            </a:extLst>
          </p:cNvPr>
          <p:cNvPicPr>
            <a:picLocks xmlns:a="http://schemas.openxmlformats.org/drawingml/2006/main" noChangeAspect="1"/>
          </p:cNvPicPr>
          <p:nvPr/>
        </p:nvPicPr>
        <p:blipFill>
          <a:blip xmlns:r="http://schemas.openxmlformats.org/officeDocument/2006/relationships" xmlns:a="http://schemas.openxmlformats.org/drawingml/2006/main" r:embed="R6d815b3b762e4e0a"/>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FA28F07-DD48-45CF-9948-9F7DDC933B92}"/>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03</a:t>
            </a:r>
          </a:p>
        </p:txBody>
      </p:sp>
      <p:sp>
        <p:nvSpPr>
          <p:cNvPr id="3" name="">
            <a:extLst xmlns:a="http://schemas.openxmlformats.org/drawingml/2006/main">
              <a:ext uri="{FF2B5EF4-FFF2-40B4-BE49-F238E27FC236}">
                <a16:creationId xmlns:a16="http://schemas.microsoft.com/office/drawing/2014/main" id="{171FBF06-218E-4CB9-9325-AE767C063DF8}"/>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Collaborative discovery in the payments case</a:t>
            </a:r>
          </a:p>
        </p:txBody>
      </p:sp>
      <p:sp>
        <p:nvSpPr>
          <p:cNvPr id="4" name="">
            <a:extLst xmlns:a="http://schemas.openxmlformats.org/drawingml/2006/main">
              <a:ext uri="{FF2B5EF4-FFF2-40B4-BE49-F238E27FC236}">
                <a16:creationId xmlns:a16="http://schemas.microsoft.com/office/drawing/2014/main" id="{11C30684-A474-44C5-9B31-998FE6B1B993}"/>
              </a:ext>
            </a:extLst>
          </p:cNvPr>
          <p:cNvSpPr>
            <a:spLocks xmlns:a="http://schemas.openxmlformats.org/drawingml/2006/main" noGrp="1"/>
          </p:cNvSpPr>
          <p:nvPr/>
        </p:nvSpPr>
        <p:spPr>
          <a:xfrm xmlns:a="http://schemas.openxmlformats.org/drawingml/2006/main">
            <a:off x="609600" y="22098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What the team did</a:t>
            </a:r>
          </a:p>
        </p:txBody>
      </p:sp>
      <p:sp>
        <p:nvSpPr>
          <p:cNvPr id="5" name="">
            <a:extLst xmlns:a="http://schemas.openxmlformats.org/drawingml/2006/main">
              <a:ext uri="{FF2B5EF4-FFF2-40B4-BE49-F238E27FC236}">
                <a16:creationId xmlns:a16="http://schemas.microsoft.com/office/drawing/2014/main" id="{4577F36C-D5E5-48CA-863A-0F44C078999A}"/>
              </a:ext>
            </a:extLst>
          </p:cNvPr>
          <p:cNvSpPr>
            <a:spLocks xmlns:a="http://schemas.openxmlformats.org/drawingml/2006/main" noGrp="1"/>
          </p:cNvSpPr>
          <p:nvPr/>
        </p:nvSpPr>
        <p:spPr>
          <a:xfrm xmlns:a="http://schemas.openxmlformats.org/drawingml/2006/main">
            <a:off x="609600" y="2638425"/>
            <a:ext cx="52387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APIsFirst and Osaango facilitated iterative workshops with business stakeholders, architects and engineers.</a:t>
            </a:r>
          </a:p>
        </p:txBody>
      </p:sp>
      <p:sp>
        <p:nvSpPr>
          <p:cNvPr id="6" name="">
            <a:extLst xmlns:a="http://schemas.openxmlformats.org/drawingml/2006/main">
              <a:ext uri="{FF2B5EF4-FFF2-40B4-BE49-F238E27FC236}">
                <a16:creationId xmlns:a16="http://schemas.microsoft.com/office/drawing/2014/main" id="{2ECE03DC-AC7C-4886-836B-46C0F1233AC9}"/>
              </a:ext>
            </a:extLst>
          </p:cNvPr>
          <p:cNvSpPr>
            <a:spLocks xmlns:a="http://schemas.openxmlformats.org/drawingml/2006/main" noGrp="1"/>
          </p:cNvSpPr>
          <p:nvPr/>
        </p:nvSpPr>
        <p:spPr>
          <a:xfrm xmlns:a="http://schemas.openxmlformats.org/drawingml/2006/main">
            <a:off x="609600" y="3886200"/>
            <a:ext cx="5238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What the canvases made visible</a:t>
            </a:r>
          </a:p>
        </p:txBody>
      </p:sp>
      <p:sp>
        <p:nvSpPr>
          <p:cNvPr id="7" name="">
            <a:extLst xmlns:a="http://schemas.openxmlformats.org/drawingml/2006/main">
              <a:ext uri="{FF2B5EF4-FFF2-40B4-BE49-F238E27FC236}">
                <a16:creationId xmlns:a16="http://schemas.microsoft.com/office/drawing/2014/main" id="{08921FAC-EBA0-4EE3-9E3F-443DE2F43201}"/>
              </a:ext>
            </a:extLst>
          </p:cNvPr>
          <p:cNvSpPr>
            <a:spLocks xmlns:a="http://schemas.openxmlformats.org/drawingml/2006/main" noGrp="1"/>
          </p:cNvSpPr>
          <p:nvPr/>
        </p:nvSpPr>
        <p:spPr>
          <a:xfrm xmlns:a="http://schemas.openxmlformats.org/drawingml/2006/main">
            <a:off x="609600" y="4314825"/>
            <a:ext cx="523875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Customer and API consumer journeys, value propositions, business rules and operating constraints.</a:t>
            </a:r>
          </a:p>
        </p:txBody>
      </p:sp>
      <p:pic>
        <p:nvPicPr>
          <p:cNvPr id="8" name="">
            <a:extLst xmlns:a="http://schemas.openxmlformats.org/drawingml/2006/main">
              <a:ext uri="{FF2B5EF4-FFF2-40B4-BE49-F238E27FC236}">
                <a16:creationId xmlns:a16="http://schemas.microsoft.com/office/drawing/2014/main" id="{9C5A1607-9ACC-4C7D-9456-0FEF5386B6D3}"/>
              </a:ext>
            </a:extLst>
          </p:cNvPr>
          <p:cNvPicPr>
            <a:picLocks xmlns:a="http://schemas.openxmlformats.org/drawingml/2006/main" noChangeAspect="1"/>
          </p:cNvPicPr>
          <p:nvPr/>
        </p:nvPicPr>
        <p:blipFill>
          <a:blip xmlns:r="http://schemas.openxmlformats.org/officeDocument/2006/relationships" xmlns:a="http://schemas.openxmlformats.org/drawingml/2006/main" r:embed="R32fc2bceb8824f18"/>
          <a:stretch xmlns:a="http://schemas.openxmlformats.org/drawingml/2006/main"/>
        </p:blipFill>
        <p:spPr>
          <a:xfrm xmlns:a="http://schemas.openxmlformats.org/drawingml/2006/main">
            <a:off x="6200775" y="2058988"/>
            <a:ext cx="5381625" cy="3587750"/>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55DFAACD-CFB0-43DF-9CA6-1EFE862DE0CA}"/>
              </a:ext>
            </a:extLst>
          </p:cNvPr>
          <p:cNvSpPr>
            <a:spLocks xmlns:a="http://schemas.openxmlformats.org/drawingml/2006/main" noGrp="1"/>
          </p:cNvSpPr>
          <p:nvPr/>
        </p:nvSpPr>
        <p:spPr>
          <a:xfrm xmlns:a="http://schemas.openxmlformats.org/drawingml/2006/main">
            <a:off x="609600" y="5772150"/>
            <a:ext cx="109537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1">
                <a:solidFill>
                  <a:srgbClr val="222222"/>
                </a:solidFill>
                <a:latin typeface="Inter"/>
                <a:ea typeface="Inter"/>
                <a:cs typeface="Inter"/>
              </a:defRPr>
            </a:defPPr>
            <a:lvl1pPr>
              <a:defRPr sz="1800" b="1">
                <a:solidFill>
                  <a:srgbClr val="222222"/>
                </a:solidFill>
                <a:latin typeface="Inter"/>
                <a:ea typeface="Inter"/>
                <a:cs typeface="Inter"/>
              </a:defRPr>
            </a:lvl1pPr>
            <a:lvl2pPr>
              <a:defRPr sz="1800" b="1">
                <a:solidFill>
                  <a:srgbClr val="222222"/>
                </a:solidFill>
                <a:latin typeface="Inter"/>
                <a:ea typeface="Inter"/>
                <a:cs typeface="Inter"/>
              </a:defRPr>
            </a:lvl2pPr>
            <a:lvl3pPr>
              <a:defRPr sz="1800" b="1">
                <a:solidFill>
                  <a:srgbClr val="222222"/>
                </a:solidFill>
                <a:latin typeface="Inter"/>
                <a:ea typeface="Inter"/>
                <a:cs typeface="Inter"/>
              </a:defRPr>
            </a:lvl3pPr>
            <a:lvl4pPr>
              <a:defRPr sz="1800" b="1">
                <a:solidFill>
                  <a:srgbClr val="222222"/>
                </a:solidFill>
                <a:latin typeface="Inter"/>
                <a:ea typeface="Inter"/>
                <a:cs typeface="Inter"/>
              </a:defRPr>
            </a:lvl4pPr>
            <a:lvl5pPr>
              <a:defRPr sz="1800" b="1">
                <a:solidFill>
                  <a:srgbClr val="222222"/>
                </a:solidFill>
                <a:latin typeface="Inter"/>
                <a:ea typeface="Inter"/>
                <a:cs typeface="Inter"/>
              </a:defRPr>
            </a:lvl5pPr>
            <a:lvl6pPr>
              <a:defRPr sz="1800" b="1">
                <a:solidFill>
                  <a:srgbClr val="222222"/>
                </a:solidFill>
                <a:latin typeface="Inter"/>
                <a:ea typeface="Inter"/>
                <a:cs typeface="Inter"/>
              </a:defRPr>
            </a:lvl6pPr>
            <a:lvl7pPr>
              <a:defRPr sz="1800" b="1">
                <a:solidFill>
                  <a:srgbClr val="222222"/>
                </a:solidFill>
                <a:latin typeface="Inter"/>
                <a:ea typeface="Inter"/>
                <a:cs typeface="Inter"/>
              </a:defRPr>
            </a:lvl7pPr>
            <a:lvl8pPr>
              <a:defRPr sz="1800" b="1">
                <a:solidFill>
                  <a:srgbClr val="222222"/>
                </a:solidFill>
                <a:latin typeface="Inter"/>
                <a:ea typeface="Inter"/>
                <a:cs typeface="Inter"/>
              </a:defRPr>
            </a:lvl8pPr>
            <a:lvl9pPr>
              <a:defRPr sz="1800" b="1">
                <a:solidFill>
                  <a:srgbClr val="222222"/>
                </a:solidFill>
                <a:latin typeface="Inter"/>
                <a:ea typeface="Inter"/>
                <a:cs typeface="Inter"/>
              </a:defRPr>
            </a:lvl9pPr>
          </a:lstStyle>
          <a:p xmlns:a="http://schemas.openxmlformats.org/drawingml/2006/main">
            <a:pPr>
              <a:defRPr sz="1800" b="1">
                <a:solidFill>
                  <a:srgbClr val="222222"/>
                </a:solidFill>
                <a:latin typeface="Inter"/>
                <a:ea typeface="Inter"/>
                <a:cs typeface="Inter"/>
              </a:defRPr>
            </a:pPr>
            <a:r>
              <a:rPr sz="1800" b="1">
                <a:solidFill>
                  <a:srgbClr val="222222"/>
                </a:solidFill>
                <a:latin typeface="Inter"/>
                <a:ea typeface="Inter"/>
                <a:cs typeface="Inter"/>
              </a:rPr>
              <a:t>Payments example: consumer details, payment method access, business risks and internal or partner channel needs.</a:t>
            </a:r>
          </a:p>
        </p:txBody>
      </p:sp>
      <p:sp>
        <p:nvSpPr>
          <p:cNvPr id="10" name="">
            <a:extLst xmlns:a="http://schemas.openxmlformats.org/drawingml/2006/main">
              <a:ext uri="{FF2B5EF4-FFF2-40B4-BE49-F238E27FC236}">
                <a16:creationId xmlns:a16="http://schemas.microsoft.com/office/drawing/2014/main" id="{70F2963B-BADB-4ED3-9961-8C00ED5A826B}"/>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22786592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4906F622-E2C4-40DF-9F52-3FD32B979391}"/>
              </a:ext>
            </a:extLst>
          </p:cNvPr>
          <p:cNvPicPr>
            <a:picLocks xmlns:a="http://schemas.openxmlformats.org/drawingml/2006/main" noChangeAspect="1"/>
          </p:cNvPicPr>
          <p:nvPr/>
        </p:nvPicPr>
        <p:blipFill>
          <a:blip xmlns:r="http://schemas.openxmlformats.org/officeDocument/2006/relationships" xmlns:a="http://schemas.openxmlformats.org/drawingml/2006/main" r:embed="Rcc4cf53ea9d1445c"/>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9F9D283-0A4D-4AED-B12B-6B6D2F95BA3D}"/>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04</a:t>
            </a:r>
          </a:p>
        </p:txBody>
      </p:sp>
      <p:sp>
        <p:nvSpPr>
          <p:cNvPr id="3" name="">
            <a:extLst xmlns:a="http://schemas.openxmlformats.org/drawingml/2006/main">
              <a:ext uri="{FF2B5EF4-FFF2-40B4-BE49-F238E27FC236}">
                <a16:creationId xmlns:a16="http://schemas.microsoft.com/office/drawing/2014/main" id="{6B603833-2A55-4668-BE99-B6D57311E950}"/>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Customer Journey Canvas: a supplier payment</a:t>
            </a:r>
          </a:p>
        </p:txBody>
      </p:sp>
      <p:pic>
        <p:nvPicPr>
          <p:cNvPr id="4" name="">
            <a:extLst xmlns:a="http://schemas.openxmlformats.org/drawingml/2006/main">
              <a:ext uri="{FF2B5EF4-FFF2-40B4-BE49-F238E27FC236}">
                <a16:creationId xmlns:a16="http://schemas.microsoft.com/office/drawing/2014/main" id="{B101B69E-9D5B-4F28-BE83-E9B701A54928}"/>
              </a:ext>
            </a:extLst>
          </p:cNvPr>
          <p:cNvPicPr>
            <a:picLocks xmlns:a="http://schemas.openxmlformats.org/drawingml/2006/main" noChangeAspect="1"/>
          </p:cNvPicPr>
          <p:nvPr/>
        </p:nvPicPr>
        <p:blipFill>
          <a:blip xmlns:r="http://schemas.openxmlformats.org/officeDocument/2006/relationships" xmlns:a="http://schemas.openxmlformats.org/drawingml/2006/main" r:embed="R3adf8ef8bcc84684"/>
          <a:stretch xmlns:a="http://schemas.openxmlformats.org/drawingml/2006/main"/>
        </p:blipFill>
        <p:spPr>
          <a:xfrm xmlns:a="http://schemas.openxmlformats.org/drawingml/2006/main">
            <a:off x="1288948" y="1781175"/>
            <a:ext cx="5327855" cy="48577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0DBE3DB4-7C97-408B-9E88-B5F94EA10E0A}"/>
              </a:ext>
            </a:extLst>
          </p:cNvPr>
          <p:cNvSpPr>
            <a:spLocks xmlns:a="http://schemas.openxmlformats.org/drawingml/2006/main" noGrp="1"/>
          </p:cNvSpPr>
          <p:nvPr/>
        </p:nvSpPr>
        <p:spPr>
          <a:xfrm xmlns:a="http://schemas.openxmlformats.org/drawingml/2006/main">
            <a:off x="7848600" y="2009775"/>
            <a:ext cx="3733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Customer and trigger</a:t>
            </a:r>
          </a:p>
        </p:txBody>
      </p:sp>
      <p:sp>
        <p:nvSpPr>
          <p:cNvPr id="6" name="">
            <a:extLst xmlns:a="http://schemas.openxmlformats.org/drawingml/2006/main">
              <a:ext uri="{FF2B5EF4-FFF2-40B4-BE49-F238E27FC236}">
                <a16:creationId xmlns:a16="http://schemas.microsoft.com/office/drawing/2014/main" id="{4A5163AA-6522-464B-BD2C-C71C6F31FD26}"/>
              </a:ext>
            </a:extLst>
          </p:cNvPr>
          <p:cNvSpPr>
            <a:spLocks xmlns:a="http://schemas.openxmlformats.org/drawingml/2006/main" noGrp="1"/>
          </p:cNvSpPr>
          <p:nvPr/>
        </p:nvSpPr>
        <p:spPr>
          <a:xfrm xmlns:a="http://schemas.openxmlformats.org/drawingml/2006/main">
            <a:off x="7848600" y="2428875"/>
            <a:ext cx="3733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A small business owner has a supplier bill due and wants to know the payment has completed.</a:t>
            </a:r>
          </a:p>
        </p:txBody>
      </p:sp>
      <p:sp>
        <p:nvSpPr>
          <p:cNvPr id="7" name="">
            <a:extLst xmlns:a="http://schemas.openxmlformats.org/drawingml/2006/main">
              <a:ext uri="{FF2B5EF4-FFF2-40B4-BE49-F238E27FC236}">
                <a16:creationId xmlns:a16="http://schemas.microsoft.com/office/drawing/2014/main" id="{C1A76F7D-6FCD-40A9-B781-5BD8AFE955D1}"/>
              </a:ext>
            </a:extLst>
          </p:cNvPr>
          <p:cNvSpPr>
            <a:spLocks xmlns:a="http://schemas.openxmlformats.org/drawingml/2006/main" noGrp="1"/>
          </p:cNvSpPr>
          <p:nvPr/>
        </p:nvSpPr>
        <p:spPr>
          <a:xfrm xmlns:a="http://schemas.openxmlformats.org/drawingml/2006/main">
            <a:off x="7848600" y="3724275"/>
            <a:ext cx="3733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The customer journey</a:t>
            </a:r>
          </a:p>
        </p:txBody>
      </p:sp>
      <p:sp>
        <p:nvSpPr>
          <p:cNvPr id="8" name="">
            <a:extLst xmlns:a="http://schemas.openxmlformats.org/drawingml/2006/main">
              <a:ext uri="{FF2B5EF4-FFF2-40B4-BE49-F238E27FC236}">
                <a16:creationId xmlns:a16="http://schemas.microsoft.com/office/drawing/2014/main" id="{3A0E1BB0-5280-4929-A389-856488F49511}"/>
              </a:ext>
            </a:extLst>
          </p:cNvPr>
          <p:cNvSpPr>
            <a:spLocks xmlns:a="http://schemas.openxmlformats.org/drawingml/2006/main" noGrp="1"/>
          </p:cNvSpPr>
          <p:nvPr/>
        </p:nvSpPr>
        <p:spPr>
          <a:xfrm xmlns:a="http://schemas.openxmlformats.org/drawingml/2006/main">
            <a:off x="7848600" y="4181475"/>
            <a:ext cx="37338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marL="279400" indent="-203200">
              <a:spcAft>
                <a:spcPts val="500"/>
              </a:spcAft>
              <a:buAutoNum type="arabicPeriod" startAt="1"/>
              <a:defRPr sz="1725" b="0">
                <a:solidFill>
                  <a:srgbClr val="444444"/>
                </a:solidFill>
                <a:latin typeface="Inter"/>
                <a:ea typeface="Inter"/>
                <a:cs typeface="Inter"/>
              </a:defRPr>
            </a:pPr>
            <a:r>
              <a:t>Open the due bill</a:t>
            </a:r>
          </a:p>
          <a:p xmlns:a="http://schemas.openxmlformats.org/drawingml/2006/main">
            <a:pPr marL="279400" indent="-203200">
              <a:spcAft>
                <a:spcPts val="500"/>
              </a:spcAft>
              <a:buAutoNum type="arabicPeriod"/>
              <a:defRPr sz="1725" b="0">
                <a:solidFill>
                  <a:srgbClr val="444444"/>
                </a:solidFill>
                <a:latin typeface="Inter"/>
                <a:ea typeface="Inter"/>
                <a:cs typeface="Inter"/>
              </a:defRPr>
            </a:pPr>
            <a:r>
              <a:t>Choose the payee</a:t>
            </a:r>
          </a:p>
          <a:p xmlns:a="http://schemas.openxmlformats.org/drawingml/2006/main">
            <a:pPr marL="279400" indent="-203200">
              <a:spcAft>
                <a:spcPts val="500"/>
              </a:spcAft>
              <a:buAutoNum type="arabicPeriod"/>
              <a:defRPr sz="1725" b="0">
                <a:solidFill>
                  <a:srgbClr val="444444"/>
                </a:solidFill>
                <a:latin typeface="Inter"/>
                <a:ea typeface="Inter"/>
                <a:cs typeface="Inter"/>
              </a:defRPr>
            </a:pPr>
            <a:r>
              <a:t>Choose a payment method</a:t>
            </a:r>
          </a:p>
          <a:p xmlns:a="http://schemas.openxmlformats.org/drawingml/2006/main">
            <a:pPr marL="279400" indent="-203200">
              <a:spcAft>
                <a:spcPts val="500"/>
              </a:spcAft>
              <a:buAutoNum type="arabicPeriod"/>
              <a:defRPr sz="1725" b="0">
                <a:solidFill>
                  <a:srgbClr val="444444"/>
                </a:solidFill>
                <a:latin typeface="Inter"/>
                <a:ea typeface="Inter"/>
                <a:cs typeface="Inter"/>
              </a:defRPr>
            </a:pPr>
            <a:r>
              <a:t>Confirm the payment</a:t>
            </a:r>
          </a:p>
          <a:p xmlns:a="http://schemas.openxmlformats.org/drawingml/2006/main">
            <a:pPr marL="279400" indent="-203200">
              <a:spcAft>
                <a:spcPts val="500"/>
              </a:spcAft>
              <a:buAutoNum type="arabicPeriod"/>
              <a:defRPr sz="1725" b="0">
                <a:solidFill>
                  <a:srgbClr val="444444"/>
                </a:solidFill>
                <a:latin typeface="Inter"/>
                <a:ea typeface="Inter"/>
                <a:cs typeface="Inter"/>
              </a:defRPr>
            </a:pPr>
            <a:r>
              <a:t>Check the receipt</a:t>
            </a:r>
          </a:p>
        </p:txBody>
      </p:sp>
      <p:sp>
        <p:nvSpPr>
          <p:cNvPr id="9" name="">
            <a:extLst xmlns:a="http://schemas.openxmlformats.org/drawingml/2006/main">
              <a:ext uri="{FF2B5EF4-FFF2-40B4-BE49-F238E27FC236}">
                <a16:creationId xmlns:a16="http://schemas.microsoft.com/office/drawing/2014/main" id="{9F6C3027-9EA2-4569-AA5F-5CF26B40662D}"/>
              </a:ext>
            </a:extLst>
          </p:cNvPr>
          <p:cNvSpPr>
            <a:spLocks xmlns:a="http://schemas.openxmlformats.org/drawingml/2006/main" noGrp="1"/>
          </p:cNvSpPr>
          <p:nvPr/>
        </p:nvSpPr>
        <p:spPr>
          <a:xfrm xmlns:a="http://schemas.openxmlformats.org/drawingml/2006/main">
            <a:off x="7848600" y="5981700"/>
            <a:ext cx="37338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666666"/>
                </a:solidFill>
                <a:latin typeface="Inter"/>
                <a:ea typeface="Inter"/>
                <a:cs typeface="Inter"/>
              </a:defRPr>
            </a:defPPr>
            <a:lvl1pPr>
              <a:defRPr sz="1350" b="0">
                <a:solidFill>
                  <a:srgbClr val="666666"/>
                </a:solidFill>
                <a:latin typeface="Inter"/>
                <a:ea typeface="Inter"/>
                <a:cs typeface="Inter"/>
              </a:defRPr>
            </a:lvl1pPr>
            <a:lvl2pPr>
              <a:defRPr sz="1350" b="0">
                <a:solidFill>
                  <a:srgbClr val="666666"/>
                </a:solidFill>
                <a:latin typeface="Inter"/>
                <a:ea typeface="Inter"/>
                <a:cs typeface="Inter"/>
              </a:defRPr>
            </a:lvl2pPr>
            <a:lvl3pPr>
              <a:defRPr sz="1350" b="0">
                <a:solidFill>
                  <a:srgbClr val="666666"/>
                </a:solidFill>
                <a:latin typeface="Inter"/>
                <a:ea typeface="Inter"/>
                <a:cs typeface="Inter"/>
              </a:defRPr>
            </a:lvl3pPr>
            <a:lvl4pPr>
              <a:defRPr sz="1350" b="0">
                <a:solidFill>
                  <a:srgbClr val="666666"/>
                </a:solidFill>
                <a:latin typeface="Inter"/>
                <a:ea typeface="Inter"/>
                <a:cs typeface="Inter"/>
              </a:defRPr>
            </a:lvl4pPr>
            <a:lvl5pPr>
              <a:defRPr sz="1350" b="0">
                <a:solidFill>
                  <a:srgbClr val="666666"/>
                </a:solidFill>
                <a:latin typeface="Inter"/>
                <a:ea typeface="Inter"/>
                <a:cs typeface="Inter"/>
              </a:defRPr>
            </a:lvl5pPr>
            <a:lvl6pPr>
              <a:defRPr sz="1350" b="0">
                <a:solidFill>
                  <a:srgbClr val="666666"/>
                </a:solidFill>
                <a:latin typeface="Inter"/>
                <a:ea typeface="Inter"/>
                <a:cs typeface="Inter"/>
              </a:defRPr>
            </a:lvl6pPr>
            <a:lvl7pPr>
              <a:defRPr sz="1350" b="0">
                <a:solidFill>
                  <a:srgbClr val="666666"/>
                </a:solidFill>
                <a:latin typeface="Inter"/>
                <a:ea typeface="Inter"/>
                <a:cs typeface="Inter"/>
              </a:defRPr>
            </a:lvl7pPr>
            <a:lvl8pPr>
              <a:defRPr sz="1350" b="0">
                <a:solidFill>
                  <a:srgbClr val="666666"/>
                </a:solidFill>
                <a:latin typeface="Inter"/>
                <a:ea typeface="Inter"/>
                <a:cs typeface="Inter"/>
              </a:defRPr>
            </a:lvl8pPr>
            <a:lvl9pPr>
              <a:defRPr sz="1350" b="0">
                <a:solidFill>
                  <a:srgbClr val="666666"/>
                </a:solidFill>
                <a:latin typeface="Inter"/>
                <a:ea typeface="Inter"/>
                <a:cs typeface="Inter"/>
              </a:defRPr>
            </a:lvl9pPr>
          </a:lstStyle>
          <a:p xmlns:a="http://schemas.openxmlformats.org/drawingml/2006/main">
            <a:pPr>
              <a:defRPr sz="1350" b="0">
                <a:solidFill>
                  <a:srgbClr val="666666"/>
                </a:solidFill>
                <a:latin typeface="Inter"/>
                <a:ea typeface="Inter"/>
                <a:cs typeface="Inter"/>
              </a:defRPr>
            </a:pPr>
            <a:r>
              <a:rPr sz="1350" b="0">
                <a:solidFill>
                  <a:srgbClr val="666666"/>
                </a:solidFill>
                <a:latin typeface="Inter"/>
                <a:ea typeface="Inter"/>
                <a:cs typeface="Inter"/>
              </a:rPr>
              <a:t>Illustrative example. Not a client artefact.</a:t>
            </a:r>
          </a:p>
        </p:txBody>
      </p:sp>
      <p:sp>
        <p:nvSpPr>
          <p:cNvPr id="10" name="">
            <a:extLst xmlns:a="http://schemas.openxmlformats.org/drawingml/2006/main">
              <a:ext uri="{FF2B5EF4-FFF2-40B4-BE49-F238E27FC236}">
                <a16:creationId xmlns:a16="http://schemas.microsoft.com/office/drawing/2014/main" id="{D9EE30C7-006E-45E0-8C85-A6F9399D6C3E}"/>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521134635"/>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A56B39EE-0566-499F-B137-FDAE68996741}"/>
              </a:ext>
            </a:extLst>
          </p:cNvPr>
          <p:cNvPicPr>
            <a:picLocks xmlns:a="http://schemas.openxmlformats.org/drawingml/2006/main" noChangeAspect="1"/>
          </p:cNvPicPr>
          <p:nvPr/>
        </p:nvPicPr>
        <p:blipFill>
          <a:blip xmlns:r="http://schemas.openxmlformats.org/officeDocument/2006/relationships" xmlns:a="http://schemas.openxmlformats.org/drawingml/2006/main" r:embed="Rf535dcbd5d2c49f4"/>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BB1A36D-1BDB-4668-A98F-A432D47D1FEC}"/>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05</a:t>
            </a:r>
          </a:p>
        </p:txBody>
      </p:sp>
      <p:sp>
        <p:nvSpPr>
          <p:cNvPr id="3" name="">
            <a:extLst xmlns:a="http://schemas.openxmlformats.org/drawingml/2006/main">
              <a:ext uri="{FF2B5EF4-FFF2-40B4-BE49-F238E27FC236}">
                <a16:creationId xmlns:a16="http://schemas.microsoft.com/office/drawing/2014/main" id="{CF883B9B-BAC4-4A66-B0E9-F46145D06674}"/>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API Value Proposition Canvas: the same journey</a:t>
            </a:r>
          </a:p>
        </p:txBody>
      </p:sp>
      <p:pic>
        <p:nvPicPr>
          <p:cNvPr id="4" name="">
            <a:extLst xmlns:a="http://schemas.openxmlformats.org/drawingml/2006/main">
              <a:ext uri="{FF2B5EF4-FFF2-40B4-BE49-F238E27FC236}">
                <a16:creationId xmlns:a16="http://schemas.microsoft.com/office/drawing/2014/main" id="{F7A8D2F8-EC09-46A2-871B-92E8B488F34E}"/>
              </a:ext>
            </a:extLst>
          </p:cNvPr>
          <p:cNvPicPr>
            <a:picLocks xmlns:a="http://schemas.openxmlformats.org/drawingml/2006/main" noChangeAspect="1"/>
          </p:cNvPicPr>
          <p:nvPr/>
        </p:nvPicPr>
        <p:blipFill>
          <a:blip xmlns:r="http://schemas.openxmlformats.org/officeDocument/2006/relationships" xmlns:a="http://schemas.openxmlformats.org/drawingml/2006/main" r:embed="Rae84517937114e26"/>
          <a:stretch xmlns:a="http://schemas.openxmlformats.org/drawingml/2006/main"/>
        </p:blipFill>
        <p:spPr>
          <a:xfrm xmlns:a="http://schemas.openxmlformats.org/drawingml/2006/main">
            <a:off x="568557" y="1809750"/>
            <a:ext cx="6959136" cy="48577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C9820197-308E-4537-9D18-856398FD0421}"/>
              </a:ext>
            </a:extLst>
          </p:cNvPr>
          <p:cNvSpPr>
            <a:spLocks xmlns:a="http://schemas.openxmlformats.org/drawingml/2006/main" noGrp="1"/>
          </p:cNvSpPr>
          <p:nvPr/>
        </p:nvSpPr>
        <p:spPr>
          <a:xfrm xmlns:a="http://schemas.openxmlformats.org/drawingml/2006/main">
            <a:off x="8001000" y="2000250"/>
            <a:ext cx="35814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Customer concern to API feature</a:t>
            </a:r>
          </a:p>
        </p:txBody>
      </p:sp>
      <p:sp>
        <p:nvSpPr>
          <p:cNvPr id="6" name="">
            <a:extLst xmlns:a="http://schemas.openxmlformats.org/drawingml/2006/main">
              <a:ext uri="{FF2B5EF4-FFF2-40B4-BE49-F238E27FC236}">
                <a16:creationId xmlns:a16="http://schemas.microsoft.com/office/drawing/2014/main" id="{4DA3A22B-2DB9-4C20-A022-316445FB1609}"/>
              </a:ext>
            </a:extLst>
          </p:cNvPr>
          <p:cNvSpPr>
            <a:spLocks xmlns:a="http://schemas.openxmlformats.org/drawingml/2006/main" noGrp="1"/>
          </p:cNvSpPr>
          <p:nvPr/>
        </p:nvSpPr>
        <p:spPr>
          <a:xfrm xmlns:a="http://schemas.openxmlformats.org/drawingml/2006/main">
            <a:off x="8001000" y="2800350"/>
            <a:ext cx="358140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a:defRPr sz="1725" b="0">
                <a:solidFill>
                  <a:srgbClr val="444444"/>
                </a:solidFill>
                <a:latin typeface="Inter"/>
                <a:ea typeface="Inter"/>
                <a:cs typeface="Inter"/>
              </a:defRPr>
            </a:pPr>
            <a:r>
              <a:rPr sz="1725" b="0">
                <a:solidFill>
                  <a:srgbClr val="444444"/>
                </a:solidFill>
                <a:latin typeface="Inter"/>
                <a:ea typeface="Inter"/>
                <a:cs typeface="Inter"/>
              </a:rPr>
              <a:t>Unclear payment status:</a:t>
            </a:r>
          </a:p>
          <a:p xmlns:a="http://schemas.openxmlformats.org/drawingml/2006/main">
            <a:pPr>
              <a:defRPr sz="1725" b="0">
                <a:solidFill>
                  <a:srgbClr val="444444"/>
                </a:solidFill>
                <a:latin typeface="Inter"/>
                <a:ea typeface="Inter"/>
                <a:cs typeface="Inter"/>
              </a:defRPr>
            </a:pPr>
            <a:r>
              <a:rPr sz="1725" b="0">
                <a:solidFill>
                  <a:srgbClr val="444444"/>
                </a:solidFill>
                <a:latin typeface="Inter"/>
                <a:ea typeface="Inter"/>
                <a:cs typeface="Inter"/>
              </a:rPr>
              <a:t>show progress and a receipt.</a:t>
            </a:r>
          </a:p>
          <a:p xmlns:a="http://schemas.openxmlformats.org/drawingml/2006/main">
            <a:r>
              <a:t/>
            </a:r>
          </a:p>
          <a:p xmlns:a="http://schemas.openxmlformats.org/drawingml/2006/main">
            <a:pPr>
              <a:defRPr sz="1725" b="0">
                <a:solidFill>
                  <a:srgbClr val="444444"/>
                </a:solidFill>
                <a:latin typeface="Inter"/>
                <a:ea typeface="Inter"/>
                <a:cs typeface="Inter"/>
              </a:defRPr>
            </a:pPr>
            <a:r>
              <a:rPr sz="1725" b="0">
                <a:solidFill>
                  <a:srgbClr val="444444"/>
                </a:solidFill>
                <a:latin typeface="Inter"/>
                <a:ea typeface="Inter"/>
                <a:cs typeface="Inter"/>
              </a:rPr>
              <a:t>Repeat-payment concern:</a:t>
            </a:r>
          </a:p>
          <a:p xmlns:a="http://schemas.openxmlformats.org/drawingml/2006/main">
            <a:pPr>
              <a:defRPr sz="1725" b="0">
                <a:solidFill>
                  <a:srgbClr val="444444"/>
                </a:solidFill>
                <a:latin typeface="Inter"/>
                <a:ea typeface="Inter"/>
                <a:cs typeface="Inter"/>
              </a:defRPr>
            </a:pPr>
            <a:r>
              <a:rPr sz="1725" b="0">
                <a:solidFill>
                  <a:srgbClr val="444444"/>
                </a:solidFill>
                <a:latin typeface="Inter"/>
                <a:ea typeface="Inter"/>
                <a:cs typeface="Inter"/>
              </a:rPr>
              <a:t>prevent duplicate submissions.</a:t>
            </a:r>
          </a:p>
        </p:txBody>
      </p:sp>
      <p:sp>
        <p:nvSpPr>
          <p:cNvPr id="7" name="">
            <a:extLst xmlns:a="http://schemas.openxmlformats.org/drawingml/2006/main">
              <a:ext uri="{FF2B5EF4-FFF2-40B4-BE49-F238E27FC236}">
                <a16:creationId xmlns:a16="http://schemas.microsoft.com/office/drawing/2014/main" id="{B89AC830-D846-4CEB-8D78-1FD54E6EF65D}"/>
              </a:ext>
            </a:extLst>
          </p:cNvPr>
          <p:cNvSpPr>
            <a:spLocks xmlns:a="http://schemas.openxmlformats.org/drawingml/2006/main" noGrp="1"/>
          </p:cNvSpPr>
          <p:nvPr/>
        </p:nvSpPr>
        <p:spPr>
          <a:xfrm xmlns:a="http://schemas.openxmlformats.org/drawingml/2006/main">
            <a:off x="8001000" y="4629150"/>
            <a:ext cx="35814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950" b="1">
                <a:solidFill>
                  <a:srgbClr val="444444"/>
                </a:solidFill>
                <a:latin typeface="Inter"/>
                <a:ea typeface="Inter"/>
                <a:cs typeface="Inter"/>
              </a:defRPr>
            </a:defPPr>
            <a:lvl1pPr>
              <a:defRPr sz="1950" b="1">
                <a:solidFill>
                  <a:srgbClr val="444444"/>
                </a:solidFill>
                <a:latin typeface="Inter"/>
                <a:ea typeface="Inter"/>
                <a:cs typeface="Inter"/>
              </a:defRPr>
            </a:lvl1pPr>
            <a:lvl2pPr>
              <a:defRPr sz="1950" b="1">
                <a:solidFill>
                  <a:srgbClr val="444444"/>
                </a:solidFill>
                <a:latin typeface="Inter"/>
                <a:ea typeface="Inter"/>
                <a:cs typeface="Inter"/>
              </a:defRPr>
            </a:lvl2pPr>
            <a:lvl3pPr>
              <a:defRPr sz="1950" b="1">
                <a:solidFill>
                  <a:srgbClr val="444444"/>
                </a:solidFill>
                <a:latin typeface="Inter"/>
                <a:ea typeface="Inter"/>
                <a:cs typeface="Inter"/>
              </a:defRPr>
            </a:lvl3pPr>
            <a:lvl4pPr>
              <a:defRPr sz="1950" b="1">
                <a:solidFill>
                  <a:srgbClr val="444444"/>
                </a:solidFill>
                <a:latin typeface="Inter"/>
                <a:ea typeface="Inter"/>
                <a:cs typeface="Inter"/>
              </a:defRPr>
            </a:lvl4pPr>
            <a:lvl5pPr>
              <a:defRPr sz="1950" b="1">
                <a:solidFill>
                  <a:srgbClr val="444444"/>
                </a:solidFill>
                <a:latin typeface="Inter"/>
                <a:ea typeface="Inter"/>
                <a:cs typeface="Inter"/>
              </a:defRPr>
            </a:lvl5pPr>
            <a:lvl6pPr>
              <a:defRPr sz="1950" b="1">
                <a:solidFill>
                  <a:srgbClr val="444444"/>
                </a:solidFill>
                <a:latin typeface="Inter"/>
                <a:ea typeface="Inter"/>
                <a:cs typeface="Inter"/>
              </a:defRPr>
            </a:lvl6pPr>
            <a:lvl7pPr>
              <a:defRPr sz="1950" b="1">
                <a:solidFill>
                  <a:srgbClr val="444444"/>
                </a:solidFill>
                <a:latin typeface="Inter"/>
                <a:ea typeface="Inter"/>
                <a:cs typeface="Inter"/>
              </a:defRPr>
            </a:lvl7pPr>
            <a:lvl8pPr>
              <a:defRPr sz="1950" b="1">
                <a:solidFill>
                  <a:srgbClr val="444444"/>
                </a:solidFill>
                <a:latin typeface="Inter"/>
                <a:ea typeface="Inter"/>
                <a:cs typeface="Inter"/>
              </a:defRPr>
            </a:lvl8pPr>
            <a:lvl9pPr>
              <a:defRPr sz="1950" b="1">
                <a:solidFill>
                  <a:srgbClr val="444444"/>
                </a:solidFill>
                <a:latin typeface="Inter"/>
                <a:ea typeface="Inter"/>
                <a:cs typeface="Inter"/>
              </a:defRPr>
            </a:lvl9pPr>
          </a:lstStyle>
          <a:p xmlns:a="http://schemas.openxmlformats.org/drawingml/2006/main">
            <a:pPr>
              <a:defRPr sz="1950" b="1">
                <a:solidFill>
                  <a:srgbClr val="444444"/>
                </a:solidFill>
                <a:latin typeface="Inter"/>
                <a:ea typeface="Inter"/>
                <a:cs typeface="Inter"/>
              </a:defRPr>
            </a:pPr>
            <a:r>
              <a:rPr sz="1950" b="1">
                <a:solidFill>
                  <a:srgbClr val="444444"/>
                </a:solidFill>
                <a:latin typeface="Inter"/>
                <a:ea typeface="Inter"/>
                <a:cs typeface="Inter"/>
              </a:rPr>
              <a:t>Candidate API products</a:t>
            </a:r>
          </a:p>
        </p:txBody>
      </p:sp>
      <p:sp>
        <p:nvSpPr>
          <p:cNvPr id="8" name="">
            <a:extLst xmlns:a="http://schemas.openxmlformats.org/drawingml/2006/main">
              <a:ext uri="{FF2B5EF4-FFF2-40B4-BE49-F238E27FC236}">
                <a16:creationId xmlns:a16="http://schemas.microsoft.com/office/drawing/2014/main" id="{AE8F0EED-15CA-47B8-B307-AD63D2519634}"/>
              </a:ext>
            </a:extLst>
          </p:cNvPr>
          <p:cNvSpPr>
            <a:spLocks xmlns:a="http://schemas.openxmlformats.org/drawingml/2006/main" noGrp="1"/>
          </p:cNvSpPr>
          <p:nvPr/>
        </p:nvSpPr>
        <p:spPr>
          <a:xfrm xmlns:a="http://schemas.openxmlformats.org/drawingml/2006/main">
            <a:off x="8001000" y="5029200"/>
            <a:ext cx="35814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marL="228600" indent="-152400">
              <a:spcAft>
                <a:spcPts val="300"/>
              </a:spcAft>
              <a:buChar char="•"/>
              <a:defRPr sz="1725" b="0">
                <a:solidFill>
                  <a:srgbClr val="444444"/>
                </a:solidFill>
                <a:latin typeface="Inter"/>
                <a:ea typeface="Inter"/>
                <a:cs typeface="Inter"/>
              </a:defRPr>
            </a:pPr>
            <a:r>
              <a:t>Payee Check API</a:t>
            </a:r>
          </a:p>
          <a:p xmlns:a="http://schemas.openxmlformats.org/drawingml/2006/main">
            <a:pPr marL="228600" indent="-152400">
              <a:spcAft>
                <a:spcPts val="300"/>
              </a:spcAft>
              <a:buChar char="•"/>
              <a:defRPr sz="1725" b="0">
                <a:solidFill>
                  <a:srgbClr val="444444"/>
                </a:solidFill>
                <a:latin typeface="Inter"/>
                <a:ea typeface="Inter"/>
                <a:cs typeface="Inter"/>
              </a:defRPr>
            </a:pPr>
            <a:r>
              <a:t>Payment Methods API</a:t>
            </a:r>
          </a:p>
          <a:p xmlns:a="http://schemas.openxmlformats.org/drawingml/2006/main">
            <a:pPr marL="228600" indent="-152400">
              <a:spcAft>
                <a:spcPts val="300"/>
              </a:spcAft>
              <a:buChar char="•"/>
              <a:defRPr sz="1725" b="0">
                <a:solidFill>
                  <a:srgbClr val="444444"/>
                </a:solidFill>
                <a:latin typeface="Inter"/>
                <a:ea typeface="Inter"/>
                <a:cs typeface="Inter"/>
              </a:defRPr>
            </a:pPr>
            <a:r>
              <a:t>Payments API</a:t>
            </a:r>
          </a:p>
          <a:p xmlns:a="http://schemas.openxmlformats.org/drawingml/2006/main">
            <a:pPr marL="228600" indent="-152400">
              <a:spcAft>
                <a:spcPts val="300"/>
              </a:spcAft>
              <a:buChar char="•"/>
              <a:defRPr sz="1725" b="0">
                <a:solidFill>
                  <a:srgbClr val="444444"/>
                </a:solidFill>
                <a:latin typeface="Inter"/>
                <a:ea typeface="Inter"/>
                <a:cs typeface="Inter"/>
              </a:defRPr>
            </a:pPr>
            <a:r>
              <a:t>Payment Status API</a:t>
            </a:r>
          </a:p>
        </p:txBody>
      </p:sp>
      <p:sp>
        <p:nvSpPr>
          <p:cNvPr id="9" name="">
            <a:extLst xmlns:a="http://schemas.openxmlformats.org/drawingml/2006/main">
              <a:ext uri="{FF2B5EF4-FFF2-40B4-BE49-F238E27FC236}">
                <a16:creationId xmlns:a16="http://schemas.microsoft.com/office/drawing/2014/main" id="{A1D73138-E527-4187-AF7E-62EBC524F11E}"/>
              </a:ext>
            </a:extLst>
          </p:cNvPr>
          <p:cNvSpPr>
            <a:spLocks xmlns:a="http://schemas.openxmlformats.org/drawingml/2006/main" noGrp="1"/>
          </p:cNvSpPr>
          <p:nvPr/>
        </p:nvSpPr>
        <p:spPr>
          <a:xfrm xmlns:a="http://schemas.openxmlformats.org/drawingml/2006/main">
            <a:off x="8001000" y="6219825"/>
            <a:ext cx="35814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350" b="0">
                <a:solidFill>
                  <a:srgbClr val="666666"/>
                </a:solidFill>
                <a:latin typeface="Inter"/>
                <a:ea typeface="Inter"/>
                <a:cs typeface="Inter"/>
              </a:defRPr>
            </a:defPPr>
            <a:lvl1pPr>
              <a:defRPr sz="1350" b="0">
                <a:solidFill>
                  <a:srgbClr val="666666"/>
                </a:solidFill>
                <a:latin typeface="Inter"/>
                <a:ea typeface="Inter"/>
                <a:cs typeface="Inter"/>
              </a:defRPr>
            </a:lvl1pPr>
            <a:lvl2pPr>
              <a:defRPr sz="1350" b="0">
                <a:solidFill>
                  <a:srgbClr val="666666"/>
                </a:solidFill>
                <a:latin typeface="Inter"/>
                <a:ea typeface="Inter"/>
                <a:cs typeface="Inter"/>
              </a:defRPr>
            </a:lvl2pPr>
            <a:lvl3pPr>
              <a:defRPr sz="1350" b="0">
                <a:solidFill>
                  <a:srgbClr val="666666"/>
                </a:solidFill>
                <a:latin typeface="Inter"/>
                <a:ea typeface="Inter"/>
                <a:cs typeface="Inter"/>
              </a:defRPr>
            </a:lvl3pPr>
            <a:lvl4pPr>
              <a:defRPr sz="1350" b="0">
                <a:solidFill>
                  <a:srgbClr val="666666"/>
                </a:solidFill>
                <a:latin typeface="Inter"/>
                <a:ea typeface="Inter"/>
                <a:cs typeface="Inter"/>
              </a:defRPr>
            </a:lvl4pPr>
            <a:lvl5pPr>
              <a:defRPr sz="1350" b="0">
                <a:solidFill>
                  <a:srgbClr val="666666"/>
                </a:solidFill>
                <a:latin typeface="Inter"/>
                <a:ea typeface="Inter"/>
                <a:cs typeface="Inter"/>
              </a:defRPr>
            </a:lvl5pPr>
            <a:lvl6pPr>
              <a:defRPr sz="1350" b="0">
                <a:solidFill>
                  <a:srgbClr val="666666"/>
                </a:solidFill>
                <a:latin typeface="Inter"/>
                <a:ea typeface="Inter"/>
                <a:cs typeface="Inter"/>
              </a:defRPr>
            </a:lvl6pPr>
            <a:lvl7pPr>
              <a:defRPr sz="1350" b="0">
                <a:solidFill>
                  <a:srgbClr val="666666"/>
                </a:solidFill>
                <a:latin typeface="Inter"/>
                <a:ea typeface="Inter"/>
                <a:cs typeface="Inter"/>
              </a:defRPr>
            </a:lvl7pPr>
            <a:lvl8pPr>
              <a:defRPr sz="1350" b="0">
                <a:solidFill>
                  <a:srgbClr val="666666"/>
                </a:solidFill>
                <a:latin typeface="Inter"/>
                <a:ea typeface="Inter"/>
                <a:cs typeface="Inter"/>
              </a:defRPr>
            </a:lvl8pPr>
            <a:lvl9pPr>
              <a:defRPr sz="1350" b="0">
                <a:solidFill>
                  <a:srgbClr val="666666"/>
                </a:solidFill>
                <a:latin typeface="Inter"/>
                <a:ea typeface="Inter"/>
                <a:cs typeface="Inter"/>
              </a:defRPr>
            </a:lvl9pPr>
          </a:lstStyle>
          <a:p xmlns:a="http://schemas.openxmlformats.org/drawingml/2006/main">
            <a:pPr>
              <a:defRPr sz="1350" b="0">
                <a:solidFill>
                  <a:srgbClr val="666666"/>
                </a:solidFill>
                <a:latin typeface="Inter"/>
                <a:ea typeface="Inter"/>
                <a:cs typeface="Inter"/>
              </a:defRPr>
            </a:pPr>
            <a:r>
              <a:rPr sz="1350" b="0">
                <a:solidFill>
                  <a:srgbClr val="666666"/>
                </a:solidFill>
                <a:latin typeface="Inter"/>
                <a:ea typeface="Inter"/>
                <a:cs typeface="Inter"/>
              </a:rPr>
              <a:t>Illustrative example. API names are provisional.</a:t>
            </a:r>
          </a:p>
        </p:txBody>
      </p:sp>
      <p:sp>
        <p:nvSpPr>
          <p:cNvPr id="10" name="">
            <a:extLst xmlns:a="http://schemas.openxmlformats.org/drawingml/2006/main">
              <a:ext uri="{FF2B5EF4-FFF2-40B4-BE49-F238E27FC236}">
                <a16:creationId xmlns:a16="http://schemas.microsoft.com/office/drawing/2014/main" id="{D0082809-1B4D-43A1-972F-3E76DBB32E81}"/>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210311229"/>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8" name="">
            <a:extLst xmlns:a="http://schemas.openxmlformats.org/drawingml/2006/main">
              <a:ext uri="{FF2B5EF4-FFF2-40B4-BE49-F238E27FC236}">
                <a16:creationId xmlns:a16="http://schemas.microsoft.com/office/drawing/2014/main" id="{60DE9E4E-0C0C-48C1-B093-6DD0B2716C0A}"/>
              </a:ext>
            </a:extLst>
          </p:cNvPr>
          <p:cNvPicPr>
            <a:picLocks xmlns:a="http://schemas.openxmlformats.org/drawingml/2006/main" noChangeAspect="1"/>
          </p:cNvPicPr>
          <p:nvPr/>
        </p:nvPicPr>
        <p:blipFill>
          <a:blip xmlns:r="http://schemas.openxmlformats.org/officeDocument/2006/relationships" xmlns:a="http://schemas.openxmlformats.org/drawingml/2006/main" r:embed="Rd26ca7c4dbdc4b9d"/>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40E28C7-2F77-438E-AB0B-522D5B2F5C49}"/>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06</a:t>
            </a:r>
          </a:p>
        </p:txBody>
      </p:sp>
      <p:sp>
        <p:nvSpPr>
          <p:cNvPr id="3" name="">
            <a:extLst xmlns:a="http://schemas.openxmlformats.org/drawingml/2006/main">
              <a:ext uri="{FF2B5EF4-FFF2-40B4-BE49-F238E27FC236}">
                <a16:creationId xmlns:a16="http://schemas.microsoft.com/office/drawing/2014/main" id="{09382D61-5EFB-45F8-A514-61823775D8AE}"/>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Other canvases supporting API product decisions</a:t>
            </a:r>
          </a:p>
        </p:txBody>
      </p:sp>
      <p:pic>
        <p:nvPicPr>
          <p:cNvPr id="4" name="">
            <a:extLst xmlns:a="http://schemas.openxmlformats.org/drawingml/2006/main">
              <a:ext uri="{FF2B5EF4-FFF2-40B4-BE49-F238E27FC236}">
                <a16:creationId xmlns:a16="http://schemas.microsoft.com/office/drawing/2014/main" id="{CEBC18CF-F3EF-4181-ACA4-D6A925A82C03}"/>
              </a:ext>
            </a:extLst>
          </p:cNvPr>
          <p:cNvPicPr>
            <a:picLocks xmlns:a="http://schemas.openxmlformats.org/drawingml/2006/main" noChangeAspect="1"/>
          </p:cNvPicPr>
          <p:nvPr/>
        </p:nvPicPr>
        <p:blipFill>
          <a:blip xmlns:r="http://schemas.openxmlformats.org/officeDocument/2006/relationships" xmlns:a="http://schemas.openxmlformats.org/drawingml/2006/main" r:embed="Rae0814684f40494e"/>
          <a:stretch xmlns:a="http://schemas.openxmlformats.org/drawingml/2006/main"/>
        </p:blipFill>
        <p:spPr>
          <a:xfrm xmlns:a="http://schemas.openxmlformats.org/drawingml/2006/main">
            <a:off x="609600" y="2036389"/>
            <a:ext cx="2457450" cy="1566022"/>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54291E2D-CDDD-4E51-A614-22C23CC347E9}"/>
              </a:ext>
            </a:extLst>
          </p:cNvPr>
          <p:cNvSpPr>
            <a:spLocks xmlns:a="http://schemas.openxmlformats.org/drawingml/2006/main" noGrp="1"/>
          </p:cNvSpPr>
          <p:nvPr/>
        </p:nvSpPr>
        <p:spPr>
          <a:xfrm xmlns:a="http://schemas.openxmlformats.org/drawingml/2006/main">
            <a:off x="3238500" y="2219325"/>
            <a:ext cx="27051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222222"/>
                </a:solidFill>
                <a:latin typeface="Inter"/>
                <a:ea typeface="Inter"/>
                <a:cs typeface="Inter"/>
              </a:defRPr>
            </a:defPPr>
            <a:lvl1pPr>
              <a:defRPr sz="1875" b="1">
                <a:solidFill>
                  <a:srgbClr val="222222"/>
                </a:solidFill>
                <a:latin typeface="Inter"/>
                <a:ea typeface="Inter"/>
                <a:cs typeface="Inter"/>
              </a:defRPr>
            </a:lvl1pPr>
            <a:lvl2pPr>
              <a:defRPr sz="1875" b="1">
                <a:solidFill>
                  <a:srgbClr val="222222"/>
                </a:solidFill>
                <a:latin typeface="Inter"/>
                <a:ea typeface="Inter"/>
                <a:cs typeface="Inter"/>
              </a:defRPr>
            </a:lvl2pPr>
            <a:lvl3pPr>
              <a:defRPr sz="1875" b="1">
                <a:solidFill>
                  <a:srgbClr val="222222"/>
                </a:solidFill>
                <a:latin typeface="Inter"/>
                <a:ea typeface="Inter"/>
                <a:cs typeface="Inter"/>
              </a:defRPr>
            </a:lvl3pPr>
            <a:lvl4pPr>
              <a:defRPr sz="1875" b="1">
                <a:solidFill>
                  <a:srgbClr val="222222"/>
                </a:solidFill>
                <a:latin typeface="Inter"/>
                <a:ea typeface="Inter"/>
                <a:cs typeface="Inter"/>
              </a:defRPr>
            </a:lvl4pPr>
            <a:lvl5pPr>
              <a:defRPr sz="1875" b="1">
                <a:solidFill>
                  <a:srgbClr val="222222"/>
                </a:solidFill>
                <a:latin typeface="Inter"/>
                <a:ea typeface="Inter"/>
                <a:cs typeface="Inter"/>
              </a:defRPr>
            </a:lvl5pPr>
            <a:lvl6pPr>
              <a:defRPr sz="1875" b="1">
                <a:solidFill>
                  <a:srgbClr val="222222"/>
                </a:solidFill>
                <a:latin typeface="Inter"/>
                <a:ea typeface="Inter"/>
                <a:cs typeface="Inter"/>
              </a:defRPr>
            </a:lvl6pPr>
            <a:lvl7pPr>
              <a:defRPr sz="1875" b="1">
                <a:solidFill>
                  <a:srgbClr val="222222"/>
                </a:solidFill>
                <a:latin typeface="Inter"/>
                <a:ea typeface="Inter"/>
                <a:cs typeface="Inter"/>
              </a:defRPr>
            </a:lvl7pPr>
            <a:lvl8pPr>
              <a:defRPr sz="1875" b="1">
                <a:solidFill>
                  <a:srgbClr val="222222"/>
                </a:solidFill>
                <a:latin typeface="Inter"/>
                <a:ea typeface="Inter"/>
                <a:cs typeface="Inter"/>
              </a:defRPr>
            </a:lvl8pPr>
            <a:lvl9pPr>
              <a:defRPr sz="1875" b="1">
                <a:solidFill>
                  <a:srgbClr val="222222"/>
                </a:solidFill>
                <a:latin typeface="Inter"/>
                <a:ea typeface="Inter"/>
                <a:cs typeface="Inter"/>
              </a:defRPr>
            </a:lvl9pPr>
          </a:lstStyle>
          <a:p xmlns:a="http://schemas.openxmlformats.org/drawingml/2006/main">
            <a:pPr>
              <a:defRPr sz="1875" b="1">
                <a:solidFill>
                  <a:srgbClr val="222222"/>
                </a:solidFill>
                <a:latin typeface="Inter"/>
                <a:ea typeface="Inter"/>
                <a:cs typeface="Inter"/>
              </a:defRPr>
            </a:pPr>
            <a:r>
              <a:rPr sz="1875" b="1">
                <a:solidFill>
                  <a:srgbClr val="222222"/>
                </a:solidFill>
                <a:latin typeface="Inter"/>
                <a:ea typeface="Inter"/>
                <a:cs typeface="Inter"/>
              </a:rPr>
              <a:t>API Business Model Canvas</a:t>
            </a:r>
          </a:p>
        </p:txBody>
      </p:sp>
      <p:sp>
        <p:nvSpPr>
          <p:cNvPr id="6" name="">
            <a:extLst xmlns:a="http://schemas.openxmlformats.org/drawingml/2006/main">
              <a:ext uri="{FF2B5EF4-FFF2-40B4-BE49-F238E27FC236}">
                <a16:creationId xmlns:a16="http://schemas.microsoft.com/office/drawing/2014/main" id="{4E7FA716-0151-4FAE-BC59-37A30EA0751C}"/>
              </a:ext>
            </a:extLst>
          </p:cNvPr>
          <p:cNvSpPr>
            <a:spLocks xmlns:a="http://schemas.openxmlformats.org/drawingml/2006/main" noGrp="1"/>
          </p:cNvSpPr>
          <p:nvPr/>
        </p:nvSpPr>
        <p:spPr>
          <a:xfrm xmlns:a="http://schemas.openxmlformats.org/drawingml/2006/main">
            <a:off x="3238500" y="2914650"/>
            <a:ext cx="27051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444444"/>
                </a:solidFill>
                <a:latin typeface="Inter"/>
                <a:ea typeface="Inter"/>
                <a:cs typeface="Inter"/>
              </a:defRPr>
            </a:defPPr>
            <a:lvl1pPr>
              <a:defRPr sz="1575" b="0">
                <a:solidFill>
                  <a:srgbClr val="444444"/>
                </a:solidFill>
                <a:latin typeface="Inter"/>
                <a:ea typeface="Inter"/>
                <a:cs typeface="Inter"/>
              </a:defRPr>
            </a:lvl1pPr>
            <a:lvl2pPr>
              <a:defRPr sz="1575" b="0">
                <a:solidFill>
                  <a:srgbClr val="444444"/>
                </a:solidFill>
                <a:latin typeface="Inter"/>
                <a:ea typeface="Inter"/>
                <a:cs typeface="Inter"/>
              </a:defRPr>
            </a:lvl2pPr>
            <a:lvl3pPr>
              <a:defRPr sz="1575" b="0">
                <a:solidFill>
                  <a:srgbClr val="444444"/>
                </a:solidFill>
                <a:latin typeface="Inter"/>
                <a:ea typeface="Inter"/>
                <a:cs typeface="Inter"/>
              </a:defRPr>
            </a:lvl3pPr>
            <a:lvl4pPr>
              <a:defRPr sz="1575" b="0">
                <a:solidFill>
                  <a:srgbClr val="444444"/>
                </a:solidFill>
                <a:latin typeface="Inter"/>
                <a:ea typeface="Inter"/>
                <a:cs typeface="Inter"/>
              </a:defRPr>
            </a:lvl4pPr>
            <a:lvl5pPr>
              <a:defRPr sz="1575" b="0">
                <a:solidFill>
                  <a:srgbClr val="444444"/>
                </a:solidFill>
                <a:latin typeface="Inter"/>
                <a:ea typeface="Inter"/>
                <a:cs typeface="Inter"/>
              </a:defRPr>
            </a:lvl5pPr>
            <a:lvl6pPr>
              <a:defRPr sz="1575" b="0">
                <a:solidFill>
                  <a:srgbClr val="444444"/>
                </a:solidFill>
                <a:latin typeface="Inter"/>
                <a:ea typeface="Inter"/>
                <a:cs typeface="Inter"/>
              </a:defRPr>
            </a:lvl6pPr>
            <a:lvl7pPr>
              <a:defRPr sz="1575" b="0">
                <a:solidFill>
                  <a:srgbClr val="444444"/>
                </a:solidFill>
                <a:latin typeface="Inter"/>
                <a:ea typeface="Inter"/>
                <a:cs typeface="Inter"/>
              </a:defRPr>
            </a:lvl7pPr>
            <a:lvl8pPr>
              <a:defRPr sz="1575" b="0">
                <a:solidFill>
                  <a:srgbClr val="444444"/>
                </a:solidFill>
                <a:latin typeface="Inter"/>
                <a:ea typeface="Inter"/>
                <a:cs typeface="Inter"/>
              </a:defRPr>
            </a:lvl8pPr>
            <a:lvl9pPr>
              <a:defRPr sz="1575" b="0">
                <a:solidFill>
                  <a:srgbClr val="444444"/>
                </a:solidFill>
                <a:latin typeface="Inter"/>
                <a:ea typeface="Inter"/>
                <a:cs typeface="Inter"/>
              </a:defRPr>
            </a:lvl9pPr>
          </a:lstStyle>
          <a:p xmlns:a="http://schemas.openxmlformats.org/drawingml/2006/main">
            <a:pPr>
              <a:defRPr sz="1575" b="0">
                <a:solidFill>
                  <a:srgbClr val="444444"/>
                </a:solidFill>
                <a:latin typeface="Inter"/>
                <a:ea typeface="Inter"/>
                <a:cs typeface="Inter"/>
              </a:defRPr>
            </a:pPr>
            <a:r>
              <a:rPr sz="1575" b="0">
                <a:solidFill>
                  <a:srgbClr val="444444"/>
                </a:solidFill>
                <a:latin typeface="Inter"/>
                <a:ea typeface="Inter"/>
                <a:cs typeface="Inter"/>
              </a:rPr>
              <a:t>Value, partners and costs of the payments service</a:t>
            </a:r>
          </a:p>
        </p:txBody>
      </p:sp>
      <p:pic>
        <p:nvPicPr>
          <p:cNvPr id="7" name="">
            <a:extLst xmlns:a="http://schemas.openxmlformats.org/drawingml/2006/main">
              <a:ext uri="{FF2B5EF4-FFF2-40B4-BE49-F238E27FC236}">
                <a16:creationId xmlns:a16="http://schemas.microsoft.com/office/drawing/2014/main" id="{6F86CF3B-8543-4E26-BF84-17E1B33CBCC2}"/>
              </a:ext>
            </a:extLst>
          </p:cNvPr>
          <p:cNvPicPr>
            <a:picLocks xmlns:a="http://schemas.openxmlformats.org/drawingml/2006/main" noChangeAspect="1"/>
          </p:cNvPicPr>
          <p:nvPr/>
        </p:nvPicPr>
        <p:blipFill>
          <a:blip xmlns:r="http://schemas.openxmlformats.org/officeDocument/2006/relationships" xmlns:a="http://schemas.openxmlformats.org/drawingml/2006/main" r:embed="R3555bafd08664992"/>
          <a:stretch xmlns:a="http://schemas.openxmlformats.org/drawingml/2006/main"/>
        </p:blipFill>
        <p:spPr>
          <a:xfrm xmlns:a="http://schemas.openxmlformats.org/drawingml/2006/main">
            <a:off x="6248400" y="2036389"/>
            <a:ext cx="2457450" cy="1566022"/>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375B0456-9556-4F41-A9C9-2722F4BEE774}"/>
              </a:ext>
            </a:extLst>
          </p:cNvPr>
          <p:cNvSpPr>
            <a:spLocks xmlns:a="http://schemas.openxmlformats.org/drawingml/2006/main" noGrp="1"/>
          </p:cNvSpPr>
          <p:nvPr/>
        </p:nvSpPr>
        <p:spPr>
          <a:xfrm xmlns:a="http://schemas.openxmlformats.org/drawingml/2006/main">
            <a:off x="8877300" y="2219325"/>
            <a:ext cx="27051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222222"/>
                </a:solidFill>
                <a:latin typeface="Inter"/>
                <a:ea typeface="Inter"/>
                <a:cs typeface="Inter"/>
              </a:defRPr>
            </a:defPPr>
            <a:lvl1pPr>
              <a:defRPr sz="1875" b="1">
                <a:solidFill>
                  <a:srgbClr val="222222"/>
                </a:solidFill>
                <a:latin typeface="Inter"/>
                <a:ea typeface="Inter"/>
                <a:cs typeface="Inter"/>
              </a:defRPr>
            </a:lvl1pPr>
            <a:lvl2pPr>
              <a:defRPr sz="1875" b="1">
                <a:solidFill>
                  <a:srgbClr val="222222"/>
                </a:solidFill>
                <a:latin typeface="Inter"/>
                <a:ea typeface="Inter"/>
                <a:cs typeface="Inter"/>
              </a:defRPr>
            </a:lvl2pPr>
            <a:lvl3pPr>
              <a:defRPr sz="1875" b="1">
                <a:solidFill>
                  <a:srgbClr val="222222"/>
                </a:solidFill>
                <a:latin typeface="Inter"/>
                <a:ea typeface="Inter"/>
                <a:cs typeface="Inter"/>
              </a:defRPr>
            </a:lvl3pPr>
            <a:lvl4pPr>
              <a:defRPr sz="1875" b="1">
                <a:solidFill>
                  <a:srgbClr val="222222"/>
                </a:solidFill>
                <a:latin typeface="Inter"/>
                <a:ea typeface="Inter"/>
                <a:cs typeface="Inter"/>
              </a:defRPr>
            </a:lvl4pPr>
            <a:lvl5pPr>
              <a:defRPr sz="1875" b="1">
                <a:solidFill>
                  <a:srgbClr val="222222"/>
                </a:solidFill>
                <a:latin typeface="Inter"/>
                <a:ea typeface="Inter"/>
                <a:cs typeface="Inter"/>
              </a:defRPr>
            </a:lvl5pPr>
            <a:lvl6pPr>
              <a:defRPr sz="1875" b="1">
                <a:solidFill>
                  <a:srgbClr val="222222"/>
                </a:solidFill>
                <a:latin typeface="Inter"/>
                <a:ea typeface="Inter"/>
                <a:cs typeface="Inter"/>
              </a:defRPr>
            </a:lvl6pPr>
            <a:lvl7pPr>
              <a:defRPr sz="1875" b="1">
                <a:solidFill>
                  <a:srgbClr val="222222"/>
                </a:solidFill>
                <a:latin typeface="Inter"/>
                <a:ea typeface="Inter"/>
                <a:cs typeface="Inter"/>
              </a:defRPr>
            </a:lvl7pPr>
            <a:lvl8pPr>
              <a:defRPr sz="1875" b="1">
                <a:solidFill>
                  <a:srgbClr val="222222"/>
                </a:solidFill>
                <a:latin typeface="Inter"/>
                <a:ea typeface="Inter"/>
                <a:cs typeface="Inter"/>
              </a:defRPr>
            </a:lvl8pPr>
            <a:lvl9pPr>
              <a:defRPr sz="1875" b="1">
                <a:solidFill>
                  <a:srgbClr val="222222"/>
                </a:solidFill>
                <a:latin typeface="Inter"/>
                <a:ea typeface="Inter"/>
                <a:cs typeface="Inter"/>
              </a:defRPr>
            </a:lvl9pPr>
          </a:lstStyle>
          <a:p xmlns:a="http://schemas.openxmlformats.org/drawingml/2006/main">
            <a:pPr>
              <a:defRPr sz="1875" b="1">
                <a:solidFill>
                  <a:srgbClr val="222222"/>
                </a:solidFill>
                <a:latin typeface="Inter"/>
                <a:ea typeface="Inter"/>
                <a:cs typeface="Inter"/>
              </a:defRPr>
            </a:pPr>
            <a:r>
              <a:rPr sz="1875" b="1">
                <a:solidFill>
                  <a:srgbClr val="222222"/>
                </a:solidFill>
                <a:latin typeface="Inter"/>
                <a:ea typeface="Inter"/>
                <a:cs typeface="Inter"/>
              </a:rPr>
              <a:t>Business Impact Canvas</a:t>
            </a:r>
          </a:p>
        </p:txBody>
      </p:sp>
      <p:sp>
        <p:nvSpPr>
          <p:cNvPr id="9" name="">
            <a:extLst xmlns:a="http://schemas.openxmlformats.org/drawingml/2006/main">
              <a:ext uri="{FF2B5EF4-FFF2-40B4-BE49-F238E27FC236}">
                <a16:creationId xmlns:a16="http://schemas.microsoft.com/office/drawing/2014/main" id="{1B90C391-580B-42ED-BA11-4E4AB3DBE15F}"/>
              </a:ext>
            </a:extLst>
          </p:cNvPr>
          <p:cNvSpPr>
            <a:spLocks xmlns:a="http://schemas.openxmlformats.org/drawingml/2006/main" noGrp="1"/>
          </p:cNvSpPr>
          <p:nvPr/>
        </p:nvSpPr>
        <p:spPr>
          <a:xfrm xmlns:a="http://schemas.openxmlformats.org/drawingml/2006/main">
            <a:off x="8877300" y="2914650"/>
            <a:ext cx="27051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444444"/>
                </a:solidFill>
                <a:latin typeface="Inter"/>
                <a:ea typeface="Inter"/>
                <a:cs typeface="Inter"/>
              </a:defRPr>
            </a:defPPr>
            <a:lvl1pPr>
              <a:defRPr sz="1575" b="0">
                <a:solidFill>
                  <a:srgbClr val="444444"/>
                </a:solidFill>
                <a:latin typeface="Inter"/>
                <a:ea typeface="Inter"/>
                <a:cs typeface="Inter"/>
              </a:defRPr>
            </a:lvl1pPr>
            <a:lvl2pPr>
              <a:defRPr sz="1575" b="0">
                <a:solidFill>
                  <a:srgbClr val="444444"/>
                </a:solidFill>
                <a:latin typeface="Inter"/>
                <a:ea typeface="Inter"/>
                <a:cs typeface="Inter"/>
              </a:defRPr>
            </a:lvl2pPr>
            <a:lvl3pPr>
              <a:defRPr sz="1575" b="0">
                <a:solidFill>
                  <a:srgbClr val="444444"/>
                </a:solidFill>
                <a:latin typeface="Inter"/>
                <a:ea typeface="Inter"/>
                <a:cs typeface="Inter"/>
              </a:defRPr>
            </a:lvl3pPr>
            <a:lvl4pPr>
              <a:defRPr sz="1575" b="0">
                <a:solidFill>
                  <a:srgbClr val="444444"/>
                </a:solidFill>
                <a:latin typeface="Inter"/>
                <a:ea typeface="Inter"/>
                <a:cs typeface="Inter"/>
              </a:defRPr>
            </a:lvl4pPr>
            <a:lvl5pPr>
              <a:defRPr sz="1575" b="0">
                <a:solidFill>
                  <a:srgbClr val="444444"/>
                </a:solidFill>
                <a:latin typeface="Inter"/>
                <a:ea typeface="Inter"/>
                <a:cs typeface="Inter"/>
              </a:defRPr>
            </a:lvl5pPr>
            <a:lvl6pPr>
              <a:defRPr sz="1575" b="0">
                <a:solidFill>
                  <a:srgbClr val="444444"/>
                </a:solidFill>
                <a:latin typeface="Inter"/>
                <a:ea typeface="Inter"/>
                <a:cs typeface="Inter"/>
              </a:defRPr>
            </a:lvl6pPr>
            <a:lvl7pPr>
              <a:defRPr sz="1575" b="0">
                <a:solidFill>
                  <a:srgbClr val="444444"/>
                </a:solidFill>
                <a:latin typeface="Inter"/>
                <a:ea typeface="Inter"/>
                <a:cs typeface="Inter"/>
              </a:defRPr>
            </a:lvl7pPr>
            <a:lvl8pPr>
              <a:defRPr sz="1575" b="0">
                <a:solidFill>
                  <a:srgbClr val="444444"/>
                </a:solidFill>
                <a:latin typeface="Inter"/>
                <a:ea typeface="Inter"/>
                <a:cs typeface="Inter"/>
              </a:defRPr>
            </a:lvl8pPr>
            <a:lvl9pPr>
              <a:defRPr sz="1575" b="0">
                <a:solidFill>
                  <a:srgbClr val="444444"/>
                </a:solidFill>
                <a:latin typeface="Inter"/>
                <a:ea typeface="Inter"/>
                <a:cs typeface="Inter"/>
              </a:defRPr>
            </a:lvl9pPr>
          </a:lstStyle>
          <a:p xmlns:a="http://schemas.openxmlformats.org/drawingml/2006/main">
            <a:pPr>
              <a:defRPr sz="1575" b="0">
                <a:solidFill>
                  <a:srgbClr val="444444"/>
                </a:solidFill>
                <a:latin typeface="Inter"/>
                <a:ea typeface="Inter"/>
                <a:cs typeface="Inter"/>
              </a:defRPr>
            </a:pPr>
            <a:r>
              <a:rPr sz="1575" b="0">
                <a:solidFill>
                  <a:srgbClr val="444444"/>
                </a:solidFill>
                <a:latin typeface="Inter"/>
                <a:ea typeface="Inter"/>
                <a:cs typeface="Inter"/>
              </a:rPr>
              <a:t>Expected benefits, consequences and critical risks</a:t>
            </a:r>
          </a:p>
        </p:txBody>
      </p:sp>
      <p:pic>
        <p:nvPicPr>
          <p:cNvPr id="10" name="">
            <a:extLst xmlns:a="http://schemas.openxmlformats.org/drawingml/2006/main">
              <a:ext uri="{FF2B5EF4-FFF2-40B4-BE49-F238E27FC236}">
                <a16:creationId xmlns:a16="http://schemas.microsoft.com/office/drawing/2014/main" id="{F4BC9A22-525B-433E-B17B-9016023F9869}"/>
              </a:ext>
            </a:extLst>
          </p:cNvPr>
          <p:cNvPicPr>
            <a:picLocks xmlns:a="http://schemas.openxmlformats.org/drawingml/2006/main" noChangeAspect="1"/>
          </p:cNvPicPr>
          <p:nvPr/>
        </p:nvPicPr>
        <p:blipFill>
          <a:blip xmlns:r="http://schemas.openxmlformats.org/officeDocument/2006/relationships" xmlns:a="http://schemas.openxmlformats.org/drawingml/2006/main" r:embed="R26c0b69d71944b3c"/>
          <a:stretch xmlns:a="http://schemas.openxmlformats.org/drawingml/2006/main"/>
        </p:blipFill>
        <p:spPr>
          <a:xfrm xmlns:a="http://schemas.openxmlformats.org/drawingml/2006/main">
            <a:off x="609600" y="4246189"/>
            <a:ext cx="2457450" cy="1566022"/>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ACB11CDC-BF89-47DC-8EB2-BC527D162DB6}"/>
              </a:ext>
            </a:extLst>
          </p:cNvPr>
          <p:cNvSpPr>
            <a:spLocks xmlns:a="http://schemas.openxmlformats.org/drawingml/2006/main" noGrp="1"/>
          </p:cNvSpPr>
          <p:nvPr/>
        </p:nvSpPr>
        <p:spPr>
          <a:xfrm xmlns:a="http://schemas.openxmlformats.org/drawingml/2006/main">
            <a:off x="3238500" y="4429125"/>
            <a:ext cx="27051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222222"/>
                </a:solidFill>
                <a:latin typeface="Inter"/>
                <a:ea typeface="Inter"/>
                <a:cs typeface="Inter"/>
              </a:defRPr>
            </a:defPPr>
            <a:lvl1pPr>
              <a:defRPr sz="1875" b="1">
                <a:solidFill>
                  <a:srgbClr val="222222"/>
                </a:solidFill>
                <a:latin typeface="Inter"/>
                <a:ea typeface="Inter"/>
                <a:cs typeface="Inter"/>
              </a:defRPr>
            </a:lvl1pPr>
            <a:lvl2pPr>
              <a:defRPr sz="1875" b="1">
                <a:solidFill>
                  <a:srgbClr val="222222"/>
                </a:solidFill>
                <a:latin typeface="Inter"/>
                <a:ea typeface="Inter"/>
                <a:cs typeface="Inter"/>
              </a:defRPr>
            </a:lvl2pPr>
            <a:lvl3pPr>
              <a:defRPr sz="1875" b="1">
                <a:solidFill>
                  <a:srgbClr val="222222"/>
                </a:solidFill>
                <a:latin typeface="Inter"/>
                <a:ea typeface="Inter"/>
                <a:cs typeface="Inter"/>
              </a:defRPr>
            </a:lvl3pPr>
            <a:lvl4pPr>
              <a:defRPr sz="1875" b="1">
                <a:solidFill>
                  <a:srgbClr val="222222"/>
                </a:solidFill>
                <a:latin typeface="Inter"/>
                <a:ea typeface="Inter"/>
                <a:cs typeface="Inter"/>
              </a:defRPr>
            </a:lvl4pPr>
            <a:lvl5pPr>
              <a:defRPr sz="1875" b="1">
                <a:solidFill>
                  <a:srgbClr val="222222"/>
                </a:solidFill>
                <a:latin typeface="Inter"/>
                <a:ea typeface="Inter"/>
                <a:cs typeface="Inter"/>
              </a:defRPr>
            </a:lvl5pPr>
            <a:lvl6pPr>
              <a:defRPr sz="1875" b="1">
                <a:solidFill>
                  <a:srgbClr val="222222"/>
                </a:solidFill>
                <a:latin typeface="Inter"/>
                <a:ea typeface="Inter"/>
                <a:cs typeface="Inter"/>
              </a:defRPr>
            </a:lvl6pPr>
            <a:lvl7pPr>
              <a:defRPr sz="1875" b="1">
                <a:solidFill>
                  <a:srgbClr val="222222"/>
                </a:solidFill>
                <a:latin typeface="Inter"/>
                <a:ea typeface="Inter"/>
                <a:cs typeface="Inter"/>
              </a:defRPr>
            </a:lvl7pPr>
            <a:lvl8pPr>
              <a:defRPr sz="1875" b="1">
                <a:solidFill>
                  <a:srgbClr val="222222"/>
                </a:solidFill>
                <a:latin typeface="Inter"/>
                <a:ea typeface="Inter"/>
                <a:cs typeface="Inter"/>
              </a:defRPr>
            </a:lvl8pPr>
            <a:lvl9pPr>
              <a:defRPr sz="1875" b="1">
                <a:solidFill>
                  <a:srgbClr val="222222"/>
                </a:solidFill>
                <a:latin typeface="Inter"/>
                <a:ea typeface="Inter"/>
                <a:cs typeface="Inter"/>
              </a:defRPr>
            </a:lvl9pPr>
          </a:lstStyle>
          <a:p xmlns:a="http://schemas.openxmlformats.org/drawingml/2006/main">
            <a:pPr>
              <a:defRPr sz="1875" b="1">
                <a:solidFill>
                  <a:srgbClr val="222222"/>
                </a:solidFill>
                <a:latin typeface="Inter"/>
                <a:ea typeface="Inter"/>
                <a:cs typeface="Inter"/>
              </a:defRPr>
            </a:pPr>
            <a:r>
              <a:rPr sz="1875" b="1">
                <a:solidFill>
                  <a:srgbClr val="222222"/>
                </a:solidFill>
                <a:latin typeface="Inter"/>
                <a:ea typeface="Inter"/>
                <a:cs typeface="Inter"/>
              </a:rPr>
              <a:t>Capacity Canvas</a:t>
            </a:r>
          </a:p>
        </p:txBody>
      </p:sp>
      <p:sp>
        <p:nvSpPr>
          <p:cNvPr id="12" name="">
            <a:extLst xmlns:a="http://schemas.openxmlformats.org/drawingml/2006/main">
              <a:ext uri="{FF2B5EF4-FFF2-40B4-BE49-F238E27FC236}">
                <a16:creationId xmlns:a16="http://schemas.microsoft.com/office/drawing/2014/main" id="{A34DDA7F-84DF-48AC-9005-1BDFF0B20017}"/>
              </a:ext>
            </a:extLst>
          </p:cNvPr>
          <p:cNvSpPr>
            <a:spLocks xmlns:a="http://schemas.openxmlformats.org/drawingml/2006/main" noGrp="1"/>
          </p:cNvSpPr>
          <p:nvPr/>
        </p:nvSpPr>
        <p:spPr>
          <a:xfrm xmlns:a="http://schemas.openxmlformats.org/drawingml/2006/main">
            <a:off x="3238500" y="5124450"/>
            <a:ext cx="27051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444444"/>
                </a:solidFill>
                <a:latin typeface="Inter"/>
                <a:ea typeface="Inter"/>
                <a:cs typeface="Inter"/>
              </a:defRPr>
            </a:defPPr>
            <a:lvl1pPr>
              <a:defRPr sz="1575" b="0">
                <a:solidFill>
                  <a:srgbClr val="444444"/>
                </a:solidFill>
                <a:latin typeface="Inter"/>
                <a:ea typeface="Inter"/>
                <a:cs typeface="Inter"/>
              </a:defRPr>
            </a:lvl1pPr>
            <a:lvl2pPr>
              <a:defRPr sz="1575" b="0">
                <a:solidFill>
                  <a:srgbClr val="444444"/>
                </a:solidFill>
                <a:latin typeface="Inter"/>
                <a:ea typeface="Inter"/>
                <a:cs typeface="Inter"/>
              </a:defRPr>
            </a:lvl2pPr>
            <a:lvl3pPr>
              <a:defRPr sz="1575" b="0">
                <a:solidFill>
                  <a:srgbClr val="444444"/>
                </a:solidFill>
                <a:latin typeface="Inter"/>
                <a:ea typeface="Inter"/>
                <a:cs typeface="Inter"/>
              </a:defRPr>
            </a:lvl3pPr>
            <a:lvl4pPr>
              <a:defRPr sz="1575" b="0">
                <a:solidFill>
                  <a:srgbClr val="444444"/>
                </a:solidFill>
                <a:latin typeface="Inter"/>
                <a:ea typeface="Inter"/>
                <a:cs typeface="Inter"/>
              </a:defRPr>
            </a:lvl4pPr>
            <a:lvl5pPr>
              <a:defRPr sz="1575" b="0">
                <a:solidFill>
                  <a:srgbClr val="444444"/>
                </a:solidFill>
                <a:latin typeface="Inter"/>
                <a:ea typeface="Inter"/>
                <a:cs typeface="Inter"/>
              </a:defRPr>
            </a:lvl5pPr>
            <a:lvl6pPr>
              <a:defRPr sz="1575" b="0">
                <a:solidFill>
                  <a:srgbClr val="444444"/>
                </a:solidFill>
                <a:latin typeface="Inter"/>
                <a:ea typeface="Inter"/>
                <a:cs typeface="Inter"/>
              </a:defRPr>
            </a:lvl6pPr>
            <a:lvl7pPr>
              <a:defRPr sz="1575" b="0">
                <a:solidFill>
                  <a:srgbClr val="444444"/>
                </a:solidFill>
                <a:latin typeface="Inter"/>
                <a:ea typeface="Inter"/>
                <a:cs typeface="Inter"/>
              </a:defRPr>
            </a:lvl7pPr>
            <a:lvl8pPr>
              <a:defRPr sz="1575" b="0">
                <a:solidFill>
                  <a:srgbClr val="444444"/>
                </a:solidFill>
                <a:latin typeface="Inter"/>
                <a:ea typeface="Inter"/>
                <a:cs typeface="Inter"/>
              </a:defRPr>
            </a:lvl8pPr>
            <a:lvl9pPr>
              <a:defRPr sz="1575" b="0">
                <a:solidFill>
                  <a:srgbClr val="444444"/>
                </a:solidFill>
                <a:latin typeface="Inter"/>
                <a:ea typeface="Inter"/>
                <a:cs typeface="Inter"/>
              </a:defRPr>
            </a:lvl9pPr>
          </a:lstStyle>
          <a:p xmlns:a="http://schemas.openxmlformats.org/drawingml/2006/main">
            <a:pPr>
              <a:defRPr sz="1575" b="0">
                <a:solidFill>
                  <a:srgbClr val="444444"/>
                </a:solidFill>
                <a:latin typeface="Inter"/>
                <a:ea typeface="Inter"/>
                <a:cs typeface="Inter"/>
              </a:defRPr>
            </a:pPr>
            <a:r>
              <a:rPr sz="1575" b="0">
                <a:solidFill>
                  <a:srgbClr val="444444"/>
                </a:solidFill>
                <a:latin typeface="Inter"/>
                <a:ea typeface="Inter"/>
                <a:cs typeface="Inter"/>
              </a:rPr>
              <a:t>Demand baseline, peak load and scaling decisions</a:t>
            </a:r>
          </a:p>
        </p:txBody>
      </p:sp>
      <p:pic>
        <p:nvPicPr>
          <p:cNvPr id="13" name="">
            <a:extLst xmlns:a="http://schemas.openxmlformats.org/drawingml/2006/main">
              <a:ext uri="{FF2B5EF4-FFF2-40B4-BE49-F238E27FC236}">
                <a16:creationId xmlns:a16="http://schemas.microsoft.com/office/drawing/2014/main" id="{88D24C5D-BB51-40C9-ADA1-7C89E5A549D3}"/>
              </a:ext>
            </a:extLst>
          </p:cNvPr>
          <p:cNvPicPr>
            <a:picLocks xmlns:a="http://schemas.openxmlformats.org/drawingml/2006/main" noChangeAspect="1"/>
          </p:cNvPicPr>
          <p:nvPr/>
        </p:nvPicPr>
        <p:blipFill>
          <a:blip xmlns:r="http://schemas.openxmlformats.org/officeDocument/2006/relationships" xmlns:a="http://schemas.openxmlformats.org/drawingml/2006/main" r:embed="Rc4a905638cc348cd"/>
          <a:stretch xmlns:a="http://schemas.openxmlformats.org/drawingml/2006/main"/>
        </p:blipFill>
        <p:spPr>
          <a:xfrm xmlns:a="http://schemas.openxmlformats.org/drawingml/2006/main">
            <a:off x="6248400" y="4246189"/>
            <a:ext cx="2457450" cy="1566022"/>
          </a:xfrm>
          <a:prstGeom xmlns:a="http://schemas.openxmlformats.org/drawingml/2006/main" prst="rect">
            <a:avLst/>
          </a:prstGeom>
        </p:spPr>
      </p:pic>
      <p:sp>
        <p:nvSpPr>
          <p:cNvPr id="14" name="">
            <a:extLst xmlns:a="http://schemas.openxmlformats.org/drawingml/2006/main">
              <a:ext uri="{FF2B5EF4-FFF2-40B4-BE49-F238E27FC236}">
                <a16:creationId xmlns:a16="http://schemas.microsoft.com/office/drawing/2014/main" id="{D1541178-3EB8-4A9F-9225-831A40F61084}"/>
              </a:ext>
            </a:extLst>
          </p:cNvPr>
          <p:cNvSpPr>
            <a:spLocks xmlns:a="http://schemas.openxmlformats.org/drawingml/2006/main" noGrp="1"/>
          </p:cNvSpPr>
          <p:nvPr/>
        </p:nvSpPr>
        <p:spPr>
          <a:xfrm xmlns:a="http://schemas.openxmlformats.org/drawingml/2006/main">
            <a:off x="8877300" y="4429125"/>
            <a:ext cx="27051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222222"/>
                </a:solidFill>
                <a:latin typeface="Inter"/>
                <a:ea typeface="Inter"/>
                <a:cs typeface="Inter"/>
              </a:defRPr>
            </a:defPPr>
            <a:lvl1pPr>
              <a:defRPr sz="1875" b="1">
                <a:solidFill>
                  <a:srgbClr val="222222"/>
                </a:solidFill>
                <a:latin typeface="Inter"/>
                <a:ea typeface="Inter"/>
                <a:cs typeface="Inter"/>
              </a:defRPr>
            </a:lvl1pPr>
            <a:lvl2pPr>
              <a:defRPr sz="1875" b="1">
                <a:solidFill>
                  <a:srgbClr val="222222"/>
                </a:solidFill>
                <a:latin typeface="Inter"/>
                <a:ea typeface="Inter"/>
                <a:cs typeface="Inter"/>
              </a:defRPr>
            </a:lvl2pPr>
            <a:lvl3pPr>
              <a:defRPr sz="1875" b="1">
                <a:solidFill>
                  <a:srgbClr val="222222"/>
                </a:solidFill>
                <a:latin typeface="Inter"/>
                <a:ea typeface="Inter"/>
                <a:cs typeface="Inter"/>
              </a:defRPr>
            </a:lvl3pPr>
            <a:lvl4pPr>
              <a:defRPr sz="1875" b="1">
                <a:solidFill>
                  <a:srgbClr val="222222"/>
                </a:solidFill>
                <a:latin typeface="Inter"/>
                <a:ea typeface="Inter"/>
                <a:cs typeface="Inter"/>
              </a:defRPr>
            </a:lvl4pPr>
            <a:lvl5pPr>
              <a:defRPr sz="1875" b="1">
                <a:solidFill>
                  <a:srgbClr val="222222"/>
                </a:solidFill>
                <a:latin typeface="Inter"/>
                <a:ea typeface="Inter"/>
                <a:cs typeface="Inter"/>
              </a:defRPr>
            </a:lvl5pPr>
            <a:lvl6pPr>
              <a:defRPr sz="1875" b="1">
                <a:solidFill>
                  <a:srgbClr val="222222"/>
                </a:solidFill>
                <a:latin typeface="Inter"/>
                <a:ea typeface="Inter"/>
                <a:cs typeface="Inter"/>
              </a:defRPr>
            </a:lvl6pPr>
            <a:lvl7pPr>
              <a:defRPr sz="1875" b="1">
                <a:solidFill>
                  <a:srgbClr val="222222"/>
                </a:solidFill>
                <a:latin typeface="Inter"/>
                <a:ea typeface="Inter"/>
                <a:cs typeface="Inter"/>
              </a:defRPr>
            </a:lvl7pPr>
            <a:lvl8pPr>
              <a:defRPr sz="1875" b="1">
                <a:solidFill>
                  <a:srgbClr val="222222"/>
                </a:solidFill>
                <a:latin typeface="Inter"/>
                <a:ea typeface="Inter"/>
                <a:cs typeface="Inter"/>
              </a:defRPr>
            </a:lvl8pPr>
            <a:lvl9pPr>
              <a:defRPr sz="1875" b="1">
                <a:solidFill>
                  <a:srgbClr val="222222"/>
                </a:solidFill>
                <a:latin typeface="Inter"/>
                <a:ea typeface="Inter"/>
                <a:cs typeface="Inter"/>
              </a:defRPr>
            </a:lvl9pPr>
          </a:lstStyle>
          <a:p xmlns:a="http://schemas.openxmlformats.org/drawingml/2006/main">
            <a:pPr>
              <a:defRPr sz="1875" b="1">
                <a:solidFill>
                  <a:srgbClr val="222222"/>
                </a:solidFill>
                <a:latin typeface="Inter"/>
                <a:ea typeface="Inter"/>
                <a:cs typeface="Inter"/>
              </a:defRPr>
            </a:pPr>
            <a:r>
              <a:rPr sz="1875" b="1">
                <a:solidFill>
                  <a:srgbClr val="222222"/>
                </a:solidFill>
                <a:latin typeface="Inter"/>
                <a:ea typeface="Inter"/>
                <a:cs typeface="Inter"/>
              </a:rPr>
              <a:t>REST API Canvas</a:t>
            </a:r>
          </a:p>
        </p:txBody>
      </p:sp>
      <p:sp>
        <p:nvSpPr>
          <p:cNvPr id="15" name="">
            <a:extLst xmlns:a="http://schemas.openxmlformats.org/drawingml/2006/main">
              <a:ext uri="{FF2B5EF4-FFF2-40B4-BE49-F238E27FC236}">
                <a16:creationId xmlns:a16="http://schemas.microsoft.com/office/drawing/2014/main" id="{D651FAD2-C76A-4C3A-9FD5-E728410F34B5}"/>
              </a:ext>
            </a:extLst>
          </p:cNvPr>
          <p:cNvSpPr>
            <a:spLocks xmlns:a="http://schemas.openxmlformats.org/drawingml/2006/main" noGrp="1"/>
          </p:cNvSpPr>
          <p:nvPr/>
        </p:nvSpPr>
        <p:spPr>
          <a:xfrm xmlns:a="http://schemas.openxmlformats.org/drawingml/2006/main">
            <a:off x="8877300" y="5124450"/>
            <a:ext cx="27051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444444"/>
                </a:solidFill>
                <a:latin typeface="Inter"/>
                <a:ea typeface="Inter"/>
                <a:cs typeface="Inter"/>
              </a:defRPr>
            </a:defPPr>
            <a:lvl1pPr>
              <a:defRPr sz="1575" b="0">
                <a:solidFill>
                  <a:srgbClr val="444444"/>
                </a:solidFill>
                <a:latin typeface="Inter"/>
                <a:ea typeface="Inter"/>
                <a:cs typeface="Inter"/>
              </a:defRPr>
            </a:lvl1pPr>
            <a:lvl2pPr>
              <a:defRPr sz="1575" b="0">
                <a:solidFill>
                  <a:srgbClr val="444444"/>
                </a:solidFill>
                <a:latin typeface="Inter"/>
                <a:ea typeface="Inter"/>
                <a:cs typeface="Inter"/>
              </a:defRPr>
            </a:lvl2pPr>
            <a:lvl3pPr>
              <a:defRPr sz="1575" b="0">
                <a:solidFill>
                  <a:srgbClr val="444444"/>
                </a:solidFill>
                <a:latin typeface="Inter"/>
                <a:ea typeface="Inter"/>
                <a:cs typeface="Inter"/>
              </a:defRPr>
            </a:lvl3pPr>
            <a:lvl4pPr>
              <a:defRPr sz="1575" b="0">
                <a:solidFill>
                  <a:srgbClr val="444444"/>
                </a:solidFill>
                <a:latin typeface="Inter"/>
                <a:ea typeface="Inter"/>
                <a:cs typeface="Inter"/>
              </a:defRPr>
            </a:lvl4pPr>
            <a:lvl5pPr>
              <a:defRPr sz="1575" b="0">
                <a:solidFill>
                  <a:srgbClr val="444444"/>
                </a:solidFill>
                <a:latin typeface="Inter"/>
                <a:ea typeface="Inter"/>
                <a:cs typeface="Inter"/>
              </a:defRPr>
            </a:lvl5pPr>
            <a:lvl6pPr>
              <a:defRPr sz="1575" b="0">
                <a:solidFill>
                  <a:srgbClr val="444444"/>
                </a:solidFill>
                <a:latin typeface="Inter"/>
                <a:ea typeface="Inter"/>
                <a:cs typeface="Inter"/>
              </a:defRPr>
            </a:lvl6pPr>
            <a:lvl7pPr>
              <a:defRPr sz="1575" b="0">
                <a:solidFill>
                  <a:srgbClr val="444444"/>
                </a:solidFill>
                <a:latin typeface="Inter"/>
                <a:ea typeface="Inter"/>
                <a:cs typeface="Inter"/>
              </a:defRPr>
            </a:lvl7pPr>
            <a:lvl8pPr>
              <a:defRPr sz="1575" b="0">
                <a:solidFill>
                  <a:srgbClr val="444444"/>
                </a:solidFill>
                <a:latin typeface="Inter"/>
                <a:ea typeface="Inter"/>
                <a:cs typeface="Inter"/>
              </a:defRPr>
            </a:lvl8pPr>
            <a:lvl9pPr>
              <a:defRPr sz="1575" b="0">
                <a:solidFill>
                  <a:srgbClr val="444444"/>
                </a:solidFill>
                <a:latin typeface="Inter"/>
                <a:ea typeface="Inter"/>
                <a:cs typeface="Inter"/>
              </a:defRPr>
            </a:lvl9pPr>
          </a:lstStyle>
          <a:p xmlns:a="http://schemas.openxmlformats.org/drawingml/2006/main">
            <a:pPr>
              <a:defRPr sz="1575" b="0">
                <a:solidFill>
                  <a:srgbClr val="444444"/>
                </a:solidFill>
                <a:latin typeface="Inter"/>
                <a:ea typeface="Inter"/>
                <a:cs typeface="Inter"/>
              </a:defRPr>
            </a:pPr>
            <a:r>
              <a:rPr sz="1575" b="0">
                <a:solidFill>
                  <a:srgbClr val="444444"/>
                </a:solidFill>
                <a:latin typeface="Inter"/>
                <a:ea typeface="Inter"/>
                <a:cs typeface="Inter"/>
              </a:rPr>
              <a:t>Payment resources, verbs and response examples</a:t>
            </a:r>
          </a:p>
        </p:txBody>
      </p:sp>
      <p:sp>
        <p:nvSpPr>
          <p:cNvPr id="16" name="">
            <a:extLst xmlns:a="http://schemas.openxmlformats.org/drawingml/2006/main">
              <a:ext uri="{FF2B5EF4-FFF2-40B4-BE49-F238E27FC236}">
                <a16:creationId xmlns:a16="http://schemas.microsoft.com/office/drawing/2014/main" id="{8A603CDA-3956-404B-8D96-F934088AC983}"/>
              </a:ext>
            </a:extLst>
          </p:cNvPr>
          <p:cNvSpPr>
            <a:spLocks xmlns:a="http://schemas.openxmlformats.org/drawingml/2006/main" noGrp="1"/>
          </p:cNvSpPr>
          <p:nvPr/>
        </p:nvSpPr>
        <p:spPr>
          <a:xfrm xmlns:a="http://schemas.openxmlformats.org/drawingml/2006/main">
            <a:off x="609600" y="6457950"/>
            <a:ext cx="1097280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75" b="0">
                <a:solidFill>
                  <a:srgbClr val="666666"/>
                </a:solidFill>
                <a:latin typeface="Inter"/>
                <a:ea typeface="Inter"/>
                <a:cs typeface="Inter"/>
              </a:defRPr>
            </a:defPPr>
            <a:lvl1pPr>
              <a:defRPr sz="1275" b="0">
                <a:solidFill>
                  <a:srgbClr val="666666"/>
                </a:solidFill>
                <a:latin typeface="Inter"/>
                <a:ea typeface="Inter"/>
                <a:cs typeface="Inter"/>
              </a:defRPr>
            </a:lvl1pPr>
            <a:lvl2pPr>
              <a:defRPr sz="1275" b="0">
                <a:solidFill>
                  <a:srgbClr val="666666"/>
                </a:solidFill>
                <a:latin typeface="Inter"/>
                <a:ea typeface="Inter"/>
                <a:cs typeface="Inter"/>
              </a:defRPr>
            </a:lvl2pPr>
            <a:lvl3pPr>
              <a:defRPr sz="1275" b="0">
                <a:solidFill>
                  <a:srgbClr val="666666"/>
                </a:solidFill>
                <a:latin typeface="Inter"/>
                <a:ea typeface="Inter"/>
                <a:cs typeface="Inter"/>
              </a:defRPr>
            </a:lvl3pPr>
            <a:lvl4pPr>
              <a:defRPr sz="1275" b="0">
                <a:solidFill>
                  <a:srgbClr val="666666"/>
                </a:solidFill>
                <a:latin typeface="Inter"/>
                <a:ea typeface="Inter"/>
                <a:cs typeface="Inter"/>
              </a:defRPr>
            </a:lvl4pPr>
            <a:lvl5pPr>
              <a:defRPr sz="1275" b="0">
                <a:solidFill>
                  <a:srgbClr val="666666"/>
                </a:solidFill>
                <a:latin typeface="Inter"/>
                <a:ea typeface="Inter"/>
                <a:cs typeface="Inter"/>
              </a:defRPr>
            </a:lvl5pPr>
            <a:lvl6pPr>
              <a:defRPr sz="1275" b="0">
                <a:solidFill>
                  <a:srgbClr val="666666"/>
                </a:solidFill>
                <a:latin typeface="Inter"/>
                <a:ea typeface="Inter"/>
                <a:cs typeface="Inter"/>
              </a:defRPr>
            </a:lvl6pPr>
            <a:lvl7pPr>
              <a:defRPr sz="1275" b="0">
                <a:solidFill>
                  <a:srgbClr val="666666"/>
                </a:solidFill>
                <a:latin typeface="Inter"/>
                <a:ea typeface="Inter"/>
                <a:cs typeface="Inter"/>
              </a:defRPr>
            </a:lvl7pPr>
            <a:lvl8pPr>
              <a:defRPr sz="1275" b="0">
                <a:solidFill>
                  <a:srgbClr val="666666"/>
                </a:solidFill>
                <a:latin typeface="Inter"/>
                <a:ea typeface="Inter"/>
                <a:cs typeface="Inter"/>
              </a:defRPr>
            </a:lvl8pPr>
            <a:lvl9pPr>
              <a:defRPr sz="1275" b="0">
                <a:solidFill>
                  <a:srgbClr val="666666"/>
                </a:solidFill>
                <a:latin typeface="Inter"/>
                <a:ea typeface="Inter"/>
                <a:cs typeface="Inter"/>
              </a:defRPr>
            </a:lvl9pPr>
          </a:lstStyle>
          <a:p xmlns:a="http://schemas.openxmlformats.org/drawingml/2006/main">
            <a:pPr>
              <a:defRPr sz="1275" b="0">
                <a:solidFill>
                  <a:srgbClr val="666666"/>
                </a:solidFill>
                <a:latin typeface="Inter"/>
                <a:ea typeface="Inter"/>
                <a:cs typeface="Inter"/>
              </a:defRPr>
            </a:pPr>
            <a:r>
              <a:rPr sz="1275" b="0">
                <a:solidFill>
                  <a:srgbClr val="666666"/>
                </a:solidFill>
                <a:latin typeface="Inter"/>
                <a:ea typeface="Inter"/>
                <a:cs typeface="Inter"/>
              </a:rPr>
              <a:t>Illustrative supplier-payment examples. Capacity measurements and assumptions require validation.</a:t>
            </a:r>
          </a:p>
        </p:txBody>
      </p:sp>
      <p:sp>
        <p:nvSpPr>
          <p:cNvPr id="17" name="">
            <a:extLst xmlns:a="http://schemas.openxmlformats.org/drawingml/2006/main">
              <a:ext uri="{FF2B5EF4-FFF2-40B4-BE49-F238E27FC236}">
                <a16:creationId xmlns:a16="http://schemas.microsoft.com/office/drawing/2014/main" id="{FA1AB9EC-CBE9-4629-9694-58C64C294E7C}"/>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81917798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042E3024-80AF-4498-BEB7-78B588901CB8}"/>
              </a:ext>
            </a:extLst>
          </p:cNvPr>
          <p:cNvPicPr>
            <a:picLocks xmlns:a="http://schemas.openxmlformats.org/drawingml/2006/main" noChangeAspect="1"/>
          </p:cNvPicPr>
          <p:nvPr/>
        </p:nvPicPr>
        <p:blipFill>
          <a:blip xmlns:r="http://schemas.openxmlformats.org/officeDocument/2006/relationships" xmlns:a="http://schemas.openxmlformats.org/drawingml/2006/main" r:embed="Ra042fae83d814362"/>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1546B9BE-B3B9-44DD-B7D2-69177D00DC2E}"/>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07</a:t>
            </a:r>
          </a:p>
        </p:txBody>
      </p:sp>
      <p:sp>
        <p:nvSpPr>
          <p:cNvPr id="3" name="">
            <a:extLst xmlns:a="http://schemas.openxmlformats.org/drawingml/2006/main">
              <a:ext uri="{FF2B5EF4-FFF2-40B4-BE49-F238E27FC236}">
                <a16:creationId xmlns:a16="http://schemas.microsoft.com/office/drawing/2014/main" id="{AC2F1424-D346-4C8A-AFFF-31221A4DDD3A}"/>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API Productization Cycle metro map</a:t>
            </a:r>
          </a:p>
        </p:txBody>
      </p:sp>
      <p:pic>
        <p:nvPicPr>
          <p:cNvPr id="4" name="">
            <a:extLst xmlns:a="http://schemas.openxmlformats.org/drawingml/2006/main">
              <a:ext uri="{FF2B5EF4-FFF2-40B4-BE49-F238E27FC236}">
                <a16:creationId xmlns:a16="http://schemas.microsoft.com/office/drawing/2014/main" id="{076F5A58-B092-4DF6-96AC-653D651B32CE}"/>
              </a:ext>
            </a:extLst>
          </p:cNvPr>
          <p:cNvPicPr>
            <a:picLocks xmlns:a="http://schemas.openxmlformats.org/drawingml/2006/main" noChangeAspect="1"/>
          </p:cNvPicPr>
          <p:nvPr/>
        </p:nvPicPr>
        <p:blipFill>
          <a:blip xmlns:r="http://schemas.openxmlformats.org/officeDocument/2006/relationships" xmlns:a="http://schemas.openxmlformats.org/drawingml/2006/main" r:embed="R67951d99fe1f4da4"/>
          <a:stretch xmlns:a="http://schemas.openxmlformats.org/drawingml/2006/main"/>
        </p:blipFill>
        <p:spPr>
          <a:xfrm xmlns:a="http://schemas.openxmlformats.org/drawingml/2006/main">
            <a:off x="457200" y="1695450"/>
            <a:ext cx="5143500" cy="5143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8B060E9F-25D9-458C-8040-F5CC979DDFC8}"/>
              </a:ext>
            </a:extLst>
          </p:cNvPr>
          <p:cNvSpPr>
            <a:spLocks xmlns:a="http://schemas.openxmlformats.org/drawingml/2006/main" noGrp="1"/>
          </p:cNvSpPr>
          <p:nvPr/>
        </p:nvSpPr>
        <p:spPr>
          <a:xfrm xmlns:a="http://schemas.openxmlformats.org/drawingml/2006/main">
            <a:off x="6096000" y="2085975"/>
            <a:ext cx="53816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444444"/>
                </a:solidFill>
                <a:latin typeface="Inter"/>
                <a:ea typeface="Inter"/>
                <a:cs typeface="Inter"/>
              </a:defRPr>
            </a:defPPr>
            <a:lvl1pPr>
              <a:defRPr sz="2175" b="1">
                <a:solidFill>
                  <a:srgbClr val="444444"/>
                </a:solidFill>
                <a:latin typeface="Inter"/>
                <a:ea typeface="Inter"/>
                <a:cs typeface="Inter"/>
              </a:defRPr>
            </a:lvl1pPr>
            <a:lvl2pPr>
              <a:defRPr sz="2175" b="1">
                <a:solidFill>
                  <a:srgbClr val="444444"/>
                </a:solidFill>
                <a:latin typeface="Inter"/>
                <a:ea typeface="Inter"/>
                <a:cs typeface="Inter"/>
              </a:defRPr>
            </a:lvl2pPr>
            <a:lvl3pPr>
              <a:defRPr sz="2175" b="1">
                <a:solidFill>
                  <a:srgbClr val="444444"/>
                </a:solidFill>
                <a:latin typeface="Inter"/>
                <a:ea typeface="Inter"/>
                <a:cs typeface="Inter"/>
              </a:defRPr>
            </a:lvl3pPr>
            <a:lvl4pPr>
              <a:defRPr sz="2175" b="1">
                <a:solidFill>
                  <a:srgbClr val="444444"/>
                </a:solidFill>
                <a:latin typeface="Inter"/>
                <a:ea typeface="Inter"/>
                <a:cs typeface="Inter"/>
              </a:defRPr>
            </a:lvl4pPr>
            <a:lvl5pPr>
              <a:defRPr sz="2175" b="1">
                <a:solidFill>
                  <a:srgbClr val="444444"/>
                </a:solidFill>
                <a:latin typeface="Inter"/>
                <a:ea typeface="Inter"/>
                <a:cs typeface="Inter"/>
              </a:defRPr>
            </a:lvl5pPr>
            <a:lvl6pPr>
              <a:defRPr sz="2175" b="1">
                <a:solidFill>
                  <a:srgbClr val="444444"/>
                </a:solidFill>
                <a:latin typeface="Inter"/>
                <a:ea typeface="Inter"/>
                <a:cs typeface="Inter"/>
              </a:defRPr>
            </a:lvl6pPr>
            <a:lvl7pPr>
              <a:defRPr sz="2175" b="1">
                <a:solidFill>
                  <a:srgbClr val="444444"/>
                </a:solidFill>
                <a:latin typeface="Inter"/>
                <a:ea typeface="Inter"/>
                <a:cs typeface="Inter"/>
              </a:defRPr>
            </a:lvl7pPr>
            <a:lvl8pPr>
              <a:defRPr sz="2175" b="1">
                <a:solidFill>
                  <a:srgbClr val="444444"/>
                </a:solidFill>
                <a:latin typeface="Inter"/>
                <a:ea typeface="Inter"/>
                <a:cs typeface="Inter"/>
              </a:defRPr>
            </a:lvl8pPr>
            <a:lvl9pPr>
              <a:defRPr sz="2175" b="1">
                <a:solidFill>
                  <a:srgbClr val="444444"/>
                </a:solidFill>
                <a:latin typeface="Inter"/>
                <a:ea typeface="Inter"/>
                <a:cs typeface="Inter"/>
              </a:defRPr>
            </a:lvl9pPr>
          </a:lstStyle>
          <a:p xmlns:a="http://schemas.openxmlformats.org/drawingml/2006/main">
            <a:pPr>
              <a:defRPr sz="2175" b="1">
                <a:solidFill>
                  <a:srgbClr val="444444"/>
                </a:solidFill>
                <a:latin typeface="Inter"/>
                <a:ea typeface="Inter"/>
                <a:cs typeface="Inter"/>
              </a:defRPr>
            </a:pPr>
            <a:r>
              <a:rPr sz="2175" b="1">
                <a:solidFill>
                  <a:srgbClr val="444444"/>
                </a:solidFill>
                <a:latin typeface="Inter"/>
                <a:ea typeface="Inter"/>
                <a:cs typeface="Inter"/>
              </a:rPr>
              <a:t>One lifecycle connects the work</a:t>
            </a:r>
          </a:p>
        </p:txBody>
      </p:sp>
      <p:sp>
        <p:nvSpPr>
          <p:cNvPr id="6" name="">
            <a:extLst xmlns:a="http://schemas.openxmlformats.org/drawingml/2006/main">
              <a:ext uri="{FF2B5EF4-FFF2-40B4-BE49-F238E27FC236}">
                <a16:creationId xmlns:a16="http://schemas.microsoft.com/office/drawing/2014/main" id="{19F0BCC1-BFA6-423C-8330-EE29DA6EF854}"/>
              </a:ext>
            </a:extLst>
          </p:cNvPr>
          <p:cNvSpPr>
            <a:spLocks xmlns:a="http://schemas.openxmlformats.org/drawingml/2006/main" noGrp="1"/>
          </p:cNvSpPr>
          <p:nvPr/>
        </p:nvSpPr>
        <p:spPr>
          <a:xfrm xmlns:a="http://schemas.openxmlformats.org/drawingml/2006/main">
            <a:off x="6096000" y="2686050"/>
            <a:ext cx="5381625"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marL="279400" indent="-203200">
              <a:spcAft>
                <a:spcPts val="800"/>
              </a:spcAft>
              <a:buAutoNum type="arabicPeriod" startAt="1"/>
              <a:defRPr sz="1800" b="0">
                <a:solidFill>
                  <a:srgbClr val="444444"/>
                </a:solidFill>
                <a:latin typeface="Inter"/>
                <a:ea typeface="Inter"/>
                <a:cs typeface="Inter"/>
              </a:defRPr>
            </a:pPr>
            <a:r>
              <a:t>API Product Strategy</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Consumer Experience</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Platform Architecture</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Design</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Delivery</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Audit</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Publishing</a:t>
            </a:r>
          </a:p>
          <a:p xmlns:a="http://schemas.openxmlformats.org/drawingml/2006/main">
            <a:pPr marL="279400" indent="-203200">
              <a:spcAft>
                <a:spcPts val="800"/>
              </a:spcAft>
              <a:buAutoNum type="arabicPeriod"/>
              <a:defRPr sz="1800" b="0">
                <a:solidFill>
                  <a:srgbClr val="444444"/>
                </a:solidFill>
                <a:latin typeface="Inter"/>
                <a:ea typeface="Inter"/>
                <a:cs typeface="Inter"/>
              </a:defRPr>
            </a:pPr>
            <a:r>
              <a:t>API Monitoring &amp; Improvement</a:t>
            </a:r>
          </a:p>
        </p:txBody>
      </p:sp>
      <p:sp>
        <p:nvSpPr>
          <p:cNvPr id="7" name="">
            <a:extLst xmlns:a="http://schemas.openxmlformats.org/drawingml/2006/main">
              <a:ext uri="{FF2B5EF4-FFF2-40B4-BE49-F238E27FC236}">
                <a16:creationId xmlns:a16="http://schemas.microsoft.com/office/drawing/2014/main" id="{BA50C050-1A80-4867-905E-F6B871A737F7}"/>
              </a:ext>
            </a:extLst>
          </p:cNvPr>
          <p:cNvSpPr>
            <a:spLocks xmlns:a="http://schemas.openxmlformats.org/drawingml/2006/main" noGrp="1"/>
          </p:cNvSpPr>
          <p:nvPr/>
        </p:nvSpPr>
        <p:spPr>
          <a:xfrm xmlns:a="http://schemas.openxmlformats.org/drawingml/2006/main">
            <a:off x="6096000" y="5715000"/>
            <a:ext cx="53816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1">
                <a:solidFill>
                  <a:srgbClr val="444444"/>
                </a:solidFill>
                <a:latin typeface="Inter"/>
                <a:ea typeface="Inter"/>
                <a:cs typeface="Inter"/>
              </a:defRPr>
            </a:defPPr>
            <a:lvl1pPr>
              <a:defRPr sz="1800" b="1">
                <a:solidFill>
                  <a:srgbClr val="444444"/>
                </a:solidFill>
                <a:latin typeface="Inter"/>
                <a:ea typeface="Inter"/>
                <a:cs typeface="Inter"/>
              </a:defRPr>
            </a:lvl1pPr>
            <a:lvl2pPr>
              <a:defRPr sz="1800" b="1">
                <a:solidFill>
                  <a:srgbClr val="444444"/>
                </a:solidFill>
                <a:latin typeface="Inter"/>
                <a:ea typeface="Inter"/>
                <a:cs typeface="Inter"/>
              </a:defRPr>
            </a:lvl2pPr>
            <a:lvl3pPr>
              <a:defRPr sz="1800" b="1">
                <a:solidFill>
                  <a:srgbClr val="444444"/>
                </a:solidFill>
                <a:latin typeface="Inter"/>
                <a:ea typeface="Inter"/>
                <a:cs typeface="Inter"/>
              </a:defRPr>
            </a:lvl3pPr>
            <a:lvl4pPr>
              <a:defRPr sz="1800" b="1">
                <a:solidFill>
                  <a:srgbClr val="444444"/>
                </a:solidFill>
                <a:latin typeface="Inter"/>
                <a:ea typeface="Inter"/>
                <a:cs typeface="Inter"/>
              </a:defRPr>
            </a:lvl4pPr>
            <a:lvl5pPr>
              <a:defRPr sz="1800" b="1">
                <a:solidFill>
                  <a:srgbClr val="444444"/>
                </a:solidFill>
                <a:latin typeface="Inter"/>
                <a:ea typeface="Inter"/>
                <a:cs typeface="Inter"/>
              </a:defRPr>
            </a:lvl5pPr>
            <a:lvl6pPr>
              <a:defRPr sz="1800" b="1">
                <a:solidFill>
                  <a:srgbClr val="444444"/>
                </a:solidFill>
                <a:latin typeface="Inter"/>
                <a:ea typeface="Inter"/>
                <a:cs typeface="Inter"/>
              </a:defRPr>
            </a:lvl6pPr>
            <a:lvl7pPr>
              <a:defRPr sz="1800" b="1">
                <a:solidFill>
                  <a:srgbClr val="444444"/>
                </a:solidFill>
                <a:latin typeface="Inter"/>
                <a:ea typeface="Inter"/>
                <a:cs typeface="Inter"/>
              </a:defRPr>
            </a:lvl7pPr>
            <a:lvl8pPr>
              <a:defRPr sz="1800" b="1">
                <a:solidFill>
                  <a:srgbClr val="444444"/>
                </a:solidFill>
                <a:latin typeface="Inter"/>
                <a:ea typeface="Inter"/>
                <a:cs typeface="Inter"/>
              </a:defRPr>
            </a:lvl8pPr>
            <a:lvl9pPr>
              <a:defRPr sz="1800" b="1">
                <a:solidFill>
                  <a:srgbClr val="444444"/>
                </a:solidFill>
                <a:latin typeface="Inter"/>
                <a:ea typeface="Inter"/>
                <a:cs typeface="Inter"/>
              </a:defRPr>
            </a:lvl9pPr>
          </a:lstStyle>
          <a:p xmlns:a="http://schemas.openxmlformats.org/drawingml/2006/main">
            <a:pPr>
              <a:defRPr sz="1800" b="1">
                <a:solidFill>
                  <a:srgbClr val="444444"/>
                </a:solidFill>
                <a:latin typeface="Inter"/>
                <a:ea typeface="Inter"/>
                <a:cs typeface="Inter"/>
              </a:defRPr>
            </a:pPr>
            <a:r>
              <a:rPr sz="1800" b="1">
                <a:solidFill>
                  <a:srgbClr val="444444"/>
                </a:solidFill>
                <a:latin typeface="Inter"/>
                <a:ea typeface="Inter"/>
                <a:cs typeface="Inter"/>
              </a:rPr>
              <a:t>The engagement connected discovery to design, delivery and testing across these stations.</a:t>
            </a:r>
          </a:p>
        </p:txBody>
      </p:sp>
      <p:sp>
        <p:nvSpPr>
          <p:cNvPr id="8" name="">
            <a:extLst xmlns:a="http://schemas.openxmlformats.org/drawingml/2006/main">
              <a:ext uri="{FF2B5EF4-FFF2-40B4-BE49-F238E27FC236}">
                <a16:creationId xmlns:a16="http://schemas.microsoft.com/office/drawing/2014/main" id="{CA47DD20-3926-49A8-B45A-EEC7994D2804}"/>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273634919"/>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2382BBF7-76BC-4D68-A44E-44DFE3C779E2}"/>
              </a:ext>
            </a:extLst>
          </p:cNvPr>
          <p:cNvPicPr>
            <a:picLocks xmlns:a="http://schemas.openxmlformats.org/drawingml/2006/main" noChangeAspect="1"/>
          </p:cNvPicPr>
          <p:nvPr/>
        </p:nvPicPr>
        <p:blipFill>
          <a:blip xmlns:r="http://schemas.openxmlformats.org/officeDocument/2006/relationships" xmlns:a="http://schemas.openxmlformats.org/drawingml/2006/main" r:embed="R56497b8723c84a2f"/>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3D261F2-B116-4B92-910F-4F30CC8AFD68}"/>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08</a:t>
            </a:r>
          </a:p>
        </p:txBody>
      </p:sp>
      <p:sp>
        <p:nvSpPr>
          <p:cNvPr id="3" name="">
            <a:extLst xmlns:a="http://schemas.openxmlformats.org/drawingml/2006/main">
              <a:ext uri="{FF2B5EF4-FFF2-40B4-BE49-F238E27FC236}">
                <a16:creationId xmlns:a16="http://schemas.microsoft.com/office/drawing/2014/main" id="{FD4CF187-D141-4C5E-8222-7491A2C91DA8}"/>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Discovery informed decisions across the lifecycle</a:t>
            </a:r>
          </a:p>
        </p:txBody>
      </p:sp>
      <p:sp>
        <p:nvSpPr>
          <p:cNvPr id="4" name="">
            <a:extLst xmlns:a="http://schemas.openxmlformats.org/drawingml/2006/main">
              <a:ext uri="{FF2B5EF4-FFF2-40B4-BE49-F238E27FC236}">
                <a16:creationId xmlns:a16="http://schemas.microsoft.com/office/drawing/2014/main" id="{A590E766-87F8-4AE1-A606-101B3A959276}"/>
              </a:ext>
            </a:extLst>
          </p:cNvPr>
          <p:cNvSpPr>
            <a:spLocks xmlns:a="http://schemas.openxmlformats.org/drawingml/2006/main" noGrp="1"/>
          </p:cNvSpPr>
          <p:nvPr/>
        </p:nvSpPr>
        <p:spPr>
          <a:xfrm xmlns:a="http://schemas.openxmlformats.org/drawingml/2006/main">
            <a:off x="609600" y="2057400"/>
            <a:ext cx="10953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222222"/>
                </a:solidFill>
                <a:latin typeface="Inter"/>
                <a:ea typeface="Inter"/>
                <a:cs typeface="Inter"/>
              </a:defRPr>
            </a:defPPr>
            <a:lvl1pPr>
              <a:defRPr sz="2175" b="1">
                <a:solidFill>
                  <a:srgbClr val="222222"/>
                </a:solidFill>
                <a:latin typeface="Inter"/>
                <a:ea typeface="Inter"/>
                <a:cs typeface="Inter"/>
              </a:defRPr>
            </a:lvl1pPr>
            <a:lvl2pPr>
              <a:defRPr sz="2175" b="1">
                <a:solidFill>
                  <a:srgbClr val="222222"/>
                </a:solidFill>
                <a:latin typeface="Inter"/>
                <a:ea typeface="Inter"/>
                <a:cs typeface="Inter"/>
              </a:defRPr>
            </a:lvl2pPr>
            <a:lvl3pPr>
              <a:defRPr sz="2175" b="1">
                <a:solidFill>
                  <a:srgbClr val="222222"/>
                </a:solidFill>
                <a:latin typeface="Inter"/>
                <a:ea typeface="Inter"/>
                <a:cs typeface="Inter"/>
              </a:defRPr>
            </a:lvl3pPr>
            <a:lvl4pPr>
              <a:defRPr sz="2175" b="1">
                <a:solidFill>
                  <a:srgbClr val="222222"/>
                </a:solidFill>
                <a:latin typeface="Inter"/>
                <a:ea typeface="Inter"/>
                <a:cs typeface="Inter"/>
              </a:defRPr>
            </a:lvl4pPr>
            <a:lvl5pPr>
              <a:defRPr sz="2175" b="1">
                <a:solidFill>
                  <a:srgbClr val="222222"/>
                </a:solidFill>
                <a:latin typeface="Inter"/>
                <a:ea typeface="Inter"/>
                <a:cs typeface="Inter"/>
              </a:defRPr>
            </a:lvl5pPr>
            <a:lvl6pPr>
              <a:defRPr sz="2175" b="1">
                <a:solidFill>
                  <a:srgbClr val="222222"/>
                </a:solidFill>
                <a:latin typeface="Inter"/>
                <a:ea typeface="Inter"/>
                <a:cs typeface="Inter"/>
              </a:defRPr>
            </a:lvl6pPr>
            <a:lvl7pPr>
              <a:defRPr sz="2175" b="1">
                <a:solidFill>
                  <a:srgbClr val="222222"/>
                </a:solidFill>
                <a:latin typeface="Inter"/>
                <a:ea typeface="Inter"/>
                <a:cs typeface="Inter"/>
              </a:defRPr>
            </a:lvl7pPr>
            <a:lvl8pPr>
              <a:defRPr sz="2175" b="1">
                <a:solidFill>
                  <a:srgbClr val="222222"/>
                </a:solidFill>
                <a:latin typeface="Inter"/>
                <a:ea typeface="Inter"/>
                <a:cs typeface="Inter"/>
              </a:defRPr>
            </a:lvl8pPr>
            <a:lvl9pPr>
              <a:defRPr sz="2175" b="1">
                <a:solidFill>
                  <a:srgbClr val="222222"/>
                </a:solidFill>
                <a:latin typeface="Inter"/>
                <a:ea typeface="Inter"/>
                <a:cs typeface="Inter"/>
              </a:defRPr>
            </a:lvl9pPr>
          </a:lstStyle>
          <a:p xmlns:a="http://schemas.openxmlformats.org/drawingml/2006/main">
            <a:pPr>
              <a:defRPr sz="2175" b="1">
                <a:solidFill>
                  <a:srgbClr val="222222"/>
                </a:solidFill>
                <a:latin typeface="Inter"/>
                <a:ea typeface="Inter"/>
                <a:cs typeface="Inter"/>
              </a:defRPr>
            </a:pPr>
            <a:r>
              <a:rPr sz="2175" b="1">
                <a:solidFill>
                  <a:srgbClr val="222222"/>
                </a:solidFill>
                <a:latin typeface="Inter"/>
                <a:ea typeface="Inter"/>
                <a:cs typeface="Inter"/>
              </a:rPr>
              <a:t>Payment API design connected consumer needs to technical controls</a:t>
            </a:r>
          </a:p>
        </p:txBody>
      </p:sp>
      <p:graphicFrame>
        <p:nvGraphicFramePr>
          <p:cNvPr id="5" name="">
            <a:extLst xmlns:a="http://schemas.openxmlformats.org/drawingml/2006/main">
              <a:ext uri="{FF2B5EF4-FFF2-40B4-BE49-F238E27FC236}">
                <a16:creationId xmlns:a16="http://schemas.microsoft.com/office/drawing/2014/main" id="{6AD9B8BC-3FB6-49F8-92B3-366319EFD60F}"/>
              </a:ext>
            </a:extLst>
          </p:cNvPr>
          <p:cNvGraphicFramePr/>
          <p:nvPr/>
        </p:nvGraphicFramePr>
        <p:xfrm>
          <a:off xmlns:a="http://schemas.openxmlformats.org/drawingml/2006/main" x="609600" y="2714625"/>
          <a:ext xmlns:a="http://schemas.openxmlformats.org/drawingml/2006/main" cx="10972800" cy="1666875"/>
        </p:xfrm>
        <a:graphic xmlns:a="http://schemas.openxmlformats.org/drawingml/2006/main">
          <a:graphicData uri="http://schemas.openxmlformats.org/drawingml/2006/table">
            <a:tbl>
              <a:tblPr/>
              <a:tblGrid>
                <a:gridCol w="2194560"/>
                <a:gridCol w="2194560"/>
                <a:gridCol w="2194560"/>
                <a:gridCol w="2194560"/>
                <a:gridCol w="2194560"/>
              </a:tblGrid>
              <a:tr h="833438">
                <a:tc>
                  <a:txBody>
                    <a:bodyPr/>
                    <a:lstStyle/>
                    <a:p>
                      <a:r>
                        <a:rPr sz="1725" b="1">
                          <a:solidFill>
                            <a:srgbClr val="444444"/>
                          </a:solidFill>
                          <a:latin typeface="Inter"/>
                          <a:ea typeface="Inter"/>
                          <a:cs typeface="Inter"/>
                        </a:rPr>
                        <a:t>Consumer tasks</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Requirements</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API design</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Controls</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725" b="1">
                          <a:solidFill>
                            <a:srgbClr val="444444"/>
                          </a:solidFill>
                          <a:latin typeface="Inter"/>
                          <a:ea typeface="Inter"/>
                          <a:cs typeface="Inter"/>
                        </a:rPr>
                        <a:t>Testing</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833438">
                <a:tc>
                  <a:txBody>
                    <a:bodyPr/>
                    <a:lstStyle/>
                    <a:p>
                      <a:r>
                        <a:rPr sz="1725" b="0">
                          <a:solidFill>
                            <a:srgbClr val="444444"/>
                          </a:solidFill>
                          <a:latin typeface="Inter"/>
                          <a:ea typeface="Inter"/>
                          <a:cs typeface="Inter"/>
                        </a:rPr>
                        <a:t>Journeys and</a:t>
                      </a:r>
                    </a:p>
                    <a:p>
                      <a:r>
                        <a:rPr sz="1725" b="0">
                          <a:solidFill>
                            <a:srgbClr val="444444"/>
                          </a:solidFill>
                          <a:latin typeface="Inter"/>
                          <a:ea typeface="Inter"/>
                          <a:cs typeface="Inter"/>
                        </a:rPr>
                        <a:t>channel needs</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Business rules</a:t>
                      </a:r>
                    </a:p>
                    <a:p>
                      <a:r>
                        <a:rPr sz="1725" b="0">
                          <a:solidFill>
                            <a:srgbClr val="444444"/>
                          </a:solidFill>
                          <a:latin typeface="Inter"/>
                          <a:ea typeface="Inter"/>
                          <a:cs typeface="Inter"/>
                        </a:rPr>
                        <a:t>and constraints</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Domain model</a:t>
                      </a:r>
                    </a:p>
                    <a:p>
                      <a:r>
                        <a:rPr sz="1725" b="0">
                          <a:solidFill>
                            <a:srgbClr val="444444"/>
                          </a:solidFill>
                          <a:latin typeface="Inter"/>
                          <a:ea typeface="Inter"/>
                          <a:cs typeface="Inter"/>
                        </a:rPr>
                        <a:t>and contracts</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Access, limits</a:t>
                      </a:r>
                    </a:p>
                    <a:p>
                      <a:r>
                        <a:rPr sz="1725" b="0">
                          <a:solidFill>
                            <a:srgbClr val="444444"/>
                          </a:solidFill>
                          <a:latin typeface="Inter"/>
                          <a:ea typeface="Inter"/>
                          <a:cs typeface="Inter"/>
                        </a:rPr>
                        <a:t>and monitoring</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725" b="0">
                          <a:solidFill>
                            <a:srgbClr val="444444"/>
                          </a:solidFill>
                          <a:latin typeface="Inter"/>
                          <a:ea typeface="Inter"/>
                          <a:cs typeface="Inter"/>
                        </a:rPr>
                        <a:t>API test</a:t>
                      </a:r>
                    </a:p>
                    <a:p>
                      <a:r>
                        <a:rPr sz="1725" b="0">
                          <a:solidFill>
                            <a:srgbClr val="444444"/>
                          </a:solidFill>
                          <a:latin typeface="Inter"/>
                          <a:ea typeface="Inter"/>
                          <a:cs typeface="Inter"/>
                        </a:rPr>
                        <a:t>automation</a:t>
                      </a:r>
                    </a:p>
                  </a:txBody>
                  <a:tcPr marL="91440" marR="91440" marT="45720" marB="45720">
                    <a:lnR w="9525">
                      <a:solidFill>
                        <a:srgbClr val="DDDDDD"/>
                      </a:solidFill>
                      <a:prstDash val="solid"/>
                    </a:lnR>
                    <a:lnB w="9525">
                      <a:solidFill>
                        <a:srgbClr val="DDDDDD"/>
                      </a:solidFill>
                      <a:prstDash val="solid"/>
                    </a:lnB>
                    <a:solidFill>
                      <a:srgbClr val="F7F7F7"/>
                    </a:solidFill>
                  </a:tcPr>
                </a:tc>
              </a:tr>
            </a:tbl>
          </a:graphicData>
        </a:graphic>
      </p:graphicFrame>
      <p:sp>
        <p:nvSpPr>
          <p:cNvPr id="6" name="">
            <a:extLst xmlns:a="http://schemas.openxmlformats.org/drawingml/2006/main">
              <a:ext uri="{FF2B5EF4-FFF2-40B4-BE49-F238E27FC236}">
                <a16:creationId xmlns:a16="http://schemas.microsoft.com/office/drawing/2014/main" id="{01EEB25E-9AD0-4203-9A99-6359F311BD6E}"/>
              </a:ext>
            </a:extLst>
          </p:cNvPr>
          <p:cNvSpPr>
            <a:spLocks xmlns:a="http://schemas.openxmlformats.org/drawingml/2006/main" noGrp="1"/>
          </p:cNvSpPr>
          <p:nvPr/>
        </p:nvSpPr>
        <p:spPr>
          <a:xfrm xmlns:a="http://schemas.openxmlformats.org/drawingml/2006/main">
            <a:off x="609600" y="4819650"/>
            <a:ext cx="4953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1">
                <a:solidFill>
                  <a:srgbClr val="444444"/>
                </a:solidFill>
                <a:latin typeface="Inter"/>
                <a:ea typeface="Inter"/>
                <a:cs typeface="Inter"/>
              </a:defRPr>
            </a:defPPr>
            <a:lvl1pPr>
              <a:defRPr sz="2100" b="1">
                <a:solidFill>
                  <a:srgbClr val="444444"/>
                </a:solidFill>
                <a:latin typeface="Inter"/>
                <a:ea typeface="Inter"/>
                <a:cs typeface="Inter"/>
              </a:defRPr>
            </a:lvl1pPr>
            <a:lvl2pPr>
              <a:defRPr sz="2100" b="1">
                <a:solidFill>
                  <a:srgbClr val="444444"/>
                </a:solidFill>
                <a:latin typeface="Inter"/>
                <a:ea typeface="Inter"/>
                <a:cs typeface="Inter"/>
              </a:defRPr>
            </a:lvl2pPr>
            <a:lvl3pPr>
              <a:defRPr sz="2100" b="1">
                <a:solidFill>
                  <a:srgbClr val="444444"/>
                </a:solidFill>
                <a:latin typeface="Inter"/>
                <a:ea typeface="Inter"/>
                <a:cs typeface="Inter"/>
              </a:defRPr>
            </a:lvl3pPr>
            <a:lvl4pPr>
              <a:defRPr sz="2100" b="1">
                <a:solidFill>
                  <a:srgbClr val="444444"/>
                </a:solidFill>
                <a:latin typeface="Inter"/>
                <a:ea typeface="Inter"/>
                <a:cs typeface="Inter"/>
              </a:defRPr>
            </a:lvl4pPr>
            <a:lvl5pPr>
              <a:defRPr sz="2100" b="1">
                <a:solidFill>
                  <a:srgbClr val="444444"/>
                </a:solidFill>
                <a:latin typeface="Inter"/>
                <a:ea typeface="Inter"/>
                <a:cs typeface="Inter"/>
              </a:defRPr>
            </a:lvl5pPr>
            <a:lvl6pPr>
              <a:defRPr sz="2100" b="1">
                <a:solidFill>
                  <a:srgbClr val="444444"/>
                </a:solidFill>
                <a:latin typeface="Inter"/>
                <a:ea typeface="Inter"/>
                <a:cs typeface="Inter"/>
              </a:defRPr>
            </a:lvl6pPr>
            <a:lvl7pPr>
              <a:defRPr sz="2100" b="1">
                <a:solidFill>
                  <a:srgbClr val="444444"/>
                </a:solidFill>
                <a:latin typeface="Inter"/>
                <a:ea typeface="Inter"/>
                <a:cs typeface="Inter"/>
              </a:defRPr>
            </a:lvl7pPr>
            <a:lvl8pPr>
              <a:defRPr sz="2100" b="1">
                <a:solidFill>
                  <a:srgbClr val="444444"/>
                </a:solidFill>
                <a:latin typeface="Inter"/>
                <a:ea typeface="Inter"/>
                <a:cs typeface="Inter"/>
              </a:defRPr>
            </a:lvl8pPr>
            <a:lvl9pPr>
              <a:defRPr sz="2100" b="1">
                <a:solidFill>
                  <a:srgbClr val="444444"/>
                </a:solidFill>
                <a:latin typeface="Inter"/>
                <a:ea typeface="Inter"/>
                <a:cs typeface="Inter"/>
              </a:defRPr>
            </a:lvl9pPr>
          </a:lstStyle>
          <a:p xmlns:a="http://schemas.openxmlformats.org/drawingml/2006/main">
            <a:pPr>
              <a:defRPr sz="2100" b="1">
                <a:solidFill>
                  <a:srgbClr val="444444"/>
                </a:solidFill>
                <a:latin typeface="Inter"/>
                <a:ea typeface="Inter"/>
                <a:cs typeface="Inter"/>
              </a:defRPr>
            </a:pPr>
            <a:r>
              <a:rPr sz="2100" b="1">
                <a:solidFill>
                  <a:srgbClr val="444444"/>
                </a:solidFill>
                <a:latin typeface="Inter"/>
                <a:ea typeface="Inter"/>
                <a:cs typeface="Inter"/>
              </a:rPr>
              <a:t>Practical support</a:t>
            </a:r>
          </a:p>
        </p:txBody>
      </p:sp>
      <p:sp>
        <p:nvSpPr>
          <p:cNvPr id="7" name="">
            <a:extLst xmlns:a="http://schemas.openxmlformats.org/drawingml/2006/main">
              <a:ext uri="{FF2B5EF4-FFF2-40B4-BE49-F238E27FC236}">
                <a16:creationId xmlns:a16="http://schemas.microsoft.com/office/drawing/2014/main" id="{FFAF3436-D940-4A0F-9D0C-41213FC50FEE}"/>
              </a:ext>
            </a:extLst>
          </p:cNvPr>
          <p:cNvSpPr>
            <a:spLocks xmlns:a="http://schemas.openxmlformats.org/drawingml/2006/main" noGrp="1"/>
          </p:cNvSpPr>
          <p:nvPr/>
        </p:nvSpPr>
        <p:spPr>
          <a:xfrm xmlns:a="http://schemas.openxmlformats.org/drawingml/2006/main">
            <a:off x="609600" y="5267325"/>
            <a:ext cx="5143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Guidance on API contracts and test automation. Cross-team input on unresolved architecture and security decisions.</a:t>
            </a:r>
          </a:p>
        </p:txBody>
      </p:sp>
      <p:sp>
        <p:nvSpPr>
          <p:cNvPr id="8" name="">
            <a:extLst xmlns:a="http://schemas.openxmlformats.org/drawingml/2006/main">
              <a:ext uri="{FF2B5EF4-FFF2-40B4-BE49-F238E27FC236}">
                <a16:creationId xmlns:a16="http://schemas.microsoft.com/office/drawing/2014/main" id="{CA52CF73-6701-4BD0-9D88-1A7045876CA8}"/>
              </a:ext>
            </a:extLst>
          </p:cNvPr>
          <p:cNvSpPr>
            <a:spLocks xmlns:a="http://schemas.openxmlformats.org/drawingml/2006/main" noGrp="1"/>
          </p:cNvSpPr>
          <p:nvPr/>
        </p:nvSpPr>
        <p:spPr>
          <a:xfrm xmlns:a="http://schemas.openxmlformats.org/drawingml/2006/main">
            <a:off x="6477000" y="4819650"/>
            <a:ext cx="51054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1">
                <a:solidFill>
                  <a:srgbClr val="444444"/>
                </a:solidFill>
                <a:latin typeface="Inter"/>
                <a:ea typeface="Inter"/>
                <a:cs typeface="Inter"/>
              </a:defRPr>
            </a:defPPr>
            <a:lvl1pPr>
              <a:defRPr sz="2100" b="1">
                <a:solidFill>
                  <a:srgbClr val="444444"/>
                </a:solidFill>
                <a:latin typeface="Inter"/>
                <a:ea typeface="Inter"/>
                <a:cs typeface="Inter"/>
              </a:defRPr>
            </a:lvl1pPr>
            <a:lvl2pPr>
              <a:defRPr sz="2100" b="1">
                <a:solidFill>
                  <a:srgbClr val="444444"/>
                </a:solidFill>
                <a:latin typeface="Inter"/>
                <a:ea typeface="Inter"/>
                <a:cs typeface="Inter"/>
              </a:defRPr>
            </a:lvl2pPr>
            <a:lvl3pPr>
              <a:defRPr sz="2100" b="1">
                <a:solidFill>
                  <a:srgbClr val="444444"/>
                </a:solidFill>
                <a:latin typeface="Inter"/>
                <a:ea typeface="Inter"/>
                <a:cs typeface="Inter"/>
              </a:defRPr>
            </a:lvl3pPr>
            <a:lvl4pPr>
              <a:defRPr sz="2100" b="1">
                <a:solidFill>
                  <a:srgbClr val="444444"/>
                </a:solidFill>
                <a:latin typeface="Inter"/>
                <a:ea typeface="Inter"/>
                <a:cs typeface="Inter"/>
              </a:defRPr>
            </a:lvl4pPr>
            <a:lvl5pPr>
              <a:defRPr sz="2100" b="1">
                <a:solidFill>
                  <a:srgbClr val="444444"/>
                </a:solidFill>
                <a:latin typeface="Inter"/>
                <a:ea typeface="Inter"/>
                <a:cs typeface="Inter"/>
              </a:defRPr>
            </a:lvl5pPr>
            <a:lvl6pPr>
              <a:defRPr sz="2100" b="1">
                <a:solidFill>
                  <a:srgbClr val="444444"/>
                </a:solidFill>
                <a:latin typeface="Inter"/>
                <a:ea typeface="Inter"/>
                <a:cs typeface="Inter"/>
              </a:defRPr>
            </a:lvl6pPr>
            <a:lvl7pPr>
              <a:defRPr sz="2100" b="1">
                <a:solidFill>
                  <a:srgbClr val="444444"/>
                </a:solidFill>
                <a:latin typeface="Inter"/>
                <a:ea typeface="Inter"/>
                <a:cs typeface="Inter"/>
              </a:defRPr>
            </a:lvl7pPr>
            <a:lvl8pPr>
              <a:defRPr sz="2100" b="1">
                <a:solidFill>
                  <a:srgbClr val="444444"/>
                </a:solidFill>
                <a:latin typeface="Inter"/>
                <a:ea typeface="Inter"/>
                <a:cs typeface="Inter"/>
              </a:defRPr>
            </a:lvl8pPr>
            <a:lvl9pPr>
              <a:defRPr sz="2100" b="1">
                <a:solidFill>
                  <a:srgbClr val="444444"/>
                </a:solidFill>
                <a:latin typeface="Inter"/>
                <a:ea typeface="Inter"/>
                <a:cs typeface="Inter"/>
              </a:defRPr>
            </a:lvl9pPr>
          </a:lstStyle>
          <a:p xmlns:a="http://schemas.openxmlformats.org/drawingml/2006/main">
            <a:pPr>
              <a:defRPr sz="2100" b="1">
                <a:solidFill>
                  <a:srgbClr val="444444"/>
                </a:solidFill>
                <a:latin typeface="Inter"/>
                <a:ea typeface="Inter"/>
                <a:cs typeface="Inter"/>
              </a:defRPr>
            </a:pPr>
            <a:r>
              <a:rPr sz="2100" b="1">
                <a:solidFill>
                  <a:srgbClr val="444444"/>
                </a:solidFill>
                <a:latin typeface="Inter"/>
                <a:ea typeface="Inter"/>
                <a:cs typeface="Inter"/>
              </a:rPr>
              <a:t>AI modernisation guidance</a:t>
            </a:r>
          </a:p>
        </p:txBody>
      </p:sp>
      <p:sp>
        <p:nvSpPr>
          <p:cNvPr id="9" name="">
            <a:extLst xmlns:a="http://schemas.openxmlformats.org/drawingml/2006/main">
              <a:ext uri="{FF2B5EF4-FFF2-40B4-BE49-F238E27FC236}">
                <a16:creationId xmlns:a16="http://schemas.microsoft.com/office/drawing/2014/main" id="{EB9EF612-E567-41F0-B8A2-5C4518955217}"/>
              </a:ext>
            </a:extLst>
          </p:cNvPr>
          <p:cNvSpPr>
            <a:spLocks xmlns:a="http://schemas.openxmlformats.org/drawingml/2006/main" noGrp="1"/>
          </p:cNvSpPr>
          <p:nvPr/>
        </p:nvSpPr>
        <p:spPr>
          <a:xfrm xmlns:a="http://schemas.openxmlformats.org/drawingml/2006/main">
            <a:off x="6477000" y="5267325"/>
            <a:ext cx="51054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Advice on using AI to convert legacy interfaces while retaining business requirements and constraints.</a:t>
            </a:r>
          </a:p>
        </p:txBody>
      </p:sp>
      <p:sp>
        <p:nvSpPr>
          <p:cNvPr id="10" name="">
            <a:extLst xmlns:a="http://schemas.openxmlformats.org/drawingml/2006/main">
              <a:ext uri="{FF2B5EF4-FFF2-40B4-BE49-F238E27FC236}">
                <a16:creationId xmlns:a16="http://schemas.microsoft.com/office/drawing/2014/main" id="{2C798929-4FAF-4B98-A108-CBA190382BB5}"/>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69438827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71C7E875-5F81-4D93-92F9-175A49571190}"/>
              </a:ext>
            </a:extLst>
          </p:cNvPr>
          <p:cNvPicPr>
            <a:picLocks xmlns:a="http://schemas.openxmlformats.org/drawingml/2006/main" noChangeAspect="1"/>
          </p:cNvPicPr>
          <p:nvPr/>
        </p:nvPicPr>
        <p:blipFill>
          <a:blip xmlns:r="http://schemas.openxmlformats.org/officeDocument/2006/relationships" xmlns:a="http://schemas.openxmlformats.org/drawingml/2006/main" r:embed="Rc8055ea7b1d14b4c"/>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6B3F35D-5D4D-405B-872D-8FBA1E64B1E1}"/>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09</a:t>
            </a:r>
          </a:p>
        </p:txBody>
      </p:sp>
      <p:sp>
        <p:nvSpPr>
          <p:cNvPr id="3" name="">
            <a:extLst xmlns:a="http://schemas.openxmlformats.org/drawingml/2006/main">
              <a:ext uri="{FF2B5EF4-FFF2-40B4-BE49-F238E27FC236}">
                <a16:creationId xmlns:a16="http://schemas.microsoft.com/office/drawing/2014/main" id="{9BAE8C54-C826-4CA4-B145-8F6A41E507DC}"/>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API product management in everyday work</a:t>
            </a:r>
          </a:p>
        </p:txBody>
      </p:sp>
      <p:sp>
        <p:nvSpPr>
          <p:cNvPr id="4" name="">
            <a:extLst xmlns:a="http://schemas.openxmlformats.org/drawingml/2006/main">
              <a:ext uri="{FF2B5EF4-FFF2-40B4-BE49-F238E27FC236}">
                <a16:creationId xmlns:a16="http://schemas.microsoft.com/office/drawing/2014/main" id="{6F28F956-DFAD-4BA1-AA1A-D1AB7B772557}"/>
              </a:ext>
            </a:extLst>
          </p:cNvPr>
          <p:cNvSpPr>
            <a:spLocks xmlns:a="http://schemas.openxmlformats.org/drawingml/2006/main" noGrp="1"/>
          </p:cNvSpPr>
          <p:nvPr/>
        </p:nvSpPr>
        <p:spPr>
          <a:xfrm xmlns:a="http://schemas.openxmlformats.org/drawingml/2006/main">
            <a:off x="609600" y="2143125"/>
            <a:ext cx="7048500" cy="3952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0">
                <a:solidFill>
                  <a:srgbClr val="444444"/>
                </a:solidFill>
                <a:latin typeface="Inter"/>
                <a:ea typeface="Inter"/>
                <a:cs typeface="Inter"/>
              </a:defRPr>
            </a:defPPr>
            <a:lvl1pPr>
              <a:defRPr sz="1725" b="0">
                <a:solidFill>
                  <a:srgbClr val="444444"/>
                </a:solidFill>
                <a:latin typeface="Inter"/>
                <a:ea typeface="Inter"/>
                <a:cs typeface="Inter"/>
              </a:defRPr>
            </a:lvl1pPr>
            <a:lvl2pPr>
              <a:defRPr sz="1725" b="0">
                <a:solidFill>
                  <a:srgbClr val="444444"/>
                </a:solidFill>
                <a:latin typeface="Inter"/>
                <a:ea typeface="Inter"/>
                <a:cs typeface="Inter"/>
              </a:defRPr>
            </a:lvl2pPr>
            <a:lvl3pPr>
              <a:defRPr sz="1725" b="0">
                <a:solidFill>
                  <a:srgbClr val="444444"/>
                </a:solidFill>
                <a:latin typeface="Inter"/>
                <a:ea typeface="Inter"/>
                <a:cs typeface="Inter"/>
              </a:defRPr>
            </a:lvl3pPr>
            <a:lvl4pPr>
              <a:defRPr sz="1725" b="0">
                <a:solidFill>
                  <a:srgbClr val="444444"/>
                </a:solidFill>
                <a:latin typeface="Inter"/>
                <a:ea typeface="Inter"/>
                <a:cs typeface="Inter"/>
              </a:defRPr>
            </a:lvl4pPr>
            <a:lvl5pPr>
              <a:defRPr sz="1725" b="0">
                <a:solidFill>
                  <a:srgbClr val="444444"/>
                </a:solidFill>
                <a:latin typeface="Inter"/>
                <a:ea typeface="Inter"/>
                <a:cs typeface="Inter"/>
              </a:defRPr>
            </a:lvl5pPr>
            <a:lvl6pPr>
              <a:defRPr sz="1725" b="0">
                <a:solidFill>
                  <a:srgbClr val="444444"/>
                </a:solidFill>
                <a:latin typeface="Inter"/>
                <a:ea typeface="Inter"/>
                <a:cs typeface="Inter"/>
              </a:defRPr>
            </a:lvl6pPr>
            <a:lvl7pPr>
              <a:defRPr sz="1725" b="0">
                <a:solidFill>
                  <a:srgbClr val="444444"/>
                </a:solidFill>
                <a:latin typeface="Inter"/>
                <a:ea typeface="Inter"/>
                <a:cs typeface="Inter"/>
              </a:defRPr>
            </a:lvl7pPr>
            <a:lvl8pPr>
              <a:defRPr sz="1725" b="0">
                <a:solidFill>
                  <a:srgbClr val="444444"/>
                </a:solidFill>
                <a:latin typeface="Inter"/>
                <a:ea typeface="Inter"/>
                <a:cs typeface="Inter"/>
              </a:defRPr>
            </a:lvl8pPr>
            <a:lvl9pPr>
              <a:defRPr sz="1725" b="0">
                <a:solidFill>
                  <a:srgbClr val="444444"/>
                </a:solidFill>
                <a:latin typeface="Inter"/>
                <a:ea typeface="Inter"/>
                <a:cs typeface="Inter"/>
              </a:defRPr>
            </a:lvl9pPr>
          </a:lstStyle>
          <a:p xmlns:a="http://schemas.openxmlformats.org/drawingml/2006/main">
            <a:pPr marL="228600" indent="-152400">
              <a:spcAft>
                <a:spcPts val="1600"/>
              </a:spcAft>
              <a:buChar char="•"/>
              <a:defRPr sz="1725" b="0">
                <a:solidFill>
                  <a:srgbClr val="444444"/>
                </a:solidFill>
                <a:latin typeface="Inter"/>
                <a:ea typeface="Inter"/>
                <a:cs typeface="Inter"/>
              </a:defRPr>
            </a:pPr>
            <a:r>
              <a:rPr b="1"/>
              <a:t>Consumers and value:</a:t>
            </a:r>
            <a:r>
              <a:t> Who uses the API, and what does it help them do?</a:t>
            </a:r>
          </a:p>
          <a:p xmlns:a="http://schemas.openxmlformats.org/drawingml/2006/main">
            <a:pPr marL="228600" indent="-152400">
              <a:spcAft>
                <a:spcPts val="1600"/>
              </a:spcAft>
              <a:buChar char="•"/>
              <a:defRPr sz="1725" b="0">
                <a:solidFill>
                  <a:srgbClr val="444444"/>
                </a:solidFill>
                <a:latin typeface="Inter"/>
                <a:ea typeface="Inter"/>
                <a:cs typeface="Inter"/>
              </a:defRPr>
            </a:pPr>
            <a:r>
              <a:rPr b="1"/>
              <a:t>Ownership:</a:t>
            </a:r>
            <a:r>
              <a:t> Who is responsible for the product over its lifecycle?</a:t>
            </a:r>
          </a:p>
          <a:p xmlns:a="http://schemas.openxmlformats.org/drawingml/2006/main">
            <a:pPr marL="228600" indent="-152400">
              <a:spcAft>
                <a:spcPts val="1600"/>
              </a:spcAft>
              <a:buChar char="•"/>
              <a:defRPr sz="1725" b="0">
                <a:solidFill>
                  <a:srgbClr val="444444"/>
                </a:solidFill>
                <a:latin typeface="Inter"/>
                <a:ea typeface="Inter"/>
                <a:cs typeface="Inter"/>
              </a:defRPr>
            </a:pPr>
            <a:r>
              <a:rPr b="1"/>
              <a:t>Reuse and adoption:</a:t>
            </a:r>
            <a:r>
              <a:t> How can other teams discover and use the capability?</a:t>
            </a:r>
          </a:p>
          <a:p xmlns:a="http://schemas.openxmlformats.org/drawingml/2006/main">
            <a:pPr marL="228600" indent="-152400">
              <a:spcAft>
                <a:spcPts val="1600"/>
              </a:spcAft>
              <a:buChar char="•"/>
              <a:defRPr sz="1725" b="0">
                <a:solidFill>
                  <a:srgbClr val="444444"/>
                </a:solidFill>
                <a:latin typeface="Inter"/>
                <a:ea typeface="Inter"/>
                <a:cs typeface="Inter"/>
              </a:defRPr>
            </a:pPr>
            <a:r>
              <a:rPr b="1"/>
              <a:t>Lifecycle decisions:</a:t>
            </a:r>
            <a:r>
              <a:t> How should the product evolve as needs change?</a:t>
            </a:r>
          </a:p>
          <a:p xmlns:a="http://schemas.openxmlformats.org/drawingml/2006/main">
            <a:pPr marL="228600" indent="-152400">
              <a:spcAft>
                <a:spcPts val="1600"/>
              </a:spcAft>
              <a:buChar char="•"/>
              <a:defRPr sz="1725" b="0">
                <a:solidFill>
                  <a:srgbClr val="444444"/>
                </a:solidFill>
                <a:latin typeface="Inter"/>
                <a:ea typeface="Inter"/>
                <a:cs typeface="Inter"/>
              </a:defRPr>
            </a:pPr>
            <a:r>
              <a:rPr b="1"/>
              <a:t>Governance and developer experience:</a:t>
            </a:r>
            <a:r>
              <a:t> How do practices support product outcomes?</a:t>
            </a:r>
          </a:p>
        </p:txBody>
      </p:sp>
      <p:pic>
        <p:nvPicPr>
          <p:cNvPr id="5" name="">
            <a:extLst xmlns:a="http://schemas.openxmlformats.org/drawingml/2006/main">
              <a:ext uri="{FF2B5EF4-FFF2-40B4-BE49-F238E27FC236}">
                <a16:creationId xmlns:a16="http://schemas.microsoft.com/office/drawing/2014/main" id="{CDE32FA0-417B-46BF-8941-4C0A3BB4F07E}"/>
              </a:ext>
            </a:extLst>
          </p:cNvPr>
          <p:cNvPicPr>
            <a:picLocks xmlns:a="http://schemas.openxmlformats.org/drawingml/2006/main" noChangeAspect="1"/>
          </p:cNvPicPr>
          <p:nvPr/>
        </p:nvPicPr>
        <p:blipFill>
          <a:blip xmlns:r="http://schemas.openxmlformats.org/officeDocument/2006/relationships" xmlns:a="http://schemas.openxmlformats.org/drawingml/2006/main" r:embed="R5dd2c744ea0b4515"/>
          <a:stretch xmlns:a="http://schemas.openxmlformats.org/drawingml/2006/main"/>
        </p:blipFill>
        <p:spPr>
          <a:xfrm xmlns:a="http://schemas.openxmlformats.org/drawingml/2006/main">
            <a:off x="7972425" y="2976789"/>
            <a:ext cx="3581400" cy="1875971"/>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21B3FA50-BD01-4A51-BA73-D6E3C3FFE8D2}"/>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804856893"/>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11" name="">
            <a:extLst xmlns:a="http://schemas.openxmlformats.org/drawingml/2006/main">
              <a:ext uri="{FF2B5EF4-FFF2-40B4-BE49-F238E27FC236}">
                <a16:creationId xmlns:a16="http://schemas.microsoft.com/office/drawing/2014/main" id="{E45853E6-35B5-40FD-949E-0D2596D30623}"/>
              </a:ext>
            </a:extLst>
          </p:cNvPr>
          <p:cNvPicPr>
            <a:picLocks xmlns:a="http://schemas.openxmlformats.org/drawingml/2006/main" noChangeAspect="1"/>
          </p:cNvPicPr>
          <p:nvPr/>
        </p:nvPicPr>
        <p:blipFill>
          <a:blip xmlns:r="http://schemas.openxmlformats.org/officeDocument/2006/relationships" xmlns:a="http://schemas.openxmlformats.org/drawingml/2006/main" r:embed="R4832a0a8e3ee4a7f"/>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9380327F-92BF-46C1-9C11-1F1FCB15AB08}"/>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10</a:t>
            </a:r>
          </a:p>
        </p:txBody>
      </p:sp>
      <p:sp>
        <p:nvSpPr>
          <p:cNvPr id="3" name="">
            <a:extLst xmlns:a="http://schemas.openxmlformats.org/drawingml/2006/main">
              <a:ext uri="{FF2B5EF4-FFF2-40B4-BE49-F238E27FC236}">
                <a16:creationId xmlns:a16="http://schemas.microsoft.com/office/drawing/2014/main" id="{07B0CB9C-B7F1-4BBD-8A12-C09BC66B3853}"/>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Portfolio planning coordinated API releases</a:t>
            </a:r>
          </a:p>
        </p:txBody>
      </p:sp>
      <p:sp>
        <p:nvSpPr>
          <p:cNvPr id="4" name="">
            <a:extLst xmlns:a="http://schemas.openxmlformats.org/drawingml/2006/main">
              <a:ext uri="{FF2B5EF4-FFF2-40B4-BE49-F238E27FC236}">
                <a16:creationId xmlns:a16="http://schemas.microsoft.com/office/drawing/2014/main" id="{55C76269-4EBE-4944-917F-17BE1D796359}"/>
              </a:ext>
            </a:extLst>
          </p:cNvPr>
          <p:cNvSpPr>
            <a:spLocks xmlns:a="http://schemas.openxmlformats.org/drawingml/2006/main" noGrp="1"/>
          </p:cNvSpPr>
          <p:nvPr/>
        </p:nvSpPr>
        <p:spPr>
          <a:xfrm xmlns:a="http://schemas.openxmlformats.org/drawingml/2006/main">
            <a:off x="609600" y="2066925"/>
            <a:ext cx="10906125"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222222"/>
                </a:solidFill>
                <a:latin typeface="Inter"/>
                <a:ea typeface="Inter"/>
                <a:cs typeface="Inter"/>
              </a:defRPr>
            </a:defPPr>
            <a:lvl1pPr>
              <a:defRPr sz="2175" b="1">
                <a:solidFill>
                  <a:srgbClr val="222222"/>
                </a:solidFill>
                <a:latin typeface="Inter"/>
                <a:ea typeface="Inter"/>
                <a:cs typeface="Inter"/>
              </a:defRPr>
            </a:lvl1pPr>
            <a:lvl2pPr>
              <a:defRPr sz="2175" b="1">
                <a:solidFill>
                  <a:srgbClr val="222222"/>
                </a:solidFill>
                <a:latin typeface="Inter"/>
                <a:ea typeface="Inter"/>
                <a:cs typeface="Inter"/>
              </a:defRPr>
            </a:lvl2pPr>
            <a:lvl3pPr>
              <a:defRPr sz="2175" b="1">
                <a:solidFill>
                  <a:srgbClr val="222222"/>
                </a:solidFill>
                <a:latin typeface="Inter"/>
                <a:ea typeface="Inter"/>
                <a:cs typeface="Inter"/>
              </a:defRPr>
            </a:lvl3pPr>
            <a:lvl4pPr>
              <a:defRPr sz="2175" b="1">
                <a:solidFill>
                  <a:srgbClr val="222222"/>
                </a:solidFill>
                <a:latin typeface="Inter"/>
                <a:ea typeface="Inter"/>
                <a:cs typeface="Inter"/>
              </a:defRPr>
            </a:lvl4pPr>
            <a:lvl5pPr>
              <a:defRPr sz="2175" b="1">
                <a:solidFill>
                  <a:srgbClr val="222222"/>
                </a:solidFill>
                <a:latin typeface="Inter"/>
                <a:ea typeface="Inter"/>
                <a:cs typeface="Inter"/>
              </a:defRPr>
            </a:lvl5pPr>
            <a:lvl6pPr>
              <a:defRPr sz="2175" b="1">
                <a:solidFill>
                  <a:srgbClr val="222222"/>
                </a:solidFill>
                <a:latin typeface="Inter"/>
                <a:ea typeface="Inter"/>
                <a:cs typeface="Inter"/>
              </a:defRPr>
            </a:lvl6pPr>
            <a:lvl7pPr>
              <a:defRPr sz="2175" b="1">
                <a:solidFill>
                  <a:srgbClr val="222222"/>
                </a:solidFill>
                <a:latin typeface="Inter"/>
                <a:ea typeface="Inter"/>
                <a:cs typeface="Inter"/>
              </a:defRPr>
            </a:lvl7pPr>
            <a:lvl8pPr>
              <a:defRPr sz="2175" b="1">
                <a:solidFill>
                  <a:srgbClr val="222222"/>
                </a:solidFill>
                <a:latin typeface="Inter"/>
                <a:ea typeface="Inter"/>
                <a:cs typeface="Inter"/>
              </a:defRPr>
            </a:lvl8pPr>
            <a:lvl9pPr>
              <a:defRPr sz="2175" b="1">
                <a:solidFill>
                  <a:srgbClr val="222222"/>
                </a:solidFill>
                <a:latin typeface="Inter"/>
                <a:ea typeface="Inter"/>
                <a:cs typeface="Inter"/>
              </a:defRPr>
            </a:lvl9pPr>
          </a:lstStyle>
          <a:p xmlns:a="http://schemas.openxmlformats.org/drawingml/2006/main">
            <a:pPr>
              <a:defRPr sz="2175" b="1">
                <a:solidFill>
                  <a:srgbClr val="222222"/>
                </a:solidFill>
                <a:latin typeface="Inter"/>
                <a:ea typeface="Inter"/>
                <a:cs typeface="Inter"/>
              </a:defRPr>
            </a:pPr>
            <a:r>
              <a:rPr sz="2175" b="1">
                <a:solidFill>
                  <a:srgbClr val="222222"/>
                </a:solidFill>
                <a:latin typeface="Inter"/>
                <a:ea typeface="Inter"/>
                <a:cs typeface="Inter"/>
              </a:rPr>
              <a:t>Which APIs to create, improve or release, and in what sequence</a:t>
            </a:r>
          </a:p>
        </p:txBody>
      </p:sp>
      <p:pic>
        <p:nvPicPr>
          <p:cNvPr id="5" name="">
            <a:extLst xmlns:a="http://schemas.openxmlformats.org/drawingml/2006/main">
              <a:ext uri="{FF2B5EF4-FFF2-40B4-BE49-F238E27FC236}">
                <a16:creationId xmlns:a16="http://schemas.microsoft.com/office/drawing/2014/main" id="{88A40CD0-71AF-40E2-9CBD-6E6777700F99}"/>
              </a:ext>
            </a:extLst>
          </p:cNvPr>
          <p:cNvPicPr>
            <a:picLocks xmlns:a="http://schemas.openxmlformats.org/drawingml/2006/main" noChangeAspect="1"/>
          </p:cNvPicPr>
          <p:nvPr/>
        </p:nvPicPr>
        <p:blipFill>
          <a:blip xmlns:r="http://schemas.openxmlformats.org/officeDocument/2006/relationships" xmlns:a="http://schemas.openxmlformats.org/drawingml/2006/main" r:embed="R4eb0ffd5198e4c0b"/>
          <a:srcRect xmlns:a="http://schemas.openxmlformats.org/drawingml/2006/main" l="0" t="27582" r="0" b="27582"/>
          <a:stretch xmlns:a="http://schemas.openxmlformats.org/drawingml/2006/main">
            <a:fillRect l="0" t="0" r="0" b="0"/>
          </a:stretch>
        </p:blipFill>
        <p:spPr>
          <a:xfrm xmlns:a="http://schemas.openxmlformats.org/drawingml/2006/main">
            <a:off x="1000125" y="2457450"/>
            <a:ext cx="10191750" cy="25717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23A0961C-F9D3-4D4C-99CA-6756B90C8C14}"/>
              </a:ext>
            </a:extLst>
          </p:cNvPr>
          <p:cNvSpPr>
            <a:spLocks xmlns:a="http://schemas.openxmlformats.org/drawingml/2006/main" noGrp="1"/>
          </p:cNvSpPr>
          <p:nvPr/>
        </p:nvSpPr>
        <p:spPr>
          <a:xfrm xmlns:a="http://schemas.openxmlformats.org/drawingml/2006/main">
            <a:off x="609600" y="5067300"/>
            <a:ext cx="5095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API portfolio planning</a:t>
            </a:r>
          </a:p>
        </p:txBody>
      </p:sp>
      <p:sp>
        <p:nvSpPr>
          <p:cNvPr id="7" name="">
            <a:extLst xmlns:a="http://schemas.openxmlformats.org/drawingml/2006/main">
              <a:ext uri="{FF2B5EF4-FFF2-40B4-BE49-F238E27FC236}">
                <a16:creationId xmlns:a16="http://schemas.microsoft.com/office/drawing/2014/main" id="{BCD62B53-93AA-4340-8A1D-33E7F1A143FA}"/>
              </a:ext>
            </a:extLst>
          </p:cNvPr>
          <p:cNvSpPr>
            <a:spLocks xmlns:a="http://schemas.openxmlformats.org/drawingml/2006/main" noGrp="1"/>
          </p:cNvSpPr>
          <p:nvPr/>
        </p:nvSpPr>
        <p:spPr>
          <a:xfrm xmlns:a="http://schemas.openxmlformats.org/drawingml/2006/main">
            <a:off x="609600" y="5495925"/>
            <a:ext cx="5095875"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Priorities reflected partner integrations, UI development and dependencies between provider and consumer teams.</a:t>
            </a:r>
          </a:p>
        </p:txBody>
      </p:sp>
      <p:sp>
        <p:nvSpPr>
          <p:cNvPr id="8" name="">
            <a:extLst xmlns:a="http://schemas.openxmlformats.org/drawingml/2006/main">
              <a:ext uri="{FF2B5EF4-FFF2-40B4-BE49-F238E27FC236}">
                <a16:creationId xmlns:a16="http://schemas.microsoft.com/office/drawing/2014/main" id="{0A7F280A-2CC0-462C-B089-48F7DCA658C8}"/>
              </a:ext>
            </a:extLst>
          </p:cNvPr>
          <p:cNvSpPr>
            <a:spLocks xmlns:a="http://schemas.openxmlformats.org/drawingml/2006/main" noGrp="1"/>
          </p:cNvSpPr>
          <p:nvPr/>
        </p:nvSpPr>
        <p:spPr>
          <a:xfrm xmlns:a="http://schemas.openxmlformats.org/drawingml/2006/main">
            <a:off x="6477000" y="5067300"/>
            <a:ext cx="51054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025" b="1">
                <a:solidFill>
                  <a:srgbClr val="444444"/>
                </a:solidFill>
                <a:latin typeface="Inter"/>
                <a:ea typeface="Inter"/>
                <a:cs typeface="Inter"/>
              </a:defRPr>
            </a:defPPr>
            <a:lvl1pPr>
              <a:defRPr sz="2025" b="1">
                <a:solidFill>
                  <a:srgbClr val="444444"/>
                </a:solidFill>
                <a:latin typeface="Inter"/>
                <a:ea typeface="Inter"/>
                <a:cs typeface="Inter"/>
              </a:defRPr>
            </a:lvl1pPr>
            <a:lvl2pPr>
              <a:defRPr sz="2025" b="1">
                <a:solidFill>
                  <a:srgbClr val="444444"/>
                </a:solidFill>
                <a:latin typeface="Inter"/>
                <a:ea typeface="Inter"/>
                <a:cs typeface="Inter"/>
              </a:defRPr>
            </a:lvl2pPr>
            <a:lvl3pPr>
              <a:defRPr sz="2025" b="1">
                <a:solidFill>
                  <a:srgbClr val="444444"/>
                </a:solidFill>
                <a:latin typeface="Inter"/>
                <a:ea typeface="Inter"/>
                <a:cs typeface="Inter"/>
              </a:defRPr>
            </a:lvl3pPr>
            <a:lvl4pPr>
              <a:defRPr sz="2025" b="1">
                <a:solidFill>
                  <a:srgbClr val="444444"/>
                </a:solidFill>
                <a:latin typeface="Inter"/>
                <a:ea typeface="Inter"/>
                <a:cs typeface="Inter"/>
              </a:defRPr>
            </a:lvl4pPr>
            <a:lvl5pPr>
              <a:defRPr sz="2025" b="1">
                <a:solidFill>
                  <a:srgbClr val="444444"/>
                </a:solidFill>
                <a:latin typeface="Inter"/>
                <a:ea typeface="Inter"/>
                <a:cs typeface="Inter"/>
              </a:defRPr>
            </a:lvl5pPr>
            <a:lvl6pPr>
              <a:defRPr sz="2025" b="1">
                <a:solidFill>
                  <a:srgbClr val="444444"/>
                </a:solidFill>
                <a:latin typeface="Inter"/>
                <a:ea typeface="Inter"/>
                <a:cs typeface="Inter"/>
              </a:defRPr>
            </a:lvl6pPr>
            <a:lvl7pPr>
              <a:defRPr sz="2025" b="1">
                <a:solidFill>
                  <a:srgbClr val="444444"/>
                </a:solidFill>
                <a:latin typeface="Inter"/>
                <a:ea typeface="Inter"/>
                <a:cs typeface="Inter"/>
              </a:defRPr>
            </a:lvl7pPr>
            <a:lvl8pPr>
              <a:defRPr sz="2025" b="1">
                <a:solidFill>
                  <a:srgbClr val="444444"/>
                </a:solidFill>
                <a:latin typeface="Inter"/>
                <a:ea typeface="Inter"/>
                <a:cs typeface="Inter"/>
              </a:defRPr>
            </a:lvl8pPr>
            <a:lvl9pPr>
              <a:defRPr sz="2025" b="1">
                <a:solidFill>
                  <a:srgbClr val="444444"/>
                </a:solidFill>
                <a:latin typeface="Inter"/>
                <a:ea typeface="Inter"/>
                <a:cs typeface="Inter"/>
              </a:defRPr>
            </a:lvl9pPr>
          </a:lstStyle>
          <a:p xmlns:a="http://schemas.openxmlformats.org/drawingml/2006/main">
            <a:pPr>
              <a:defRPr sz="2025" b="1">
                <a:solidFill>
                  <a:srgbClr val="444444"/>
                </a:solidFill>
                <a:latin typeface="Inter"/>
                <a:ea typeface="Inter"/>
                <a:cs typeface="Inter"/>
              </a:defRPr>
            </a:pPr>
            <a:r>
              <a:rPr sz="2025" b="1">
                <a:solidFill>
                  <a:srgbClr val="444444"/>
                </a:solidFill>
                <a:latin typeface="Inter"/>
                <a:ea typeface="Inter"/>
                <a:cs typeface="Inter"/>
              </a:rPr>
              <a:t>Capability improvement</a:t>
            </a:r>
          </a:p>
        </p:txBody>
      </p:sp>
      <p:sp>
        <p:nvSpPr>
          <p:cNvPr id="9" name="">
            <a:extLst xmlns:a="http://schemas.openxmlformats.org/drawingml/2006/main">
              <a:ext uri="{FF2B5EF4-FFF2-40B4-BE49-F238E27FC236}">
                <a16:creationId xmlns:a16="http://schemas.microsoft.com/office/drawing/2014/main" id="{386EE733-54C5-4A79-96C0-EB1C7E159DF8}"/>
              </a:ext>
            </a:extLst>
          </p:cNvPr>
          <p:cNvSpPr>
            <a:spLocks xmlns:a="http://schemas.openxmlformats.org/drawingml/2006/main" noGrp="1"/>
          </p:cNvSpPr>
          <p:nvPr/>
        </p:nvSpPr>
        <p:spPr>
          <a:xfrm xmlns:a="http://schemas.openxmlformats.org/drawingml/2006/main">
            <a:off x="6477000" y="5495925"/>
            <a:ext cx="51054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00" b="0">
                <a:solidFill>
                  <a:srgbClr val="444444"/>
                </a:solidFill>
                <a:latin typeface="Inter"/>
                <a:ea typeface="Inter"/>
                <a:cs typeface="Inter"/>
              </a:defRPr>
            </a:defPPr>
            <a:lvl1pPr>
              <a:defRPr sz="1800" b="0">
                <a:solidFill>
                  <a:srgbClr val="444444"/>
                </a:solidFill>
                <a:latin typeface="Inter"/>
                <a:ea typeface="Inter"/>
                <a:cs typeface="Inter"/>
              </a:defRPr>
            </a:lvl1pPr>
            <a:lvl2pPr>
              <a:defRPr sz="1800" b="0">
                <a:solidFill>
                  <a:srgbClr val="444444"/>
                </a:solidFill>
                <a:latin typeface="Inter"/>
                <a:ea typeface="Inter"/>
                <a:cs typeface="Inter"/>
              </a:defRPr>
            </a:lvl2pPr>
            <a:lvl3pPr>
              <a:defRPr sz="1800" b="0">
                <a:solidFill>
                  <a:srgbClr val="444444"/>
                </a:solidFill>
                <a:latin typeface="Inter"/>
                <a:ea typeface="Inter"/>
                <a:cs typeface="Inter"/>
              </a:defRPr>
            </a:lvl3pPr>
            <a:lvl4pPr>
              <a:defRPr sz="1800" b="0">
                <a:solidFill>
                  <a:srgbClr val="444444"/>
                </a:solidFill>
                <a:latin typeface="Inter"/>
                <a:ea typeface="Inter"/>
                <a:cs typeface="Inter"/>
              </a:defRPr>
            </a:lvl4pPr>
            <a:lvl5pPr>
              <a:defRPr sz="1800" b="0">
                <a:solidFill>
                  <a:srgbClr val="444444"/>
                </a:solidFill>
                <a:latin typeface="Inter"/>
                <a:ea typeface="Inter"/>
                <a:cs typeface="Inter"/>
              </a:defRPr>
            </a:lvl5pPr>
            <a:lvl6pPr>
              <a:defRPr sz="1800" b="0">
                <a:solidFill>
                  <a:srgbClr val="444444"/>
                </a:solidFill>
                <a:latin typeface="Inter"/>
                <a:ea typeface="Inter"/>
                <a:cs typeface="Inter"/>
              </a:defRPr>
            </a:lvl6pPr>
            <a:lvl7pPr>
              <a:defRPr sz="1800" b="0">
                <a:solidFill>
                  <a:srgbClr val="444444"/>
                </a:solidFill>
                <a:latin typeface="Inter"/>
                <a:ea typeface="Inter"/>
                <a:cs typeface="Inter"/>
              </a:defRPr>
            </a:lvl7pPr>
            <a:lvl8pPr>
              <a:defRPr sz="1800" b="0">
                <a:solidFill>
                  <a:srgbClr val="444444"/>
                </a:solidFill>
                <a:latin typeface="Inter"/>
                <a:ea typeface="Inter"/>
                <a:cs typeface="Inter"/>
              </a:defRPr>
            </a:lvl8pPr>
            <a:lvl9pPr>
              <a:defRPr sz="1800" b="0">
                <a:solidFill>
                  <a:srgbClr val="444444"/>
                </a:solidFill>
                <a:latin typeface="Inter"/>
                <a:ea typeface="Inter"/>
                <a:cs typeface="Inter"/>
              </a:defRPr>
            </a:lvl9pPr>
          </a:lstStyle>
          <a:p xmlns:a="http://schemas.openxmlformats.org/drawingml/2006/main">
            <a:pPr>
              <a:defRPr sz="1800" b="0">
                <a:solidFill>
                  <a:srgbClr val="444444"/>
                </a:solidFill>
                <a:latin typeface="Inter"/>
                <a:ea typeface="Inter"/>
                <a:cs typeface="Inter"/>
              </a:defRPr>
            </a:pPr>
            <a:r>
              <a:rPr sz="1800" b="0">
                <a:solidFill>
                  <a:srgbClr val="444444"/>
                </a:solidFill>
                <a:latin typeface="Inter"/>
                <a:ea typeface="Inter"/>
                <a:cs typeface="Inter"/>
              </a:rPr>
              <a:t>A complementary view addressed API discoverability, governance, developer experience and product management.</a:t>
            </a:r>
          </a:p>
        </p:txBody>
      </p:sp>
      <p:sp>
        <p:nvSpPr>
          <p:cNvPr id="10" name="">
            <a:extLst xmlns:a="http://schemas.openxmlformats.org/drawingml/2006/main">
              <a:ext uri="{FF2B5EF4-FFF2-40B4-BE49-F238E27FC236}">
                <a16:creationId xmlns:a16="http://schemas.microsoft.com/office/drawing/2014/main" id="{7AD41295-8629-4D1C-A0BF-AB95B7844AFD}"/>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240219394"/>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49D7E93C-0C25-43FA-A996-8FF3BD77050E}"/>
              </a:ext>
            </a:extLst>
          </p:cNvPr>
          <p:cNvPicPr>
            <a:picLocks xmlns:a="http://schemas.openxmlformats.org/drawingml/2006/main" noChangeAspect="1"/>
          </p:cNvPicPr>
          <p:nvPr/>
        </p:nvPicPr>
        <p:blipFill>
          <a:blip xmlns:r="http://schemas.openxmlformats.org/officeDocument/2006/relationships" xmlns:a="http://schemas.openxmlformats.org/drawingml/2006/main" r:embed="Rdfcb70ea09104762"/>
          <a:stretch xmlns:a="http://schemas.openxmlformats.org/drawingml/2006/main"/>
        </p:blipFill>
        <p:spPr>
          <a:xfrm xmlns:a="http://schemas.openxmlformats.org/drawingml/2006/main">
            <a:off x="609600" y="228600"/>
            <a:ext cx="609600" cy="6096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F2AA8FC-CF71-476F-9B51-FD3364DAFDC2}"/>
              </a:ext>
            </a:extLst>
          </p:cNvPr>
          <p:cNvSpPr>
            <a:spLocks xmlns:a="http://schemas.openxmlformats.org/drawingml/2006/main" noGrp="1"/>
          </p:cNvSpPr>
          <p:nvPr/>
        </p:nvSpPr>
        <p:spPr>
          <a:xfrm xmlns:a="http://schemas.openxmlformats.org/drawingml/2006/main">
            <a:off x="11144250" y="400050"/>
            <a:ext cx="4381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666666"/>
                </a:solidFill>
                <a:latin typeface="Inter"/>
                <a:ea typeface="Inter"/>
                <a:cs typeface="Inter"/>
              </a:defRPr>
            </a:defPPr>
            <a:lvl1pPr>
              <a:defRPr sz="1200" b="0">
                <a:solidFill>
                  <a:srgbClr val="666666"/>
                </a:solidFill>
                <a:latin typeface="Inter"/>
                <a:ea typeface="Inter"/>
                <a:cs typeface="Inter"/>
              </a:defRPr>
            </a:lvl1pPr>
            <a:lvl2pPr>
              <a:defRPr sz="1200" b="0">
                <a:solidFill>
                  <a:srgbClr val="666666"/>
                </a:solidFill>
                <a:latin typeface="Inter"/>
                <a:ea typeface="Inter"/>
                <a:cs typeface="Inter"/>
              </a:defRPr>
            </a:lvl2pPr>
            <a:lvl3pPr>
              <a:defRPr sz="1200" b="0">
                <a:solidFill>
                  <a:srgbClr val="666666"/>
                </a:solidFill>
                <a:latin typeface="Inter"/>
                <a:ea typeface="Inter"/>
                <a:cs typeface="Inter"/>
              </a:defRPr>
            </a:lvl3pPr>
            <a:lvl4pPr>
              <a:defRPr sz="1200" b="0">
                <a:solidFill>
                  <a:srgbClr val="666666"/>
                </a:solidFill>
                <a:latin typeface="Inter"/>
                <a:ea typeface="Inter"/>
                <a:cs typeface="Inter"/>
              </a:defRPr>
            </a:lvl4pPr>
            <a:lvl5pPr>
              <a:defRPr sz="1200" b="0">
                <a:solidFill>
                  <a:srgbClr val="666666"/>
                </a:solidFill>
                <a:latin typeface="Inter"/>
                <a:ea typeface="Inter"/>
                <a:cs typeface="Inter"/>
              </a:defRPr>
            </a:lvl5pPr>
            <a:lvl6pPr>
              <a:defRPr sz="1200" b="0">
                <a:solidFill>
                  <a:srgbClr val="666666"/>
                </a:solidFill>
                <a:latin typeface="Inter"/>
                <a:ea typeface="Inter"/>
                <a:cs typeface="Inter"/>
              </a:defRPr>
            </a:lvl6pPr>
            <a:lvl7pPr>
              <a:defRPr sz="1200" b="0">
                <a:solidFill>
                  <a:srgbClr val="666666"/>
                </a:solidFill>
                <a:latin typeface="Inter"/>
                <a:ea typeface="Inter"/>
                <a:cs typeface="Inter"/>
              </a:defRPr>
            </a:lvl7pPr>
            <a:lvl8pPr>
              <a:defRPr sz="1200" b="0">
                <a:solidFill>
                  <a:srgbClr val="666666"/>
                </a:solidFill>
                <a:latin typeface="Inter"/>
                <a:ea typeface="Inter"/>
                <a:cs typeface="Inter"/>
              </a:defRPr>
            </a:lvl8pPr>
            <a:lvl9pPr>
              <a:defRPr sz="1200" b="0">
                <a:solidFill>
                  <a:srgbClr val="666666"/>
                </a:solidFill>
                <a:latin typeface="Inter"/>
                <a:ea typeface="Inter"/>
                <a:cs typeface="Inter"/>
              </a:defRPr>
            </a:lvl9pPr>
          </a:lstStyle>
          <a:p xmlns:a="http://schemas.openxmlformats.org/drawingml/2006/main">
            <a:pPr>
              <a:defRPr sz="1200" b="0">
                <a:solidFill>
                  <a:srgbClr val="666666"/>
                </a:solidFill>
                <a:latin typeface="Inter"/>
                <a:ea typeface="Inter"/>
                <a:cs typeface="Inter"/>
              </a:defRPr>
            </a:pPr>
            <a:r>
              <a:rPr sz="1200" b="0">
                <a:solidFill>
                  <a:srgbClr val="666666"/>
                </a:solidFill>
                <a:latin typeface="Inter"/>
                <a:ea typeface="Inter"/>
                <a:cs typeface="Inter"/>
              </a:rPr>
              <a:t>11</a:t>
            </a:r>
          </a:p>
        </p:txBody>
      </p:sp>
      <p:sp>
        <p:nvSpPr>
          <p:cNvPr id="3" name="">
            <a:extLst xmlns:a="http://schemas.openxmlformats.org/drawingml/2006/main">
              <a:ext uri="{FF2B5EF4-FFF2-40B4-BE49-F238E27FC236}">
                <a16:creationId xmlns:a16="http://schemas.microsoft.com/office/drawing/2014/main" id="{D5AEBCE4-53C9-4BCA-BCAF-92C6DAE644C6}"/>
              </a:ext>
            </a:extLst>
          </p:cNvPr>
          <p:cNvSpPr>
            <a:spLocks xmlns:a="http://schemas.openxmlformats.org/drawingml/2006/main" noGrp="1"/>
          </p:cNvSpPr>
          <p:nvPr/>
        </p:nvSpPr>
        <p:spPr>
          <a:xfrm xmlns:a="http://schemas.openxmlformats.org/drawingml/2006/main">
            <a:off x="609600" y="1057275"/>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150" b="1">
                <a:solidFill>
                  <a:srgbClr val="222222"/>
                </a:solidFill>
                <a:latin typeface="Inter"/>
                <a:ea typeface="Inter"/>
                <a:cs typeface="Inter"/>
              </a:defRPr>
            </a:defPPr>
            <a:lvl1pPr>
              <a:defRPr sz="3150" b="1">
                <a:solidFill>
                  <a:srgbClr val="222222"/>
                </a:solidFill>
                <a:latin typeface="Inter"/>
                <a:ea typeface="Inter"/>
                <a:cs typeface="Inter"/>
              </a:defRPr>
            </a:lvl1pPr>
            <a:lvl2pPr>
              <a:defRPr sz="3150" b="1">
                <a:solidFill>
                  <a:srgbClr val="222222"/>
                </a:solidFill>
                <a:latin typeface="Inter"/>
                <a:ea typeface="Inter"/>
                <a:cs typeface="Inter"/>
              </a:defRPr>
            </a:lvl2pPr>
            <a:lvl3pPr>
              <a:defRPr sz="3150" b="1">
                <a:solidFill>
                  <a:srgbClr val="222222"/>
                </a:solidFill>
                <a:latin typeface="Inter"/>
                <a:ea typeface="Inter"/>
                <a:cs typeface="Inter"/>
              </a:defRPr>
            </a:lvl3pPr>
            <a:lvl4pPr>
              <a:defRPr sz="3150" b="1">
                <a:solidFill>
                  <a:srgbClr val="222222"/>
                </a:solidFill>
                <a:latin typeface="Inter"/>
                <a:ea typeface="Inter"/>
                <a:cs typeface="Inter"/>
              </a:defRPr>
            </a:lvl4pPr>
            <a:lvl5pPr>
              <a:defRPr sz="3150" b="1">
                <a:solidFill>
                  <a:srgbClr val="222222"/>
                </a:solidFill>
                <a:latin typeface="Inter"/>
                <a:ea typeface="Inter"/>
                <a:cs typeface="Inter"/>
              </a:defRPr>
            </a:lvl5pPr>
            <a:lvl6pPr>
              <a:defRPr sz="3150" b="1">
                <a:solidFill>
                  <a:srgbClr val="222222"/>
                </a:solidFill>
                <a:latin typeface="Inter"/>
                <a:ea typeface="Inter"/>
                <a:cs typeface="Inter"/>
              </a:defRPr>
            </a:lvl6pPr>
            <a:lvl7pPr>
              <a:defRPr sz="3150" b="1">
                <a:solidFill>
                  <a:srgbClr val="222222"/>
                </a:solidFill>
                <a:latin typeface="Inter"/>
                <a:ea typeface="Inter"/>
                <a:cs typeface="Inter"/>
              </a:defRPr>
            </a:lvl7pPr>
            <a:lvl8pPr>
              <a:defRPr sz="3150" b="1">
                <a:solidFill>
                  <a:srgbClr val="222222"/>
                </a:solidFill>
                <a:latin typeface="Inter"/>
                <a:ea typeface="Inter"/>
                <a:cs typeface="Inter"/>
              </a:defRPr>
            </a:lvl8pPr>
            <a:lvl9pPr>
              <a:defRPr sz="3150" b="1">
                <a:solidFill>
                  <a:srgbClr val="222222"/>
                </a:solidFill>
                <a:latin typeface="Inter"/>
                <a:ea typeface="Inter"/>
                <a:cs typeface="Inter"/>
              </a:defRPr>
            </a:lvl9pPr>
          </a:lstStyle>
          <a:p xmlns:a="http://schemas.openxmlformats.org/drawingml/2006/main">
            <a:pPr>
              <a:defRPr sz="3150" b="1">
                <a:solidFill>
                  <a:srgbClr val="222222"/>
                </a:solidFill>
                <a:latin typeface="Inter"/>
                <a:ea typeface="Inter"/>
                <a:cs typeface="Inter"/>
              </a:defRPr>
            </a:pPr>
            <a:r>
              <a:rPr sz="3150" b="1">
                <a:solidFill>
                  <a:srgbClr val="222222"/>
                </a:solidFill>
                <a:latin typeface="Inter"/>
                <a:ea typeface="Inter"/>
                <a:cs typeface="Inter"/>
              </a:rPr>
              <a:t>The value across products, portfolio and ways of working</a:t>
            </a:r>
          </a:p>
        </p:txBody>
      </p:sp>
      <p:sp>
        <p:nvSpPr>
          <p:cNvPr id="4" name="">
            <a:extLst xmlns:a="http://schemas.openxmlformats.org/drawingml/2006/main">
              <a:ext uri="{FF2B5EF4-FFF2-40B4-BE49-F238E27FC236}">
                <a16:creationId xmlns:a16="http://schemas.microsoft.com/office/drawing/2014/main" id="{3337E9C3-57DD-4E08-BB5F-2F13A9517A29}"/>
              </a:ext>
            </a:extLst>
          </p:cNvPr>
          <p:cNvSpPr>
            <a:spLocks xmlns:a="http://schemas.openxmlformats.org/drawingml/2006/main" noGrp="1"/>
          </p:cNvSpPr>
          <p:nvPr/>
        </p:nvSpPr>
        <p:spPr>
          <a:xfrm xmlns:a="http://schemas.openxmlformats.org/drawingml/2006/main">
            <a:off x="609600" y="2095500"/>
            <a:ext cx="109728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1">
                <a:solidFill>
                  <a:srgbClr val="444444"/>
                </a:solidFill>
                <a:latin typeface="Inter"/>
                <a:ea typeface="Inter"/>
                <a:cs typeface="Inter"/>
              </a:defRPr>
            </a:defPPr>
            <a:lvl1pPr>
              <a:defRPr sz="2175" b="1">
                <a:solidFill>
                  <a:srgbClr val="444444"/>
                </a:solidFill>
                <a:latin typeface="Inter"/>
                <a:ea typeface="Inter"/>
                <a:cs typeface="Inter"/>
              </a:defRPr>
            </a:lvl1pPr>
            <a:lvl2pPr>
              <a:defRPr sz="2175" b="1">
                <a:solidFill>
                  <a:srgbClr val="444444"/>
                </a:solidFill>
                <a:latin typeface="Inter"/>
                <a:ea typeface="Inter"/>
                <a:cs typeface="Inter"/>
              </a:defRPr>
            </a:lvl2pPr>
            <a:lvl3pPr>
              <a:defRPr sz="2175" b="1">
                <a:solidFill>
                  <a:srgbClr val="444444"/>
                </a:solidFill>
                <a:latin typeface="Inter"/>
                <a:ea typeface="Inter"/>
                <a:cs typeface="Inter"/>
              </a:defRPr>
            </a:lvl3pPr>
            <a:lvl4pPr>
              <a:defRPr sz="2175" b="1">
                <a:solidFill>
                  <a:srgbClr val="444444"/>
                </a:solidFill>
                <a:latin typeface="Inter"/>
                <a:ea typeface="Inter"/>
                <a:cs typeface="Inter"/>
              </a:defRPr>
            </a:lvl4pPr>
            <a:lvl5pPr>
              <a:defRPr sz="2175" b="1">
                <a:solidFill>
                  <a:srgbClr val="444444"/>
                </a:solidFill>
                <a:latin typeface="Inter"/>
                <a:ea typeface="Inter"/>
                <a:cs typeface="Inter"/>
              </a:defRPr>
            </a:lvl5pPr>
            <a:lvl6pPr>
              <a:defRPr sz="2175" b="1">
                <a:solidFill>
                  <a:srgbClr val="444444"/>
                </a:solidFill>
                <a:latin typeface="Inter"/>
                <a:ea typeface="Inter"/>
                <a:cs typeface="Inter"/>
              </a:defRPr>
            </a:lvl6pPr>
            <a:lvl7pPr>
              <a:defRPr sz="2175" b="1">
                <a:solidFill>
                  <a:srgbClr val="444444"/>
                </a:solidFill>
                <a:latin typeface="Inter"/>
                <a:ea typeface="Inter"/>
                <a:cs typeface="Inter"/>
              </a:defRPr>
            </a:lvl7pPr>
            <a:lvl8pPr>
              <a:defRPr sz="2175" b="1">
                <a:solidFill>
                  <a:srgbClr val="444444"/>
                </a:solidFill>
                <a:latin typeface="Inter"/>
                <a:ea typeface="Inter"/>
                <a:cs typeface="Inter"/>
              </a:defRPr>
            </a:lvl8pPr>
            <a:lvl9pPr>
              <a:defRPr sz="2175" b="1">
                <a:solidFill>
                  <a:srgbClr val="444444"/>
                </a:solidFill>
                <a:latin typeface="Inter"/>
                <a:ea typeface="Inter"/>
                <a:cs typeface="Inter"/>
              </a:defRPr>
            </a:lvl9pPr>
          </a:lstStyle>
          <a:p xmlns:a="http://schemas.openxmlformats.org/drawingml/2006/main">
            <a:pPr>
              <a:defRPr sz="2175" b="1">
                <a:solidFill>
                  <a:srgbClr val="444444"/>
                </a:solidFill>
                <a:latin typeface="Inter"/>
                <a:ea typeface="Inter"/>
                <a:cs typeface="Inter"/>
              </a:defRPr>
            </a:pPr>
            <a:r>
              <a:rPr sz="2175" b="1">
                <a:solidFill>
                  <a:srgbClr val="444444"/>
                </a:solidFill>
                <a:latin typeface="Inter"/>
                <a:ea typeface="Inter"/>
                <a:cs typeface="Inter"/>
              </a:rPr>
              <a:t>Connected work made decisions easier to discuss and repeat</a:t>
            </a:r>
          </a:p>
        </p:txBody>
      </p:sp>
      <p:graphicFrame>
        <p:nvGraphicFramePr>
          <p:cNvPr id="5" name="">
            <a:extLst xmlns:a="http://schemas.openxmlformats.org/drawingml/2006/main">
              <a:ext uri="{FF2B5EF4-FFF2-40B4-BE49-F238E27FC236}">
                <a16:creationId xmlns:a16="http://schemas.microsoft.com/office/drawing/2014/main" id="{C61D0E19-6E83-4C8A-9CCB-C829BB771FEF}"/>
              </a:ext>
            </a:extLst>
          </p:cNvPr>
          <p:cNvGraphicFramePr/>
          <p:nvPr/>
        </p:nvGraphicFramePr>
        <p:xfrm>
          <a:off xmlns:a="http://schemas.openxmlformats.org/drawingml/2006/main" x="609600" y="2781300"/>
          <a:ext xmlns:a="http://schemas.openxmlformats.org/drawingml/2006/main" cx="10972800" cy="2762250"/>
        </p:xfrm>
        <a:graphic xmlns:a="http://schemas.openxmlformats.org/drawingml/2006/main">
          <a:graphicData uri="http://schemas.openxmlformats.org/drawingml/2006/table">
            <a:tbl>
              <a:tblPr/>
              <a:tblGrid>
                <a:gridCol w="2000250"/>
                <a:gridCol w="4762500"/>
                <a:gridCol w="4210050"/>
              </a:tblGrid>
              <a:tr h="690563">
                <a:tc>
                  <a:txBody>
                    <a:bodyPr/>
                    <a:lstStyle/>
                    <a:p>
                      <a:r>
                        <a:rPr sz="1800" b="1">
                          <a:solidFill>
                            <a:srgbClr val="444444"/>
                          </a:solidFill>
                          <a:latin typeface="Inter"/>
                          <a:ea typeface="Inter"/>
                          <a:cs typeface="Inter"/>
                        </a:rPr>
                        <a:t>Level</a:t>
                      </a:r>
                    </a:p>
                  </a:txBody>
                  <a:tcPr marL="91440" marR="91440" marT="45720" marB="45720">
                    <a:lnL w="9525">
                      <a:solidFill>
                        <a:srgbClr val="DDDDDD"/>
                      </a:solidFill>
                      <a:prstDash val="solid"/>
                    </a:lnL>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800" b="1">
                          <a:solidFill>
                            <a:srgbClr val="444444"/>
                          </a:solidFill>
                          <a:latin typeface="Inter"/>
                          <a:ea typeface="Inter"/>
                          <a:cs typeface="Inter"/>
                        </a:rPr>
                        <a:t>What the engagement connected</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c>
                  <a:txBody>
                    <a:bodyPr/>
                    <a:lstStyle/>
                    <a:p>
                      <a:r>
                        <a:rPr sz="1800" b="1">
                          <a:solidFill>
                            <a:srgbClr val="444444"/>
                          </a:solidFill>
                          <a:latin typeface="Inter"/>
                          <a:ea typeface="Inter"/>
                          <a:cs typeface="Inter"/>
                        </a:rPr>
                        <a:t>Qualitative value</a:t>
                      </a:r>
                    </a:p>
                  </a:txBody>
                  <a:tcPr marL="91440" marR="91440" marT="45720" marB="45720">
                    <a:lnR w="9525">
                      <a:solidFill>
                        <a:srgbClr val="DDDDDD"/>
                      </a:solidFill>
                      <a:prstDash val="solid"/>
                    </a:lnR>
                    <a:lnT w="9525">
                      <a:solidFill>
                        <a:srgbClr val="DDDDDD"/>
                      </a:solidFill>
                      <a:prstDash val="solid"/>
                    </a:lnT>
                    <a:lnB w="9525">
                      <a:solidFill>
                        <a:srgbClr val="DDDDDD"/>
                      </a:solidFill>
                      <a:prstDash val="solid"/>
                    </a:lnB>
                    <a:solidFill>
                      <a:srgbClr val="E5E5E5"/>
                    </a:solidFill>
                  </a:tcPr>
                </a:tc>
              </a:tr>
              <a:tr h="690563">
                <a:tc>
                  <a:txBody>
                    <a:bodyPr/>
                    <a:lstStyle/>
                    <a:p>
                      <a:r>
                        <a:rPr sz="1800" b="1">
                          <a:solidFill>
                            <a:srgbClr val="444444"/>
                          </a:solidFill>
                          <a:latin typeface="Inter"/>
                          <a:ea typeface="Inter"/>
                          <a:cs typeface="Inter"/>
                        </a:rPr>
                        <a:t>API product</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Consumer needs, business rules,</a:t>
                      </a:r>
                    </a:p>
                    <a:p>
                      <a:r>
                        <a:rPr sz="1800" b="0">
                          <a:solidFill>
                            <a:srgbClr val="444444"/>
                          </a:solidFill>
                          <a:latin typeface="Inter"/>
                          <a:ea typeface="Inter"/>
                          <a:cs typeface="Inter"/>
                        </a:rPr>
                        <a:t>contracts and technical controls</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Shared understanding</a:t>
                      </a:r>
                    </a:p>
                    <a:p>
                      <a:r>
                        <a:rPr sz="1800" b="0">
                          <a:solidFill>
                            <a:srgbClr val="444444"/>
                          </a:solidFill>
                          <a:latin typeface="Inter"/>
                          <a:ea typeface="Inter"/>
                          <a:cs typeface="Inter"/>
                        </a:rPr>
                        <a:t>and more informed design</a:t>
                      </a:r>
                    </a:p>
                  </a:txBody>
                  <a:tcPr marL="91440" marR="91440" marT="45720" marB="45720">
                    <a:lnR w="9525">
                      <a:solidFill>
                        <a:srgbClr val="DDDDDD"/>
                      </a:solidFill>
                      <a:prstDash val="solid"/>
                    </a:lnR>
                    <a:lnB w="9525">
                      <a:solidFill>
                        <a:srgbClr val="DDDDDD"/>
                      </a:solidFill>
                      <a:prstDash val="solid"/>
                    </a:lnB>
                    <a:solidFill>
                      <a:srgbClr val="F7F7F7"/>
                    </a:solidFill>
                  </a:tcPr>
                </a:tc>
              </a:tr>
              <a:tr h="690563">
                <a:tc>
                  <a:txBody>
                    <a:bodyPr/>
                    <a:lstStyle/>
                    <a:p>
                      <a:r>
                        <a:rPr sz="1800" b="1">
                          <a:solidFill>
                            <a:srgbClr val="444444"/>
                          </a:solidFill>
                          <a:latin typeface="Inter"/>
                          <a:ea typeface="Inter"/>
                          <a:cs typeface="Inter"/>
                        </a:rPr>
                        <a:t>API portfolio</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Provider and consumer dependencies</a:t>
                      </a:r>
                    </a:p>
                    <a:p>
                      <a:r>
                        <a:rPr sz="1800" b="0">
                          <a:solidFill>
                            <a:srgbClr val="444444"/>
                          </a:solidFill>
                          <a:latin typeface="Inter"/>
                          <a:ea typeface="Inter"/>
                          <a:cs typeface="Inter"/>
                        </a:rPr>
                        <a:t>with API priorities and releases</a:t>
                      </a:r>
                    </a:p>
                  </a:txBody>
                  <a:tcPr marL="91440" marR="91440" marT="45720" marB="45720">
                    <a:lnR w="9525">
                      <a:solidFill>
                        <a:srgbClr val="DDDDDD"/>
                      </a:solidFill>
                      <a:prstDash val="solid"/>
                    </a:lnR>
                    <a:lnB w="9525">
                      <a:solidFill>
                        <a:srgbClr val="DDDDDD"/>
                      </a:solidFill>
                      <a:prstDash val="solid"/>
                    </a:lnB>
                    <a:solidFill>
                      <a:srgbClr val="FFFFFF"/>
                    </a:solidFill>
                  </a:tcPr>
                </a:tc>
                <a:tc>
                  <a:txBody>
                    <a:bodyPr/>
                    <a:lstStyle/>
                    <a:p>
                      <a:r>
                        <a:rPr sz="1800" b="0">
                          <a:solidFill>
                            <a:srgbClr val="444444"/>
                          </a:solidFill>
                          <a:latin typeface="Inter"/>
                          <a:ea typeface="Inter"/>
                          <a:cs typeface="Inter"/>
                        </a:rPr>
                        <a:t>End-to-end visibility</a:t>
                      </a:r>
                    </a:p>
                    <a:p>
                      <a:r>
                        <a:rPr sz="1800" b="0">
                          <a:solidFill>
                            <a:srgbClr val="444444"/>
                          </a:solidFill>
                          <a:latin typeface="Inter"/>
                          <a:ea typeface="Inter"/>
                          <a:cs typeface="Inter"/>
                        </a:rPr>
                        <a:t>and coordinated delivery</a:t>
                      </a:r>
                    </a:p>
                  </a:txBody>
                  <a:tcPr marL="91440" marR="91440" marT="45720" marB="45720">
                    <a:lnR w="9525">
                      <a:solidFill>
                        <a:srgbClr val="DDDDDD"/>
                      </a:solidFill>
                      <a:prstDash val="solid"/>
                    </a:lnR>
                    <a:lnB w="9525">
                      <a:solidFill>
                        <a:srgbClr val="DDDDDD"/>
                      </a:solidFill>
                      <a:prstDash val="solid"/>
                    </a:lnB>
                    <a:solidFill>
                      <a:srgbClr val="FFFFFF"/>
                    </a:solidFill>
                  </a:tcPr>
                </a:tc>
              </a:tr>
              <a:tr h="690563">
                <a:tc>
                  <a:txBody>
                    <a:bodyPr/>
                    <a:lstStyle/>
                    <a:p>
                      <a:r>
                        <a:rPr sz="1800" b="1">
                          <a:solidFill>
                            <a:srgbClr val="444444"/>
                          </a:solidFill>
                          <a:latin typeface="Inter"/>
                          <a:ea typeface="Inter"/>
                          <a:cs typeface="Inter"/>
                        </a:rPr>
                        <a:t>Ways of working</a:t>
                      </a:r>
                    </a:p>
                  </a:txBody>
                  <a:tcPr marL="91440" marR="91440" marT="45720" marB="45720">
                    <a:lnL w="9525">
                      <a:solidFill>
                        <a:srgbClr val="DDDDDD"/>
                      </a:solidFill>
                      <a:prstDash val="solid"/>
                    </a:lnL>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Product ownership and lifecycle</a:t>
                      </a:r>
                    </a:p>
                    <a:p>
                      <a:r>
                        <a:rPr sz="1800" b="0">
                          <a:solidFill>
                            <a:srgbClr val="444444"/>
                          </a:solidFill>
                          <a:latin typeface="Inter"/>
                          <a:ea typeface="Inter"/>
                          <a:cs typeface="Inter"/>
                        </a:rPr>
                        <a:t>decisions with practical methods</a:t>
                      </a:r>
                    </a:p>
                  </a:txBody>
                  <a:tcPr marL="91440" marR="91440" marT="45720" marB="45720">
                    <a:lnR w="9525">
                      <a:solidFill>
                        <a:srgbClr val="DDDDDD"/>
                      </a:solidFill>
                      <a:prstDash val="solid"/>
                    </a:lnR>
                    <a:lnB w="9525">
                      <a:solidFill>
                        <a:srgbClr val="DDDDDD"/>
                      </a:solidFill>
                      <a:prstDash val="solid"/>
                    </a:lnB>
                    <a:solidFill>
                      <a:srgbClr val="F7F7F7"/>
                    </a:solidFill>
                  </a:tcPr>
                </a:tc>
                <a:tc>
                  <a:txBody>
                    <a:bodyPr/>
                    <a:lstStyle/>
                    <a:p>
                      <a:r>
                        <a:rPr sz="1800" b="0">
                          <a:solidFill>
                            <a:srgbClr val="444444"/>
                          </a:solidFill>
                          <a:latin typeface="Inter"/>
                          <a:ea typeface="Inter"/>
                          <a:cs typeface="Inter"/>
                        </a:rPr>
                        <a:t>Repeatable capability</a:t>
                      </a:r>
                    </a:p>
                    <a:p>
                      <a:r>
                        <a:rPr sz="1800" b="0">
                          <a:solidFill>
                            <a:srgbClr val="444444"/>
                          </a:solidFill>
                          <a:latin typeface="Inter"/>
                          <a:ea typeface="Inter"/>
                          <a:cs typeface="Inter"/>
                        </a:rPr>
                        <a:t>and continuous improvement</a:t>
                      </a:r>
                    </a:p>
                  </a:txBody>
                  <a:tcPr marL="91440" marR="91440" marT="45720" marB="45720">
                    <a:lnR w="9525">
                      <a:solidFill>
                        <a:srgbClr val="DDDDDD"/>
                      </a:solidFill>
                      <a:prstDash val="solid"/>
                    </a:lnR>
                    <a:lnB w="9525">
                      <a:solidFill>
                        <a:srgbClr val="DDDDDD"/>
                      </a:solidFill>
                      <a:prstDash val="solid"/>
                    </a:lnB>
                    <a:solidFill>
                      <a:srgbClr val="F7F7F7"/>
                    </a:solidFill>
                  </a:tcPr>
                </a:tc>
              </a:tr>
            </a:tbl>
          </a:graphicData>
        </a:graphic>
      </p:graphicFrame>
      <p:sp>
        <p:nvSpPr>
          <p:cNvPr id="6" name="">
            <a:extLst xmlns:a="http://schemas.openxmlformats.org/drawingml/2006/main">
              <a:ext uri="{FF2B5EF4-FFF2-40B4-BE49-F238E27FC236}">
                <a16:creationId xmlns:a16="http://schemas.microsoft.com/office/drawing/2014/main" id="{282F1706-4A21-4C9C-BF0E-1C791DA67502}"/>
              </a:ext>
            </a:extLst>
          </p:cNvPr>
          <p:cNvSpPr>
            <a:spLocks xmlns:a="http://schemas.openxmlformats.org/drawingml/2006/main" noGrp="1"/>
          </p:cNvSpPr>
          <p:nvPr/>
        </p:nvSpPr>
        <p:spPr>
          <a:xfrm xmlns:a="http://schemas.openxmlformats.org/drawingml/2006/main">
            <a:off x="609600" y="6096000"/>
            <a:ext cx="109728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00" b="0">
                <a:solidFill>
                  <a:srgbClr val="666666"/>
                </a:solidFill>
                <a:latin typeface="Inter"/>
                <a:ea typeface="Inter"/>
                <a:cs typeface="Inter"/>
              </a:defRPr>
            </a:defPPr>
            <a:lvl1pPr>
              <a:defRPr sz="1500" b="0">
                <a:solidFill>
                  <a:srgbClr val="666666"/>
                </a:solidFill>
                <a:latin typeface="Inter"/>
                <a:ea typeface="Inter"/>
                <a:cs typeface="Inter"/>
              </a:defRPr>
            </a:lvl1pPr>
            <a:lvl2pPr>
              <a:defRPr sz="1500" b="0">
                <a:solidFill>
                  <a:srgbClr val="666666"/>
                </a:solidFill>
                <a:latin typeface="Inter"/>
                <a:ea typeface="Inter"/>
                <a:cs typeface="Inter"/>
              </a:defRPr>
            </a:lvl2pPr>
            <a:lvl3pPr>
              <a:defRPr sz="1500" b="0">
                <a:solidFill>
                  <a:srgbClr val="666666"/>
                </a:solidFill>
                <a:latin typeface="Inter"/>
                <a:ea typeface="Inter"/>
                <a:cs typeface="Inter"/>
              </a:defRPr>
            </a:lvl3pPr>
            <a:lvl4pPr>
              <a:defRPr sz="1500" b="0">
                <a:solidFill>
                  <a:srgbClr val="666666"/>
                </a:solidFill>
                <a:latin typeface="Inter"/>
                <a:ea typeface="Inter"/>
                <a:cs typeface="Inter"/>
              </a:defRPr>
            </a:lvl4pPr>
            <a:lvl5pPr>
              <a:defRPr sz="1500" b="0">
                <a:solidFill>
                  <a:srgbClr val="666666"/>
                </a:solidFill>
                <a:latin typeface="Inter"/>
                <a:ea typeface="Inter"/>
                <a:cs typeface="Inter"/>
              </a:defRPr>
            </a:lvl5pPr>
            <a:lvl6pPr>
              <a:defRPr sz="1500" b="0">
                <a:solidFill>
                  <a:srgbClr val="666666"/>
                </a:solidFill>
                <a:latin typeface="Inter"/>
                <a:ea typeface="Inter"/>
                <a:cs typeface="Inter"/>
              </a:defRPr>
            </a:lvl6pPr>
            <a:lvl7pPr>
              <a:defRPr sz="1500" b="0">
                <a:solidFill>
                  <a:srgbClr val="666666"/>
                </a:solidFill>
                <a:latin typeface="Inter"/>
                <a:ea typeface="Inter"/>
                <a:cs typeface="Inter"/>
              </a:defRPr>
            </a:lvl7pPr>
            <a:lvl8pPr>
              <a:defRPr sz="1500" b="0">
                <a:solidFill>
                  <a:srgbClr val="666666"/>
                </a:solidFill>
                <a:latin typeface="Inter"/>
                <a:ea typeface="Inter"/>
                <a:cs typeface="Inter"/>
              </a:defRPr>
            </a:lvl8pPr>
            <a:lvl9pPr>
              <a:defRPr sz="1500" b="0">
                <a:solidFill>
                  <a:srgbClr val="666666"/>
                </a:solidFill>
                <a:latin typeface="Inter"/>
                <a:ea typeface="Inter"/>
                <a:cs typeface="Inter"/>
              </a:defRPr>
            </a:lvl9pPr>
          </a:lstStyle>
          <a:p xmlns:a="http://schemas.openxmlformats.org/drawingml/2006/main">
            <a:pPr>
              <a:defRPr sz="1500" b="0">
                <a:solidFill>
                  <a:srgbClr val="666666"/>
                </a:solidFill>
                <a:latin typeface="Inter"/>
                <a:ea typeface="Inter"/>
                <a:cs typeface="Inter"/>
              </a:defRPr>
            </a:pPr>
            <a:r>
              <a:rPr sz="1500" b="0">
                <a:solidFill>
                  <a:srgbClr val="666666"/>
                </a:solidFill>
                <a:latin typeface="Inter"/>
                <a:ea typeface="Inter"/>
                <a:cs typeface="Inter"/>
              </a:rPr>
              <a:t>Qualitative benefits of the engagement. No quantified delivery or business impact is claimed.</a:t>
            </a:r>
          </a:p>
        </p:txBody>
      </p:sp>
      <p:sp>
        <p:nvSpPr>
          <p:cNvPr id="7" name="">
            <a:extLst xmlns:a="http://schemas.openxmlformats.org/drawingml/2006/main">
              <a:ext uri="{FF2B5EF4-FFF2-40B4-BE49-F238E27FC236}">
                <a16:creationId xmlns:a16="http://schemas.microsoft.com/office/drawing/2014/main" id="{F9554DD2-4424-45ED-8EFE-C96CADAB6931}"/>
              </a:ext>
            </a:extLst>
          </p:cNvPr>
          <p:cNvSpPr>
            <a:spLocks xmlns:a="http://schemas.openxmlformats.org/drawingml/2006/main" noGrp="1"/>
          </p:cNvSpPr>
          <p:nvPr/>
        </p:nvSpPr>
        <p:spPr>
          <a:xfrm xmlns:a="http://schemas.openxmlformats.org/drawingml/2006/main">
            <a:off x="609600" y="6705600"/>
            <a:ext cx="10477500" cy="133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900" b="0">
                <a:solidFill>
                  <a:srgbClr val="666666"/>
                </a:solidFill>
                <a:latin typeface="Inter"/>
                <a:ea typeface="Inter"/>
                <a:cs typeface="Inter"/>
              </a:defRPr>
            </a:defPPr>
            <a:lvl1pPr>
              <a:defRPr sz="900" b="0">
                <a:solidFill>
                  <a:srgbClr val="666666"/>
                </a:solidFill>
                <a:latin typeface="Inter"/>
                <a:ea typeface="Inter"/>
                <a:cs typeface="Inter"/>
              </a:defRPr>
            </a:lvl1pPr>
            <a:lvl2pPr>
              <a:defRPr sz="900" b="0">
                <a:solidFill>
                  <a:srgbClr val="666666"/>
                </a:solidFill>
                <a:latin typeface="Inter"/>
                <a:ea typeface="Inter"/>
                <a:cs typeface="Inter"/>
              </a:defRPr>
            </a:lvl2pPr>
            <a:lvl3pPr>
              <a:defRPr sz="900" b="0">
                <a:solidFill>
                  <a:srgbClr val="666666"/>
                </a:solidFill>
                <a:latin typeface="Inter"/>
                <a:ea typeface="Inter"/>
                <a:cs typeface="Inter"/>
              </a:defRPr>
            </a:lvl3pPr>
            <a:lvl4pPr>
              <a:defRPr sz="900" b="0">
                <a:solidFill>
                  <a:srgbClr val="666666"/>
                </a:solidFill>
                <a:latin typeface="Inter"/>
                <a:ea typeface="Inter"/>
                <a:cs typeface="Inter"/>
              </a:defRPr>
            </a:lvl4pPr>
            <a:lvl5pPr>
              <a:defRPr sz="900" b="0">
                <a:solidFill>
                  <a:srgbClr val="666666"/>
                </a:solidFill>
                <a:latin typeface="Inter"/>
                <a:ea typeface="Inter"/>
                <a:cs typeface="Inter"/>
              </a:defRPr>
            </a:lvl5pPr>
            <a:lvl6pPr>
              <a:defRPr sz="900" b="0">
                <a:solidFill>
                  <a:srgbClr val="666666"/>
                </a:solidFill>
                <a:latin typeface="Inter"/>
                <a:ea typeface="Inter"/>
                <a:cs typeface="Inter"/>
              </a:defRPr>
            </a:lvl6pPr>
            <a:lvl7pPr>
              <a:defRPr sz="900" b="0">
                <a:solidFill>
                  <a:srgbClr val="666666"/>
                </a:solidFill>
                <a:latin typeface="Inter"/>
                <a:ea typeface="Inter"/>
                <a:cs typeface="Inter"/>
              </a:defRPr>
            </a:lvl7pPr>
            <a:lvl8pPr>
              <a:defRPr sz="900" b="0">
                <a:solidFill>
                  <a:srgbClr val="666666"/>
                </a:solidFill>
                <a:latin typeface="Inter"/>
                <a:ea typeface="Inter"/>
                <a:cs typeface="Inter"/>
              </a:defRPr>
            </a:lvl8pPr>
            <a:lvl9pPr>
              <a:defRPr sz="900" b="0">
                <a:solidFill>
                  <a:srgbClr val="666666"/>
                </a:solidFill>
                <a:latin typeface="Inter"/>
                <a:ea typeface="Inter"/>
                <a:cs typeface="Inter"/>
              </a:defRPr>
            </a:lvl9pPr>
          </a:lstStyle>
          <a:p xmlns:a="http://schemas.openxmlformats.org/drawingml/2006/main">
            <a:pPr>
              <a:defRPr sz="900" b="0">
                <a:solidFill>
                  <a:srgbClr val="666666"/>
                </a:solidFill>
                <a:latin typeface="Inter"/>
                <a:ea typeface="Inter"/>
                <a:cs typeface="Inter"/>
              </a:defRPr>
            </a:pPr>
            <a:r>
              <a:rPr sz="900" b="0">
                <a:solidFill>
                  <a:srgbClr val="666666"/>
                </a:solidFill>
                <a:latin typeface="Inter"/>
                <a:ea typeface="Inter"/>
                <a:cs typeface="Inter"/>
              </a:rPr>
              <a:t>APIOps Cycles</a:t>
            </a:r>
          </a:p>
        </p:txBody>
      </p:sp>
    </p:spTree>
    <p:extLst>
      <p:ext uri="{BB962C8B-B14F-4D97-AF65-F5344CB8AC3E}">
        <p14:creationId xmlns:p14="http://schemas.microsoft.com/office/powerpoint/2010/main" val="119067808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Inter"/>
        <a:ea typeface=""/>
        <a:cs typeface=""/>
      </a:majorFont>
      <a:minorFont>
        <a:latin typeface="Inter"/>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2026-11-04T12:54:27.7610000Z</dcterms:created>
  <dcterms:modified xsi:type="dcterms:W3CDTF">2026-11-04T12:54:27.7620000Z</dcterms:modified>
</coreProperties>
</file>