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b1cbd4ac7e34121" /><Relationship Type="http://schemas.openxmlformats.org/officeDocument/2006/relationships/extended-properties" Target="/docProps/app.xml" Id="R802b776675624d15" /><Relationship Type="http://schemas.openxmlformats.org/officeDocument/2006/relationships/officeDocument" Target="/ppt/presentation.xml" Id="R367a9f719d4e455b" /></Relationships>
</file>

<file path=ppt/presentation.xml><?xml version="1.0" encoding="utf-8"?>
<p:presentation xmlns:p="http://schemas.openxmlformats.org/presentationml/2006/main">
  <p:sldMasterIdLst>
    <p:sldMasterId xmlns:r="http://schemas.openxmlformats.org/officeDocument/2006/relationships" id="2147483648" r:id="R02d1d0c3f9ac4041"/>
  </p:sldMasterIdLst>
  <p:notesMasterIdLst>
    <p:notesMasterId xmlns:r="http://schemas.openxmlformats.org/officeDocument/2006/relationships" r:id="R07bfd820ccfe42ea"/>
  </p:notesMasterIdLst>
  <p:sldIdLst>
    <p:sldId xmlns:r="http://schemas.openxmlformats.org/officeDocument/2006/relationships" id="256" r:id="Rb52e275942934a6e"/>
    <p:sldId xmlns:r="http://schemas.openxmlformats.org/officeDocument/2006/relationships" id="257" r:id="Rc011785effba4aa6"/>
    <p:sldId xmlns:r="http://schemas.openxmlformats.org/officeDocument/2006/relationships" id="258" r:id="R09232123d96848ce"/>
    <p:sldId xmlns:r="http://schemas.openxmlformats.org/officeDocument/2006/relationships" id="259" r:id="R08e4533aeee141fe"/>
    <p:sldId xmlns:r="http://schemas.openxmlformats.org/officeDocument/2006/relationships" id="260" r:id="R594db2000b1f43ac"/>
    <p:sldId xmlns:r="http://schemas.openxmlformats.org/officeDocument/2006/relationships" id="261" r:id="Rcfafc29ff24242eb"/>
    <p:sldId xmlns:r="http://schemas.openxmlformats.org/officeDocument/2006/relationships" id="262" r:id="R4a8a7048e65743c7"/>
    <p:sldId xmlns:r="http://schemas.openxmlformats.org/officeDocument/2006/relationships" id="263" r:id="R8af2a9d2a5ee4495"/>
    <p:sldId xmlns:r="http://schemas.openxmlformats.org/officeDocument/2006/relationships" id="264" r:id="R9ddcf2a35c974ba6"/>
    <p:sldId xmlns:r="http://schemas.openxmlformats.org/officeDocument/2006/relationships" id="265" r:id="R49c98ad2b7944c48"/>
    <p:sldId xmlns:r="http://schemas.openxmlformats.org/officeDocument/2006/relationships" id="266" r:id="R82bacaee923942ff"/>
    <p:sldId xmlns:r="http://schemas.openxmlformats.org/officeDocument/2006/relationships" id="267" r:id="Ra4cd3e22ee3047f1"/>
    <p:sldId xmlns:r="http://schemas.openxmlformats.org/officeDocument/2006/relationships" id="268" r:id="Racb03d430aea476c"/>
    <p:sldId xmlns:r="http://schemas.openxmlformats.org/officeDocument/2006/relationships" id="269" r:id="Rcdf7beae76f747f0"/>
    <p:sldId xmlns:r="http://schemas.openxmlformats.org/officeDocument/2006/relationships" id="270" r:id="R8bcf93c5e64c472e"/>
    <p:sldId xmlns:r="http://schemas.openxmlformats.org/officeDocument/2006/relationships" id="271" r:id="R36c5223c022f47c5"/>
    <p:sldId xmlns:r="http://schemas.openxmlformats.org/officeDocument/2006/relationships" id="272" r:id="R1a87772472f94f27"/>
    <p:sldId xmlns:r="http://schemas.openxmlformats.org/officeDocument/2006/relationships" id="273" r:id="R3c1a04079f5346f6"/>
    <p:sldId xmlns:r="http://schemas.openxmlformats.org/officeDocument/2006/relationships" id="274" r:id="Rca2bceee5dd446b1"/>
    <p:sldId xmlns:r="http://schemas.openxmlformats.org/officeDocument/2006/relationships" id="275" r:id="R4ae7910e6d694cc7"/>
    <p:sldId xmlns:r="http://schemas.openxmlformats.org/officeDocument/2006/relationships" id="276" r:id="Rfddfacc1d1794c76"/>
    <p:sldId xmlns:r="http://schemas.openxmlformats.org/officeDocument/2006/relationships" id="277" r:id="Rff7d38a2c1484f67"/>
    <p:sldId xmlns:r="http://schemas.openxmlformats.org/officeDocument/2006/relationships" id="278" r:id="Rd2c2ba614a9c48f2"/>
    <p:sldId xmlns:r="http://schemas.openxmlformats.org/officeDocument/2006/relationships" id="279" r:id="R5822deeec0fb4ca0"/>
    <p:sldId xmlns:r="http://schemas.openxmlformats.org/officeDocument/2006/relationships" id="280" r:id="R4a81c9a4fa2242a8"/>
    <p:sldId xmlns:r="http://schemas.openxmlformats.org/officeDocument/2006/relationships" id="281" r:id="R0d1f594d8e304821"/>
    <p:sldId xmlns:r="http://schemas.openxmlformats.org/officeDocument/2006/relationships" id="282" r:id="Ra5ca1f0feed94402"/>
    <p:sldId xmlns:r="http://schemas.openxmlformats.org/officeDocument/2006/relationships" id="283" r:id="Ra9c1e10ed448482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2d714b8b5144f65" /><Relationship Type="http://schemas.openxmlformats.org/officeDocument/2006/relationships/slideMaster" Target="/ppt/slideMasters/slideMaster1.xml" Id="R02d1d0c3f9ac4041" /><Relationship Type="http://schemas.openxmlformats.org/officeDocument/2006/relationships/notesMaster" Target="/ppt/notesMasters/notesMaster1.xml" Id="R07bfd820ccfe42ea" /><Relationship Type="http://schemas.openxmlformats.org/officeDocument/2006/relationships/presProps" Target="/ppt/presProps.xml" Id="Rb47a7b7f1dc34cd6" /><Relationship Type="http://schemas.openxmlformats.org/officeDocument/2006/relationships/tableStyles" Target="/ppt/tableStyles.xml" Id="R390ecfdd89084b94" /><Relationship Type="http://schemas.openxmlformats.org/officeDocument/2006/relationships/slide" Target="/ppt/slides/slide1.xml" Id="Rb52e275942934a6e" /><Relationship Type="http://schemas.openxmlformats.org/officeDocument/2006/relationships/slide" Target="/ppt/slides/slide2.xml" Id="Rc011785effba4aa6" /><Relationship Type="http://schemas.openxmlformats.org/officeDocument/2006/relationships/slide" Target="/ppt/slides/slide3.xml" Id="R09232123d96848ce" /><Relationship Type="http://schemas.openxmlformats.org/officeDocument/2006/relationships/slide" Target="/ppt/slides/slide4.xml" Id="R08e4533aeee141fe" /><Relationship Type="http://schemas.openxmlformats.org/officeDocument/2006/relationships/slide" Target="/ppt/slides/slide5.xml" Id="R594db2000b1f43ac" /><Relationship Type="http://schemas.openxmlformats.org/officeDocument/2006/relationships/slide" Target="/ppt/slides/slide6.xml" Id="Rcfafc29ff24242eb" /><Relationship Type="http://schemas.openxmlformats.org/officeDocument/2006/relationships/slide" Target="/ppt/slides/slide7.xml" Id="R4a8a7048e65743c7" /><Relationship Type="http://schemas.openxmlformats.org/officeDocument/2006/relationships/slide" Target="/ppt/slides/slide8.xml" Id="R8af2a9d2a5ee4495" /><Relationship Type="http://schemas.openxmlformats.org/officeDocument/2006/relationships/slide" Target="/ppt/slides/slide9.xml" Id="R9ddcf2a35c974ba6" /><Relationship Type="http://schemas.openxmlformats.org/officeDocument/2006/relationships/slide" Target="/ppt/slides/slide10.xml" Id="R49c98ad2b7944c48" /><Relationship Type="http://schemas.openxmlformats.org/officeDocument/2006/relationships/slide" Target="/ppt/slides/slide11.xml" Id="R82bacaee923942ff" /><Relationship Type="http://schemas.openxmlformats.org/officeDocument/2006/relationships/slide" Target="/ppt/slides/slide12.xml" Id="Ra4cd3e22ee3047f1" /><Relationship Type="http://schemas.openxmlformats.org/officeDocument/2006/relationships/slide" Target="/ppt/slides/slide13.xml" Id="Racb03d430aea476c" /><Relationship Type="http://schemas.openxmlformats.org/officeDocument/2006/relationships/slide" Target="/ppt/slides/slide14.xml" Id="Rcdf7beae76f747f0" /><Relationship Type="http://schemas.openxmlformats.org/officeDocument/2006/relationships/slide" Target="/ppt/slides/slide15.xml" Id="R8bcf93c5e64c472e" /><Relationship Type="http://schemas.openxmlformats.org/officeDocument/2006/relationships/slide" Target="/ppt/slides/slide16.xml" Id="R36c5223c022f47c5" /><Relationship Type="http://schemas.openxmlformats.org/officeDocument/2006/relationships/slide" Target="/ppt/slides/slide17.xml" Id="R1a87772472f94f27" /><Relationship Type="http://schemas.openxmlformats.org/officeDocument/2006/relationships/slide" Target="/ppt/slides/slide18.xml" Id="R3c1a04079f5346f6" /><Relationship Type="http://schemas.openxmlformats.org/officeDocument/2006/relationships/slide" Target="/ppt/slides/slide19.xml" Id="Rca2bceee5dd446b1" /><Relationship Type="http://schemas.openxmlformats.org/officeDocument/2006/relationships/slide" Target="/ppt/slides/slide20.xml" Id="R4ae7910e6d694cc7" /><Relationship Type="http://schemas.openxmlformats.org/officeDocument/2006/relationships/slide" Target="/ppt/slides/slide21.xml" Id="Rfddfacc1d1794c76" /><Relationship Type="http://schemas.openxmlformats.org/officeDocument/2006/relationships/slide" Target="/ppt/slides/slide22.xml" Id="Rff7d38a2c1484f67" /><Relationship Type="http://schemas.openxmlformats.org/officeDocument/2006/relationships/slide" Target="/ppt/slides/slide23.xml" Id="Rd2c2ba614a9c48f2" /><Relationship Type="http://schemas.openxmlformats.org/officeDocument/2006/relationships/slide" Target="/ppt/slides/slide24.xml" Id="R5822deeec0fb4ca0" /><Relationship Type="http://schemas.openxmlformats.org/officeDocument/2006/relationships/slide" Target="/ppt/slides/slide25.xml" Id="R4a81c9a4fa2242a8" /><Relationship Type="http://schemas.openxmlformats.org/officeDocument/2006/relationships/slide" Target="/ppt/slides/slide26.xml" Id="R0d1f594d8e304821" /><Relationship Type="http://schemas.openxmlformats.org/officeDocument/2006/relationships/slide" Target="/ppt/slides/slide27.xml" Id="Ra5ca1f0feed94402" /><Relationship Type="http://schemas.openxmlformats.org/officeDocument/2006/relationships/slide" Target="/ppt/slides/slide28.xml" Id="Ra9c1e10ed448482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ecfdecb7372433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Inter"/>
        <a:ea typeface=""/>
        <a:cs typeface=""/>
      </a:majorFont>
      <a:minorFont>
        <a:latin typeface="Inter"/>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71395d832c545e5" /><Relationship Type="http://schemas.openxmlformats.org/officeDocument/2006/relationships/notesMaster" Target="/ppt/notesMasters/notesMaster1.xml" Id="R07bc08266916473d" /></Relationships>
</file>

<file path=ppt/notesSlides/_rels/notesSlide2.xml.rels>&#65279;<?xml version="1.0" encoding="utf-8"?><Relationships xmlns="http://schemas.openxmlformats.org/package/2006/relationships"><Relationship Type="http://schemas.openxmlformats.org/officeDocument/2006/relationships/slide" Target="/ppt/slides/slide2.xml" Id="Red308ae501a84a21" /><Relationship Type="http://schemas.openxmlformats.org/officeDocument/2006/relationships/notesMaster" Target="/ppt/notesMasters/notesMaster1.xml" Id="R371c1c66e0994320" /></Relationships>
</file>

<file path=ppt/notesSlides/_rels/notesSlide3.xml.rels>&#65279;<?xml version="1.0" encoding="utf-8"?><Relationships xmlns="http://schemas.openxmlformats.org/package/2006/relationships"><Relationship Type="http://schemas.openxmlformats.org/officeDocument/2006/relationships/slide" Target="/ppt/slides/slide3.xml" Id="R19df951c9ce84fba" /><Relationship Type="http://schemas.openxmlformats.org/officeDocument/2006/relationships/notesMaster" Target="/ppt/notesMasters/notesMaster1.xml" Id="R8f0f7659ec1d427a" /></Relationships>
</file>

<file path=ppt/notesSlides/_rels/notesSlide4.xml.rels>&#65279;<?xml version="1.0" encoding="utf-8"?><Relationships xmlns="http://schemas.openxmlformats.org/package/2006/relationships"><Relationship Type="http://schemas.openxmlformats.org/officeDocument/2006/relationships/slide" Target="/ppt/slides/slide4.xml" Id="Rd39301104d0e4554" /><Relationship Type="http://schemas.openxmlformats.org/officeDocument/2006/relationships/notesMaster" Target="/ppt/notesMasters/notesMaster1.xml" Id="R2ecb6128d1424e71" /></Relationships>
</file>

<file path=ppt/notesSlides/_rels/notesSlide5.xml.rels>&#65279;<?xml version="1.0" encoding="utf-8"?><Relationships xmlns="http://schemas.openxmlformats.org/package/2006/relationships"><Relationship Type="http://schemas.openxmlformats.org/officeDocument/2006/relationships/slide" Target="/ppt/slides/slide5.xml" Id="R4695523b6b074939" /><Relationship Type="http://schemas.openxmlformats.org/officeDocument/2006/relationships/notesMaster" Target="/ppt/notesMasters/notesMaster1.xml" Id="R489fca68fd214f24" /></Relationships>
</file>

<file path=ppt/notesSlides/_rels/notesSlide6.xml.rels>&#65279;<?xml version="1.0" encoding="utf-8"?><Relationships xmlns="http://schemas.openxmlformats.org/package/2006/relationships"><Relationship Type="http://schemas.openxmlformats.org/officeDocument/2006/relationships/slide" Target="/ppt/slides/slide6.xml" Id="Rc69e0eddcc0b4183" /><Relationship Type="http://schemas.openxmlformats.org/officeDocument/2006/relationships/notesMaster" Target="/ppt/notesMasters/notesMaster1.xml" Id="R2276ad8e93ee4526" /></Relationships>
</file>

<file path=ppt/notesSlides/_rels/notesSlide7.xml.rels>&#65279;<?xml version="1.0" encoding="utf-8"?><Relationships xmlns="http://schemas.openxmlformats.org/package/2006/relationships"><Relationship Type="http://schemas.openxmlformats.org/officeDocument/2006/relationships/slide" Target="/ppt/slides/slide7.xml" Id="Re38b84a45b2e4a86" /><Relationship Type="http://schemas.openxmlformats.org/officeDocument/2006/relationships/notesMaster" Target="/ppt/notesMasters/notesMaster1.xml" Id="Ra7c87d433a874e1c" /></Relationships>
</file>

<file path=ppt/notesSlides/_rels/notesSlide8.xml.rels>&#65279;<?xml version="1.0" encoding="utf-8"?><Relationships xmlns="http://schemas.openxmlformats.org/package/2006/relationships"><Relationship Type="http://schemas.openxmlformats.org/officeDocument/2006/relationships/slide" Target="/ppt/slides/slide8.xml" Id="Rf3ef26fe39484071" /><Relationship Type="http://schemas.openxmlformats.org/officeDocument/2006/relationships/notesMaster" Target="/ppt/notesMasters/notesMaster1.xml" Id="R4f7c8396f0e34789" /></Relationships>
</file>

<file path=ppt/notesSlides/_rels/notesSlide9.xml.rels>&#65279;<?xml version="1.0" encoding="utf-8"?><Relationships xmlns="http://schemas.openxmlformats.org/package/2006/relationships"><Relationship Type="http://schemas.openxmlformats.org/officeDocument/2006/relationships/slide" Target="/ppt/slides/slide9.xml" Id="R5ebe93ff83094887" /><Relationship Type="http://schemas.openxmlformats.org/officeDocument/2006/relationships/notesMaster" Target="/ppt/notesMasters/notesMaster1.xml" Id="R153b26e8db30462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8852ba44fb54c86" /><Relationship Type="http://schemas.openxmlformats.org/officeDocument/2006/relationships/notesMaster" Target="/ppt/notesMasters/notesMaster1.xml" Id="R6dbc3dd75fbe40c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0f7a331d3d94e0e" /><Relationship Type="http://schemas.openxmlformats.org/officeDocument/2006/relationships/notesMaster" Target="/ppt/notesMasters/notesMaster1.xml" Id="R706b4d4d5a7e4dd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0f8ebf16bdc459d" /><Relationship Type="http://schemas.openxmlformats.org/officeDocument/2006/relationships/notesMaster" Target="/ppt/notesMasters/notesMaster1.xml" Id="R45c077f850844c8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b8a593fee6e4512" /><Relationship Type="http://schemas.openxmlformats.org/officeDocument/2006/relationships/notesMaster" Target="/ppt/notesMasters/notesMaster1.xml" Id="R7444c3e75a1348b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cb6543407984785" /><Relationship Type="http://schemas.openxmlformats.org/officeDocument/2006/relationships/notesMaster" Target="/ppt/notesMasters/notesMaster1.xml" Id="Rf158306eb7dc421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67ba209b7e64449" /><Relationship Type="http://schemas.openxmlformats.org/officeDocument/2006/relationships/notesMaster" Target="/ppt/notesMasters/notesMaster1.xml" Id="R2fe697683e0c447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e60d2b99fbb4c76" /><Relationship Type="http://schemas.openxmlformats.org/officeDocument/2006/relationships/notesMaster" Target="/ppt/notesMasters/notesMaster1.xml" Id="Raa373e9c992e4a9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b5f09e1f3a34fcf" /><Relationship Type="http://schemas.openxmlformats.org/officeDocument/2006/relationships/notesMaster" Target="/ppt/notesMasters/notesMaster1.xml" Id="R340ae1d034af4c1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9307dd9464b4eab" /><Relationship Type="http://schemas.openxmlformats.org/officeDocument/2006/relationships/notesMaster" Target="/ppt/notesMasters/notesMaster1.xml" Id="Rc8c30623074c4b5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bb2f9a3d21045ad" /><Relationship Type="http://schemas.openxmlformats.org/officeDocument/2006/relationships/notesMaster" Target="/ppt/notesMasters/notesMaster1.xml" Id="R4b681c0ec84a42c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1467e6f642048c5" /><Relationship Type="http://schemas.openxmlformats.org/officeDocument/2006/relationships/notesMaster" Target="/ppt/notesMasters/notesMaster1.xml" Id="R7cad4e47d78449d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97347e9305b417a" /><Relationship Type="http://schemas.openxmlformats.org/officeDocument/2006/relationships/notesMaster" Target="/ppt/notesMasters/notesMaster1.xml" Id="Rea3c2bb5bff84e3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9466f4cfdc04768" /><Relationship Type="http://schemas.openxmlformats.org/officeDocument/2006/relationships/notesMaster" Target="/ppt/notesMasters/notesMaster1.xml" Id="R14a24dfe850e4f2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8f355701d4943e5" /><Relationship Type="http://schemas.openxmlformats.org/officeDocument/2006/relationships/notesMaster" Target="/ppt/notesMasters/notesMaster1.xml" Id="R5ef1c39c9bb0406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162c85a1fcf4b0d" /><Relationship Type="http://schemas.openxmlformats.org/officeDocument/2006/relationships/notesMaster" Target="/ppt/notesMasters/notesMaster1.xml" Id="Ra94f055f63da49f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1c23e57e55c4aa7" /><Relationship Type="http://schemas.openxmlformats.org/officeDocument/2006/relationships/notesMaster" Target="/ppt/notesMasters/notesMaster1.xml" Id="R223a6deef5b04eb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3400512558d4d28" /><Relationship Type="http://schemas.openxmlformats.org/officeDocument/2006/relationships/notesMaster" Target="/ppt/notesMasters/notesMaster1.xml" Id="R2a7d7705f9eb46b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62d062c81fa49e5" /><Relationship Type="http://schemas.openxmlformats.org/officeDocument/2006/relationships/notesMaster" Target="/ppt/notesMasters/notesMaster1.xml" Id="Rb2f369d2186c4d9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afc240c59d84bfa" /><Relationship Type="http://schemas.openxmlformats.org/officeDocument/2006/relationships/notesMaster" Target="/ppt/notesMasters/notesMaster1.xml" Id="R79386eb1c357481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Australian_Financial_Services_APIOps_Cycles_Case_Study (1).docx, supplied by the user. Client anonymised. Engagement by APIsFirst with partner Osaango. Benefits are qualitative; no quantified delivery or business impact is claimed.</a:t>
            </a:r>
          </a:p>
          <a:p xmlns:a="http://schemas.openxmlformats.org/drawingml/2006/main">
            <a:r>
              <a:t/>
            </a:r>
          </a:p>
          <a:p xmlns:a="http://schemas.openxmlformats.org/drawingml/2006/main">
            <a:r>
              <a:t>The engagement applied APIOps Cycles to real API product development, coordinated release planning and organisational capability improvement. It connected business discovery with architecture, security, development and testing.</a:t>
            </a:r>
          </a:p>
          <a:p xmlns:a="http://schemas.openxmlformats.org/drawingml/2006/main">
            <a:r>
              <a:t/>
            </a:r>
          </a:p>
          <a:p xmlns:a="http://schemas.openxmlformats.org/drawingml/2006/main">
            <a:r>
              <a:t>Visual: APIOps Cycles design system, scene-chaos-to-capabilities.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APIOps introduction. Technical continuation is illustrative; no client implementation or measured improvement is claimed.</a:t>
            </a:r>
          </a:p>
          <a:p xmlns:a="http://schemas.openxmlformats.org/drawingml/2006/main">
            <a:r>
              <a:t/>
            </a:r>
          </a:p>
          <a:p xmlns:a="http://schemas.openxmlformats.org/drawingml/2006/main">
            <a:r>
              <a:t>The cycle catalog provides these four views over shared stations, resource guidance and readiness criteria. This deck follows the API Productization Cycle. Case-study statements derive from the supplied anonymised Word document. The supplier-payment canvases and subsequent technical decisions are illustrative.</a:t>
            </a:r>
          </a:p>
          <a:p xmlns:a="http://schemas.openxmlformats.org/drawingml/2006/main">
            <a:r>
              <a:t/>
            </a:r>
          </a:p>
          <a:p xmlns:a="http://schemas.openxmlformats.org/drawingml/2006/main">
            <a:r>
              <a:t>Sources checked 3 November 2026:</a:t>
            </a:r>
          </a:p>
          <a:p xmlns:a="http://schemas.openxmlformats.org/drawingml/2006/main">
            <a:r>
              <a:t>src/data/method/cycles.json</a:t>
            </a:r>
          </a:p>
          <a:p xmlns:a="http://schemas.openxmlformats.org/drawingml/2006/main">
            <a:r>
              <a:t>src/lib/method-engine.js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Australian_Financial_Services_APIOps_Cycles_Case_Study (1).docx, supplied by the user. Client anonymised. Engagement by APIsFirst with partner Osaango. Benefits are qualitative; no quantified delivery or business impact is claimed.</a:t>
            </a:r>
          </a:p>
          <a:p xmlns:a="http://schemas.openxmlformats.org/drawingml/2006/main">
            <a:r>
              <a:t/>
            </a:r>
          </a:p>
          <a:p xmlns:a="http://schemas.openxmlformats.org/drawingml/2006/main">
            <a:r>
              <a:t>Canonical API Productization Cycle map exported through the local repository application at /cycles/api-productization-cycle/ using Export SVG. Public reference: https://apiopscycles.com/cycles/api-productization-cycle/ . Supporting lines cover business opportunities, platform architecture, design, delivery, publishing and adoption, and operating model. The map is a method overview, not evidence that every station was completed during the engagement.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Australian_Financial_Services_APIOps_Cycles_Case_Study (1).docx, supplied by the user. Client anonymised. Engagement by APIsFirst with partner Osaango. Benefits are qualitative; no quantified delivery or business impact is claimed.</a:t>
            </a:r>
          </a:p>
          <a:p xmlns:a="http://schemas.openxmlformats.org/drawingml/2006/main">
            <a:r>
              <a:t/>
            </a:r>
          </a:p>
          <a:p xmlns:a="http://schemas.openxmlformats.org/drawingml/2006/main">
            <a:r>
              <a:t>The source describes an organisation with established API engineering practices. The challenge concerned shared business value, requirements, technical decisions, product management responsibilities and delivery coordination.</a:t>
            </a:r>
          </a:p>
          <a:p xmlns:a="http://schemas.openxmlformats.org/drawingml/2006/main">
            <a:r>
              <a:t/>
            </a:r>
          </a:p>
          <a:p xmlns:a="http://schemas.openxmlformats.org/drawingml/2006/main">
            <a:r>
              <a:t>Visual: APIOps Cycles design system, scene-shared-picture-missing.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Australian_Financial_Services_APIOps_Cycles_Case_Study (1).docx, supplied by the user. Client anonymised. Engagement by APIsFirst with partner Osaango. Benefits are qualitative; no quantified delivery or business impact is claimed.</a:t>
            </a:r>
          </a:p>
          <a:p xmlns:a="http://schemas.openxmlformats.org/drawingml/2006/main">
            <a:r>
              <a:t/>
            </a:r>
          </a:p>
          <a:p xmlns:a="http://schemas.openxmlformats.org/drawingml/2006/main">
            <a:r>
              <a:t>Source section 1: Collaborative product discovery and design. Teams also considered domain concepts, compliance, security, functional requirements and non-functional requirements. Canvases made assumptions visible before implementation choices. The source does not establish that every discrepancy was resolved.</a:t>
            </a:r>
          </a:p>
          <a:p xmlns:a="http://schemas.openxmlformats.org/drawingml/2006/main">
            <a:r>
              <a:t/>
            </a:r>
          </a:p>
          <a:p xmlns:a="http://schemas.openxmlformats.org/drawingml/2006/main">
            <a:r>
              <a:t>Visual: AI-generated conceptual illustration using the APIOps scarf-human style. Not evidence of an actual workshop.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Australian_Financial_Services_APIOps_Cycles_Case_Study (1).docx, supplied by the user. Client anonymised. Engagement by APIsFirst with partner Osaango. Benefits are qualitative; no quantified delivery or business impact is claimed.</a:t>
            </a:r>
          </a:p>
          <a:p xmlns:a="http://schemas.openxmlformats.org/drawingml/2006/main">
            <a:r>
              <a:t/>
            </a:r>
          </a:p>
          <a:p xmlns:a="http://schemas.openxmlformats.org/drawingml/2006/main">
            <a:r>
              <a:t>Newly authored fictional example for this case study: a small business owner pays a supplier invoice through a partner portal. The supplied real example set informed only the method of connecting customer tasks, pains, gains and API capabilities. No source screenshot, wording, institution, system identifier, endpoint, number or product name has been reused. Unclear status and duplicate-payment concern are illustrative hypotheses, not measured client findings. Template source: local apiops-cycles-method-data, customerJourneyCanvas. https://apiopscycles.com/resources/customer-journey-canvas/ . Template by APIOps Cycles and Osaango Ltd, CC-BY-SA 4.0. Importable example JSON: assets/illustrative_supplier_payment_customerJourneyCanvas_en.json.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Australian_Financial_Services_APIOps_Cycles_Case_Study (1).docx, supplied by the user. Client anonymised. Engagement by APIsFirst with partner Osaango. Benefits are qualitative; no quantified delivery or business impact is claimed.</a:t>
            </a:r>
          </a:p>
          <a:p xmlns:a="http://schemas.openxmlformats.org/drawingml/2006/main">
            <a:r>
              <a:t/>
            </a:r>
          </a:p>
          <a:p xmlns:a="http://schemas.openxmlformats.org/drawingml/2006/main">
            <a:r>
              <a:t>The fictional example continues exactly the same five customer tasks as the preceding Customer Journey Canvas. Proposed gain-enabling features: status visibility, a receipt ID and notification of the final result. Proposed pain-relieving features: checking payee details, preventing repeat submissions and explaining failed payments. The four API product names are illustrative candidates, not actual client systems, delivered APIs or verified product boundaries. All canvas notes were authored afresh. No reference screenshots or client-specific details are embedded. Template source: local apiops-cycles-method-data, apiValuePropositionCanvas. https://apiopscycles.com/resources/api-value-proposition-canvas/ . Template by APIOps Cycles, Alexander Osterwalder and Osaango Ltd, CC-BY-SA 4.0. Importable example JSON: assets/illustrative_supplier_payment_apiValuePropositionCanvas_en.json.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Australian_Financial_Services_APIOps_Cycles_Case_Study (1).docx, supplied by the user. Client anonymised. Engagement by APIsFirst with partner Osaango. Benefits are qualitative; no quantified delivery or business impact is claimed.</a:t>
            </a:r>
          </a:p>
          <a:p xmlns:a="http://schemas.openxmlformats.org/drawingml/2006/main">
            <a:r>
              <a:t/>
            </a:r>
          </a:p>
          <a:p xmlns:a="http://schemas.openxmlformats.org/drawingml/2006/main">
            <a:r>
              <a:t>Four newly authored illustrative examples continue the fictional supplier-payment scenario. They demonstrate the canonical API Business Model, Business Impact, Capacity and REST canvases. They do not reproduce the supplied real reference set, and are not evidence of actual client artefacts or delivered capabilities. The business-model canvas names the provisional Supplier Payments API before its value proposition. Impact entries describe expected benefits and risks, not observed impact. Capacity entries explicitly identify a volume baseline to measure, a peak to test and service hours to agree; no traffic forecast or measured capacity is invented. REST request and response examples are illustrative only. Canonical templates: local apiops-cycles-method-data canvasData.json and localizedData.json, IDs apiBusinessModelCanvas, businessImpactCanvas, capacityCanvas, restCanvas. Template attribution: APIOps Cycles and Osaango Ltd, with Alexander Osterwalder for API Business Model Canvas. CC-BY-SA 4.0. Importable illustrative JSON and full-size canvas images are saved under assets.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Australian_Financial_Services_APIOps_Cycles_Case_Study (1).docx, supplied by the user. Client anonymised. Engagement by APIsFirst with partner Osaango. Benefits are qualitative; no quantified delivery or business impact is claimed.</a:t>
            </a:r>
          </a:p>
          <a:p xmlns:a="http://schemas.openxmlformats.org/drawingml/2006/main">
            <a:r>
              <a:t/>
            </a:r>
          </a:p>
          <a:p xmlns:a="http://schemas.openxmlformats.org/drawingml/2006/main">
            <a:r>
              <a:t>Source section 2: Following the product through the lifecycle. The table is a conceptual summary of the traceability described, not a reproduced project artefact. Design material also addressed operations, authentication and authorisation, rate limits, error handling, monitoring, asynchronous processing and capacity planning. The engagement included advice on AI-assisted conversion. It does not establish completed conversion, acceleration, uninterrupted operations or measured test improvements.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Australian_Financial_Services_APIOps_Cycles_Case_Study (1).docx, supplied by the user. Client anonymised. Engagement by APIsFirst with partner Osaango. Benefits are qualitative; no quantified delivery or business impact is claimed.</a:t>
            </a:r>
          </a:p>
          <a:p xmlns:a="http://schemas.openxmlformats.org/drawingml/2006/main">
            <a:r>
              <a:t/>
            </a:r>
          </a:p>
          <a:p xmlns:a="http://schemas.openxmlformats.org/drawingml/2006/main">
            <a:r>
              <a:t>Source section 3: Making API product management practical. The engagement helped teams understand product management responsibilities, reuse and adoption, ownership, lifecycle decisions and the link between governance, developer experience and product outcomes. These are related responsibilities, not five sequential implementation stages. No adoption metrics or proven deprecation outcomes are supplied.</a:t>
            </a:r>
          </a:p>
          <a:p xmlns:a="http://schemas.openxmlformats.org/drawingml/2006/main">
            <a:r>
              <a:t/>
            </a:r>
          </a:p>
          <a:p xmlns:a="http://schemas.openxmlformats.org/drawingml/2006/main">
            <a:r>
              <a:t>Visual: APIOps Cycles design system, scene-api-first-not-enough.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Australian_Financial_Services_APIOps_Cycles_Case_Study (1).docx, supplied by the user. Client anonymised. Engagement by APIsFirst with partner Osaango. Benefits are qualitative; no quantified delivery or business impact is claimed.</a:t>
            </a:r>
          </a:p>
          <a:p xmlns:a="http://schemas.openxmlformats.org/drawingml/2006/main">
            <a:r>
              <a:t/>
            </a:r>
          </a:p>
          <a:p xmlns:a="http://schemas.openxmlformats.org/drawingml/2006/main">
            <a:r>
              <a:t>Source section 4: Coordinating the API product portfolio. The roadmap prioritised API creation, improvement and release to support partner integrations and UI development. It made dependencies visible across provider, consumer and connected-service teams. A separate improvement view translated assessments and workshop findings into practical next steps. No release dates or actual dependency map are supplied.</a:t>
            </a:r>
          </a:p>
          <a:p xmlns:a="http://schemas.openxmlformats.org/drawingml/2006/main">
            <a:r>
              <a:t/>
            </a:r>
          </a:p>
          <a:p xmlns:a="http://schemas.openxmlformats.org/drawingml/2006/main">
            <a:r>
              <a:t>Visual: AI-generated conceptual APIOps dependency illustration. It is not the client release roadmap.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Australian_Financial_Services_APIOps_Cycles_Case_Study (1).docx, supplied by the user. Client anonymised. Engagement by APIsFirst with partner Osaango. Benefits are qualitative; no quantified delivery or business impact is claimed.</a:t>
            </a:r>
          </a:p>
          <a:p xmlns:a="http://schemas.openxmlformats.org/drawingml/2006/main">
            <a:r>
              <a:t/>
            </a:r>
          </a:p>
          <a:p xmlns:a="http://schemas.openxmlformats.org/drawingml/2006/main">
            <a:r>
              <a:t>Source: The value of APIOps Cycles and Key takeaway. This editable summary compares the connected work and qualitative value at API product, API portfolio and organisational levels. No measured acceleration, revenue growth, savings or completed transformation is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APIOps introduction. Technical continuation is illustrative; no client implementation or measured improvement is claimed.</a:t>
            </a:r>
          </a:p>
          <a:p xmlns:a="http://schemas.openxmlformats.org/drawingml/2006/main">
            <a:r>
              <a:t/>
            </a:r>
          </a:p>
          <a:p xmlns:a="http://schemas.openxmlformats.org/drawingml/2006/main">
            <a:r>
              <a:t>Canonical API Platform Architecture resources and the API Design entry criteria require validated architecture and shared conventions. Canvas contents inform decisions; they do not prescribe a vendor or deployment topology.</a:t>
            </a:r>
          </a:p>
          <a:p xmlns:a="http://schemas.openxmlformats.org/drawingml/2006/main">
            <a:r>
              <a:t/>
            </a:r>
          </a:p>
          <a:p xmlns:a="http://schemas.openxmlformats.org/drawingml/2006/main">
            <a:r>
              <a:t>Sources checked 3 November 2026:</a:t>
            </a:r>
          </a:p>
          <a:p xmlns:a="http://schemas.openxmlformats.org/drawingml/2006/main">
            <a:r>
              <a:t>method-engine: buildStationResourceData(api-platform-architecture), buildStartData(en, api-productization-cycle)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APIOps introduction. Technical continuation is illustrative; no client implementation or measured improvement is claimed.</a:t>
            </a:r>
          </a:p>
          <a:p xmlns:a="http://schemas.openxmlformats.org/drawingml/2006/main">
            <a:r>
              <a:t/>
            </a:r>
          </a:p>
          <a:p xmlns:a="http://schemas.openxmlformats.org/drawingml/2006/main">
            <a:r>
              <a:t>Proposed architecture decisions for the fictional supplier-payment continuation. Idempotency scope, retention, conflict handling and recovery remain decisions to validate. A successful HTTP creation response does not establish completion of the underlying payment. Object-level access control requires implementation and tests.</a:t>
            </a:r>
          </a:p>
          <a:p xmlns:a="http://schemas.openxmlformats.org/drawingml/2006/main">
            <a:r>
              <a:t/>
            </a:r>
          </a:p>
          <a:p xmlns:a="http://schemas.openxmlformats.org/drawingml/2006/main">
            <a:r>
              <a:t>Sources checked 3 November 2026:</a:t>
            </a:r>
          </a:p>
          <a:p xmlns:a="http://schemas.openxmlformats.org/drawingml/2006/main">
            <a:r>
              <a:t>src/snippets/api-design-principles-guidance.md</a:t>
            </a:r>
          </a:p>
          <a:p xmlns:a="http://schemas.openxmlformats.org/drawingml/2006/main">
            <a:r>
              <a:t>https://api-security.owasp.org/editions/2023/en/0xa1-broken-object-level-authorization/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APIOps introduction. Technical continuation is illustrative; no client implementation or measured improvement is claimed.</a:t>
            </a:r>
          </a:p>
          <a:p xmlns:a="http://schemas.openxmlformats.org/drawingml/2006/main">
            <a:r>
              <a:t/>
            </a:r>
          </a:p>
          <a:p xmlns:a="http://schemas.openxmlformats.org/drawingml/2006/main">
            <a:r>
              <a:t>The Locations Canvas and questions are canonical method resources. The filled diagram is newly authored and fictional. No actual client topology, residency decision, traffic volume, capacity target or production control is disclosed or claimed.</a:t>
            </a:r>
          </a:p>
          <a:p xmlns:a="http://schemas.openxmlformats.org/drawingml/2006/main">
            <a:r>
              <a:t/>
            </a:r>
          </a:p>
          <a:p xmlns:a="http://schemas.openxmlformats.org/drawingml/2006/main">
            <a:r>
              <a:t>Sources checked 3 November 2026:</a:t>
            </a:r>
          </a:p>
          <a:p xmlns:a="http://schemas.openxmlformats.org/drawingml/2006/main">
            <a:r>
              <a:t>method-engine: buildCanvasMetadata(locationsCanvas, en)</a:t>
            </a:r>
          </a:p>
          <a:p xmlns:a="http://schemas.openxmlformats.org/drawingml/2006/main">
            <a:r>
              <a:t>method-engine: buildCanvasMetadata(capacityCanvas, 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APIOps introduction. Technical continuation is illustrative; no client implementation or measured improvement is claimed.</a:t>
            </a:r>
          </a:p>
          <a:p xmlns:a="http://schemas.openxmlformats.org/drawingml/2006/main">
            <a:r>
              <a:t/>
            </a:r>
          </a:p>
          <a:p xmlns:a="http://schemas.openxmlformats.org/drawingml/2006/main">
            <a:r>
              <a:t>API Design links Domain Canvas, Interaction Canvas, protocol-specific canvases, design principles and contract-first design. The domain entries are illustrative working definitions. Validate business meanings and state transitions before adopting them. The prior Customer Journey Canvas supplies the actor, trigger and sequence for this example.</a:t>
            </a:r>
          </a:p>
          <a:p xmlns:a="http://schemas.openxmlformats.org/drawingml/2006/main">
            <a:r>
              <a:t/>
            </a:r>
          </a:p>
          <a:p xmlns:a="http://schemas.openxmlformats.org/drawingml/2006/main">
            <a:r>
              <a:t>Sources checked 3 November 2026:</a:t>
            </a:r>
          </a:p>
          <a:p xmlns:a="http://schemas.openxmlformats.org/drawingml/2006/main">
            <a:r>
              <a:t>method-engine: buildStationResourceData(api-design, en, REST)</a:t>
            </a:r>
          </a:p>
          <a:p xmlns:a="http://schemas.openxmlformats.org/drawingml/2006/main">
            <a:r>
              <a:t>src/snippets/api-style-guide.json: REST-DOMAIN-01, REST-DOMAIN-02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APIOps introduction. Technical continuation is illustrative; no client implementation or measured improvement is claimed.</a:t>
            </a:r>
          </a:p>
          <a:p xmlns:a="http://schemas.openxmlformats.org/drawingml/2006/main">
            <a:r>
              <a:t/>
            </a:r>
          </a:p>
          <a:p xmlns:a="http://schemas.openxmlformats.org/drawingml/2006/main">
            <a:r>
              <a:t>Canonical design resource mapping includes domain and interaction modelling, style-specific canvases and contract-first guidance. These interactions are options for a fictional example, not a mandate to implement every style. The final choice depends on consumer tasks and reviewed architecture.</a:t>
            </a:r>
          </a:p>
          <a:p xmlns:a="http://schemas.openxmlformats.org/drawingml/2006/main">
            <a:r>
              <a:t/>
            </a:r>
          </a:p>
          <a:p xmlns:a="http://schemas.openxmlformats.org/drawingml/2006/main">
            <a:r>
              <a:t>Sources checked 3 November 2026:</a:t>
            </a:r>
          </a:p>
          <a:p xmlns:a="http://schemas.openxmlformats.org/drawingml/2006/main">
            <a:r>
              <a:t>method-engine: buildStationResourceData(api-design, en, REST)</a:t>
            </a:r>
          </a:p>
          <a:p xmlns:a="http://schemas.openxmlformats.org/drawingml/2006/main">
            <a:r>
              <a:t>src/data/canvas/canvasData.json: interactionCanvas, restCanvas, eventCanvas, graphqlCanvas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APIOps introduction. Technical continuation is illustrative; no client implementation or measured improvement is claimed.</a:t>
            </a:r>
          </a:p>
          <a:p xmlns:a="http://schemas.openxmlformats.org/drawingml/2006/main">
            <a:r>
              <a:t/>
            </a:r>
          </a:p>
          <a:p xmlns:a="http://schemas.openxmlformats.org/drawingml/2006/main">
            <a:r>
              <a:t>Illustrative operation and payload, not copied from a client contract or supplied by the scaffold. The starter scaffold contract uses OpenAPI 3.0.3 and a read-only Catalog example. OpenAPI describes operations, schemas, responses and security requirements; the service enforces the agreed behaviour. The proposed Idempotency-Key header represents an application contract decision.</a:t>
            </a:r>
          </a:p>
          <a:p xmlns:a="http://schemas.openxmlformats.org/drawingml/2006/main">
            <a:r>
              <a:t/>
            </a:r>
          </a:p>
          <a:p xmlns:a="http://schemas.openxmlformats.org/drawingml/2006/main">
            <a:r>
              <a:t>Sources checked 3 November 2026:</a:t>
            </a:r>
          </a:p>
          <a:p xmlns:a="http://schemas.openxmlformats.org/drawingml/2006/main">
            <a:r>
              <a:t>src/snippets/api-contract-example.yaml</a:t>
            </a:r>
          </a:p>
          <a:p xmlns:a="http://schemas.openxmlformats.org/drawingml/2006/main">
            <a:r>
              <a:t>src/snippets/api-style-guide.json: REST-CONTRACT-01, REST-CONTRACT-02, REST-VALIDATION-01</a:t>
            </a:r>
          </a:p>
          <a:p xmlns:a="http://schemas.openxmlformats.org/drawingml/2006/main">
            <a:r>
              <a:t>https://spec.openapis.org/oas/v3.0.3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APIOps introduction. Technical continuation is illustrative; no client implementation or measured improvement is claimed.</a:t>
            </a:r>
          </a:p>
          <a:p xmlns:a="http://schemas.openxmlformats.org/drawingml/2006/main">
            <a:r>
              <a:t/>
            </a:r>
          </a:p>
          <a:p xmlns:a="http://schemas.openxmlformats.org/drawingml/2006/main">
            <a:r>
              <a:t>Source-reviewed local versions: apiops-cycles-method-data 4.2.1 and create-apiops 1.1.4. The npm initializer command is documented by the local package. An isolated project was generated with the local initializer, API Productization, REST, English and --no-install. That mode skips installation and canvas generation. The command block shows the normal installed workflow. The scaffold supplies a design and review workspace, not a complete payment implementation.</a:t>
            </a:r>
          </a:p>
          <a:p xmlns:a="http://schemas.openxmlformats.org/drawingml/2006/main">
            <a:r>
              <a:t/>
            </a:r>
          </a:p>
          <a:p xmlns:a="http://schemas.openxmlformats.org/drawingml/2006/main">
            <a:r>
              <a:t>Sources checked 3 November 2026:</a:t>
            </a:r>
          </a:p>
          <a:p xmlns:a="http://schemas.openxmlformats.org/drawingml/2006/main">
            <a:r>
              <a:t>packages/create-apiops/README.md</a:t>
            </a:r>
          </a:p>
          <a:p xmlns:a="http://schemas.openxmlformats.org/drawingml/2006/main">
            <a:r>
              <a:t>packages/create-apiops/template/README.md</a:t>
            </a:r>
          </a:p>
          <a:p xmlns:a="http://schemas.openxmlformats.org/drawingml/2006/main">
            <a:r>
              <a:t>packages/create-apiops/template/package.json</a:t>
            </a:r>
          </a:p>
          <a:p xmlns:a="http://schemas.openxmlformats.org/drawingml/2006/main">
            <a:r>
              <a:t>Local scaffold verification: .codex-artifacts/apiops-intro/scaffold-check/intro-payments-demo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APIOps introduction. Technical continuation is illustrative; no client implementation or measured improvement is claimed.</a:t>
            </a:r>
          </a:p>
          <a:p xmlns:a="http://schemas.openxmlformats.org/drawingml/2006/main">
            <a:r>
              <a:t/>
            </a:r>
          </a:p>
          <a:p xmlns:a="http://schemas.openxmlformats.org/drawingml/2006/main">
            <a:r>
              <a:t>Recommended AI working pattern derived from the scaffold AGENTS.md and method guidance. The new-api-guide skill prefers the shared method engine and station readiness criteria. Canvas JSON authoring and export skills support reviewable decisions. The presence of a starter OpenAPI file does not establish design readiness. This is guidance for AI-assisted work, not a claim that the initializer automates implementation.</a:t>
            </a:r>
          </a:p>
          <a:p xmlns:a="http://schemas.openxmlformats.org/drawingml/2006/main">
            <a:r>
              <a:t/>
            </a:r>
          </a:p>
          <a:p xmlns:a="http://schemas.openxmlformats.org/drawingml/2006/main">
            <a:r>
              <a:t>Sources checked 3 November 2026:</a:t>
            </a:r>
          </a:p>
          <a:p xmlns:a="http://schemas.openxmlformats.org/drawingml/2006/main">
            <a:r>
              <a:t>packages/create-apiops/template/AGENTS.md</a:t>
            </a:r>
          </a:p>
          <a:p xmlns:a="http://schemas.openxmlformats.org/drawingml/2006/main">
            <a:r>
              <a:t>skills/new-api-guide/SKILL.md</a:t>
            </a:r>
          </a:p>
          <a:p xmlns:a="http://schemas.openxmlformats.org/drawingml/2006/main">
            <a:r>
              <a:t>src/snippets/api-design-principles-guidance.md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APIOps introduction. Technical continuation is illustrative; no client implementation or measured improvement is claimed.</a:t>
            </a:r>
          </a:p>
          <a:p xmlns:a="http://schemas.openxmlformats.org/drawingml/2006/main">
            <a:r>
              <a:t/>
            </a:r>
          </a:p>
          <a:p xmlns:a="http://schemas.openxmlformats.org/drawingml/2006/main">
            <a:r>
              <a:t>Recommended iterative working pattern. The validated contract, domain rules, architecture decisions and critical journeys constrain the implementation. The example task is illustrative. AI output requires review and execution of meaningful tests. Source guidance explicitly connects delivery with prior method outputs. Visual generated with the built-in image generation tool using the APIOps scarf-human style; conceptual, not a client workshop photograph.</a:t>
            </a:r>
          </a:p>
          <a:p xmlns:a="http://schemas.openxmlformats.org/drawingml/2006/main">
            <a:r>
              <a:t/>
            </a:r>
          </a:p>
          <a:p xmlns:a="http://schemas.openxmlformats.org/drawingml/2006/main">
            <a:r>
              <a:t>Sources checked 3 November 2026:</a:t>
            </a:r>
          </a:p>
          <a:p xmlns:a="http://schemas.openxmlformats.org/drawingml/2006/main">
            <a:r>
              <a:t>src/snippets/api-design-principles-guidance.md</a:t>
            </a:r>
          </a:p>
          <a:p xmlns:a="http://schemas.openxmlformats.org/drawingml/2006/main">
            <a:r>
              <a:t>packages/create-apiops/template/AGENTS.md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APIOps introduction. Technical continuation is illustrative; no client implementation or measured improvement is claimed.</a:t>
            </a:r>
          </a:p>
          <a:p xmlns:a="http://schemas.openxmlformats.org/drawingml/2006/main">
            <a:r>
              <a:t/>
            </a:r>
          </a:p>
          <a:p xmlns:a="http://schemas.openxmlformats.org/drawingml/2006/main">
            <a:r>
              <a:t>Illustrative acceptance-test ideas derived from journey, architecture and contract decisions. No test execution or client performance result is claimed. The repository guidance includes functional, security and performance testing. Object-level access tests support the OWASP recommendation to validate permissions for requested objects. The scaffold does not supply this payment runtime or these application tests.</a:t>
            </a:r>
          </a:p>
          <a:p xmlns:a="http://schemas.openxmlformats.org/drawingml/2006/main">
            <a:r>
              <a:t/>
            </a:r>
          </a:p>
          <a:p xmlns:a="http://schemas.openxmlformats.org/drawingml/2006/main">
            <a:r>
              <a:t>Sources checked 3 November 2026:</a:t>
            </a:r>
          </a:p>
          <a:p xmlns:a="http://schemas.openxmlformats.org/drawingml/2006/main">
            <a:r>
              <a:t>method-engine: buildResourceMetadata(api-testing-best-practices, en)</a:t>
            </a:r>
          </a:p>
          <a:p xmlns:a="http://schemas.openxmlformats.org/drawingml/2006/main">
            <a:r>
              <a:t>src/snippets/api-design-principles-guidance.md</a:t>
            </a:r>
          </a:p>
          <a:p xmlns:a="http://schemas.openxmlformats.org/drawingml/2006/main">
            <a:r>
              <a:t>https://api-security.owasp.org/editions/2023/en/0xa1-broken-object-level-authorization/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APIOps introduction. Technical continuation is illustrative; no client implementation or measured improvement is claimed.</a:t>
            </a:r>
          </a:p>
          <a:p xmlns:a="http://schemas.openxmlformats.org/drawingml/2006/main">
            <a:r>
              <a:t/>
            </a:r>
          </a:p>
          <a:p xmlns:a="http://schemas.openxmlformats.org/drawingml/2006/main">
            <a:r>
              <a:t>Verified against the actual Spectral YAML and npm scripts. read-only extends base.yaml and prohibits POST, PUT, PATCH and DELETE. full-crud extends the same base and adds no rules. base.yaml extends spectral:oas and checks server URLs against ^/v\d+$, for example /v1. The README wording calling full-crud stricter is not used here because the implementation is authoritative. These are configured rules, not proof of the full style guide or runtime security. No Spectral execution result is claimed.</a:t>
            </a:r>
          </a:p>
          <a:p xmlns:a="http://schemas.openxmlformats.org/drawingml/2006/main">
            <a:r>
              <a:t/>
            </a:r>
          </a:p>
          <a:p xmlns:a="http://schemas.openxmlformats.org/drawingml/2006/main">
            <a:r>
              <a:t>Sources checked 3 November 2026:</a:t>
            </a:r>
          </a:p>
          <a:p xmlns:a="http://schemas.openxmlformats.org/drawingml/2006/main">
            <a:r>
              <a:t>packages/create-apiops/template/spectral/base.yaml</a:t>
            </a:r>
          </a:p>
          <a:p xmlns:a="http://schemas.openxmlformats.org/drawingml/2006/main">
            <a:r>
              <a:t>packages/create-apiops/template/spectral/read-only.yaml</a:t>
            </a:r>
          </a:p>
          <a:p xmlns:a="http://schemas.openxmlformats.org/drawingml/2006/main">
            <a:r>
              <a:t>packages/create-apiops/template/spectral/full-crud.yaml</a:t>
            </a:r>
          </a:p>
          <a:p xmlns:a="http://schemas.openxmlformats.org/drawingml/2006/main">
            <a:r>
              <a:t>packages/create-apiops/template/package.json</a:t>
            </a:r>
          </a:p>
          <a:p xmlns:a="http://schemas.openxmlformats.org/drawingml/2006/main">
            <a:r>
              <a:t>https://github.com/stoplightio/spectral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APIOps introduction. Technical continuation is illustrative; no client implementation or measured improvement is claimed.</a:t>
            </a:r>
          </a:p>
          <a:p xmlns:a="http://schemas.openxmlformats.org/drawingml/2006/main">
            <a:r>
              <a:t/>
            </a:r>
          </a:p>
          <a:p xmlns:a="http://schemas.openxmlformats.org/drawingml/2006/main">
            <a:r>
              <a:t>The package audit checklist uses six lifecycle stages: Strategy, Architecture, Design, Delivery, Publishing and Improving. In the inspected default checklist, Improving currently has no checklist items, so teams must add meaningful improvement evidence. The eight core stations remain the navigation model. The audit script reads the canonical package checklist unless a project-local override exists, combines spec checks and manual/default statuses, and emits JSON, Markdown, HTML and JUnit. The table describes evidence expectations; it is not an actual result for this example.</a:t>
            </a:r>
          </a:p>
          <a:p xmlns:a="http://schemas.openxmlformats.org/drawingml/2006/main">
            <a:r>
              <a:t/>
            </a:r>
          </a:p>
          <a:p xmlns:a="http://schemas.openxmlformats.org/drawingml/2006/main">
            <a:r>
              <a:t>Sources checked 3 November 2026:</a:t>
            </a:r>
          </a:p>
          <a:p xmlns:a="http://schemas.openxmlformats.org/drawingml/2006/main">
            <a:r>
              <a:t>src/snippets/api-audit-checklist.json</a:t>
            </a:r>
          </a:p>
          <a:p xmlns:a="http://schemas.openxmlformats.org/drawingml/2006/main">
            <a:r>
              <a:t>packages/create-apiops/template/scripts/run-design-audit.js</a:t>
            </a:r>
          </a:p>
          <a:p xmlns:a="http://schemas.openxmlformats.org/drawingml/2006/main">
            <a:r>
              <a:t>packages/create-apiops/template/specs/audit/README.md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APIOps introduction. Technical continuation is illustrative; no client implementation or measured improvement is claimed.</a:t>
            </a:r>
          </a:p>
          <a:p xmlns:a="http://schemas.openxmlformats.org/drawingml/2006/main">
            <a:r>
              <a:t/>
            </a:r>
          </a:p>
          <a:p xmlns:a="http://schemas.openxmlformats.org/drawingml/2006/main">
            <a:r>
              <a:t>Direct implementation review: checkExamplesPassValidation returns hasAnyExample(spec); checkValidationWorkflowPresent checks file existence; checkOpaqueIdentifiers looks for productId, variantId and categoryId; normalizeStatus returns manual defaultStatus or partial. These limitations are concrete in the inspected local create-apiops 1.1.4 template. The canonical JSON style guide is guidance and linked audit metadata; it is not automatically compiled into a complete Spectral ruleset. Review and extend automation rather than interpreting report generation as verified readiness.</a:t>
            </a:r>
          </a:p>
          <a:p xmlns:a="http://schemas.openxmlformats.org/drawingml/2006/main">
            <a:r>
              <a:t/>
            </a:r>
          </a:p>
          <a:p xmlns:a="http://schemas.openxmlformats.org/drawingml/2006/main">
            <a:r>
              <a:t>Sources checked 3 November 2026:</a:t>
            </a:r>
          </a:p>
          <a:p xmlns:a="http://schemas.openxmlformats.org/drawingml/2006/main">
            <a:r>
              <a:t>packages/create-apiops/template/scripts/run-design-audit.js: checkExamplesPassValidation, checkValidationWorkflowPresent, checkOpaqueIdentifiers, normalizeStatus</a:t>
            </a:r>
          </a:p>
          <a:p xmlns:a="http://schemas.openxmlformats.org/drawingml/2006/main">
            <a:r>
              <a:t>src/snippets/api-style-guide.json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APIOps introduction. Technical continuation is illustrative; no client implementation or measured improvement is claimed.</a:t>
            </a:r>
          </a:p>
          <a:p xmlns:a="http://schemas.openxmlformats.org/drawingml/2006/main">
            <a:r>
              <a:t/>
            </a:r>
          </a:p>
          <a:p xmlns:a="http://schemas.openxmlformats.org/drawingml/2006/main">
            <a:r>
              <a:t>The inspected .github/workflows/openapi-lint.yml installs with npm ci, lints, generates audit reports and publishes JUnit. It defaults to read-only and supports manual full-crud selection. The audit runner writes reports; its CLI does not itself fail merely because coverage includes gaps. The JUnit publisher step has continue-on-error enabled. Teams should define explicit gating behaviour for the chosen profile and runtime tests. No changes were made to production CI.</a:t>
            </a:r>
          </a:p>
          <a:p xmlns:a="http://schemas.openxmlformats.org/drawingml/2006/main">
            <a:r>
              <a:t/>
            </a:r>
          </a:p>
          <a:p xmlns:a="http://schemas.openxmlformats.org/drawingml/2006/main">
            <a:r>
              <a:t>Sources checked 3 November 2026:</a:t>
            </a:r>
          </a:p>
          <a:p xmlns:a="http://schemas.openxmlformats.org/drawingml/2006/main">
            <a:r>
              <a:t>packages/create-apiops/template/.github/workflows/openapi-lint.yml</a:t>
            </a:r>
          </a:p>
          <a:p xmlns:a="http://schemas.openxmlformats.org/drawingml/2006/main">
            <a:r>
              <a:t>packages/create-apiops/template/scripts/run-design-audit.js</a:t>
            </a:r>
          </a:p>
          <a:p xmlns:a="http://schemas.openxmlformats.org/drawingml/2006/main">
            <a:r>
              <a:t>packages/create-apiops/template/README.md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APIOps introduction. Technical continuation is illustrative; no client implementation or measured improvement is claimed.</a:t>
            </a:r>
          </a:p>
          <a:p xmlns:a="http://schemas.openxmlformats.org/drawingml/2006/main">
            <a:r>
              <a:t/>
            </a:r>
          </a:p>
          <a:p xmlns:a="http://schemas.openxmlformats.org/drawingml/2006/main">
            <a:r>
              <a:t>Canonical API Publishing resources cover release channels, documentation, onboarding and readiness. Monitoring and Improving resources cover performance, adoption, feedback and continuous improvement. Payment completion and pending age are proposed example metrics, not measured client results or package defaults.</a:t>
            </a:r>
          </a:p>
          <a:p xmlns:a="http://schemas.openxmlformats.org/drawingml/2006/main">
            <a:r>
              <a:t/>
            </a:r>
          </a:p>
          <a:p xmlns:a="http://schemas.openxmlformats.org/drawingml/2006/main">
            <a:r>
              <a:t>Sources checked 3 November 2026:</a:t>
            </a:r>
          </a:p>
          <a:p xmlns:a="http://schemas.openxmlformats.org/drawingml/2006/main">
            <a:r>
              <a:t>method-engine: buildStationResourceData(api-publishing, en, REST)</a:t>
            </a:r>
          </a:p>
          <a:p xmlns:a="http://schemas.openxmlformats.org/drawingml/2006/main">
            <a:r>
              <a:t>method-engine: buildStationResourceData(monitoring-and-improving, en, REST)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APIOps introduction. Technical continuation is illustrative; no client implementation or measured improvement is claimed.</a:t>
            </a:r>
          </a:p>
          <a:p xmlns:a="http://schemas.openxmlformats.org/drawingml/2006/main">
            <a:r>
              <a:t/>
            </a:r>
          </a:p>
          <a:p xmlns:a="http://schemas.openxmlformats.org/drawingml/2006/main">
            <a:r>
              <a:t>Suggested introduction-to-practice sequence. Sources reviewed include the supplied anonymised Word case study, the previously prepared strategy case deck, installed apiops-cycles-method-data 4.2.1, create-apiops 1.1.4 template and initializer, and the matching local method-data repository. Technical examples and AI workflow recommendations are newly authored illustrative continuations. The case benefits remain qualitative. The local scaffold was generated with --no-install, so no live payment service, Spectral run or runtime test outcome is claimed.</a:t>
            </a:r>
          </a:p>
          <a:p xmlns:a="http://schemas.openxmlformats.org/drawingml/2006/main">
            <a:r>
              <a:t/>
            </a:r>
          </a:p>
          <a:p xmlns:a="http://schemas.openxmlformats.org/drawingml/2006/main">
            <a:r>
              <a:t>Sources checked 3 November 2026:</a:t>
            </a:r>
          </a:p>
          <a:p xmlns:a="http://schemas.openxmlformats.org/drawingml/2006/main">
            <a:r>
              <a:t>https://apiopscycles.com/</a:t>
            </a:r>
          </a:p>
          <a:p xmlns:a="http://schemas.openxmlformats.org/drawingml/2006/main">
            <a:r>
              <a:t>https://github.com/APIOpsCycles/apiops-cycles-method-data</a:t>
            </a:r>
          </a:p>
          <a:p xmlns:a="http://schemas.openxmlformats.org/drawingml/2006/main">
            <a:r>
              <a:t>packages/create-apiops/README.md</a:t>
            </a:r>
          </a:p>
          <a:p xmlns:a="http://schemas.openxmlformats.org/drawingml/2006/main">
            <a:r>
              <a:t>src/lib/method-engine.js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df20c3e32c6495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3ae22b6e19a478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f0ef81b5cb14ce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7149e91e37c4d5b"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038a4317e6e4ae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01281d01785487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AD50D34-0F55-4E5E-B702-47BC8828797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BBADD6F-E438-4120-A5DA-CF5673D2158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21FFDC49-4695-4A99-A9AA-63B29B68388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6C9D157-0A64-45A4-9D39-D7D2BE707F5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1665418-E555-4101-9BDD-D30A7C423F93}"/>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4AFD908-1257-4AFE-BA79-BA1670F2B6C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AC85246-EB43-4516-9E11-1745A579768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40E5FB4-508C-4F88-9104-3B4D115F4EF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DC110B2-5DD6-475C-ADB3-E06CDE7DA34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CDECEFB-3F53-41E0-89B8-0B58C5963C3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6231a74e76a455a" /><Relationship Type="http://schemas.openxmlformats.org/officeDocument/2006/relationships/slideLayout" Target="/ppt/slideLayouts/slideLayout1.xml" Id="R891e96b9bdf24fe9" /><Relationship Type="http://schemas.openxmlformats.org/officeDocument/2006/relationships/slideLayout" Target="/ppt/slideLayouts/slideLayout2.xml" Id="R02c0ee0bba6b4051" /><Relationship Type="http://schemas.openxmlformats.org/officeDocument/2006/relationships/slideLayout" Target="/ppt/slideLayouts/slideLayout3.xml" Id="R1a2fac5294634c7b" /><Relationship Type="http://schemas.openxmlformats.org/officeDocument/2006/relationships/slideLayout" Target="/ppt/slideLayouts/slideLayout4.xml" Id="R7ef0f0bee58b4f97" /><Relationship Type="http://schemas.openxmlformats.org/officeDocument/2006/relationships/slideLayout" Target="/ppt/slideLayouts/slideLayout5.xml" Id="Raa3f8eafa7394a0a" /><Relationship Type="http://schemas.openxmlformats.org/officeDocument/2006/relationships/slideLayout" Target="/ppt/slideLayouts/slideLayout6.xml" Id="R2661418848cb446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91e96b9bdf24fe9"/>
    <p:sldLayoutId xmlns:r="http://schemas.openxmlformats.org/officeDocument/2006/relationships" id="2147483650" r:id="R02c0ee0bba6b4051"/>
    <p:sldLayoutId xmlns:r="http://schemas.openxmlformats.org/officeDocument/2006/relationships" id="2147483651" r:id="R1a2fac5294634c7b"/>
    <p:sldLayoutId xmlns:r="http://schemas.openxmlformats.org/officeDocument/2006/relationships" id="2147483652" r:id="R7ef0f0bee58b4f97"/>
    <p:sldLayoutId xmlns:r="http://schemas.openxmlformats.org/officeDocument/2006/relationships" id="2147483653" r:id="Raa3f8eafa7394a0a"/>
    <p:sldLayoutId xmlns:r="http://schemas.openxmlformats.org/officeDocument/2006/relationships" id="2147483654" r:id="R2661418848cb446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Inter"/>
        <a:ea typeface=""/>
        <a:cs typeface=""/>
      </a:majorFont>
      <a:minorFont>
        <a:latin typeface="Inter"/>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7824107bb44418d" /><Relationship Type="http://schemas.openxmlformats.org/officeDocument/2006/relationships/image" Target="/ppt/media/image.png" Id="Rbb513ac112924561" /><Relationship Type="http://schemas.openxmlformats.org/officeDocument/2006/relationships/image" Target="/ppt/media/image2.png" Id="R87ca01e09abf471e" /><Relationship Type="http://schemas.openxmlformats.org/officeDocument/2006/relationships/notesSlide" Target="/ppt/notesSlides/notesSlide1.xml" Id="R4fe7b60c9d7844b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d60fa7c9de814f25" /><Relationship Type="http://schemas.openxmlformats.org/officeDocument/2006/relationships/image" Target="/ppt/media/image3.png" Id="R6e64d152312c46f6" /><Relationship Type="http://schemas.openxmlformats.org/officeDocument/2006/relationships/notesSlide" Target="/ppt/notesSlides/notesSlide2.xml" Id="Reb65afdce9f04908"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564d8dd7f6934bc3" /><Relationship Type="http://schemas.openxmlformats.org/officeDocument/2006/relationships/image" Target="/ppt/media/image4.png" Id="R688b41feba39498b" /><Relationship Type="http://schemas.openxmlformats.org/officeDocument/2006/relationships/image" Target="/ppt/media/image5.png" Id="Rf158dfa6ef774e1e" /><Relationship Type="http://schemas.openxmlformats.org/officeDocument/2006/relationships/notesSlide" Target="/ppt/notesSlides/notesSlide3.xml" Id="Rbc5fd3b703384333"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c7df79413f8461d" /><Relationship Type="http://schemas.openxmlformats.org/officeDocument/2006/relationships/image" Target="/ppt/media/image6.png" Id="R4b6578b4954046c8" /><Relationship Type="http://schemas.openxmlformats.org/officeDocument/2006/relationships/image" Target="/ppt/media/image7.png" Id="Rd21d0d2d94374cdb" /><Relationship Type="http://schemas.openxmlformats.org/officeDocument/2006/relationships/notesSlide" Target="/ppt/notesSlides/notesSlide4.xml" Id="R1aaef302c6a54768"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79cc1b1185e43ae" /><Relationship Type="http://schemas.openxmlformats.org/officeDocument/2006/relationships/image" Target="/ppt/media/image8.png" Id="Rb3adc4220b694e0e" /><Relationship Type="http://schemas.openxmlformats.org/officeDocument/2006/relationships/image" Target="/ppt/media/image9.png" Id="Rfd25c25663004e97" /><Relationship Type="http://schemas.openxmlformats.org/officeDocument/2006/relationships/notesSlide" Target="/ppt/notesSlides/notesSlide5.xml" Id="Rf4cde6e57f0c4a68"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80f3f5b5eca24dc3" /><Relationship Type="http://schemas.openxmlformats.org/officeDocument/2006/relationships/image" Target="/ppt/media/image10.png" Id="R7a50eac9877d4166" /><Relationship Type="http://schemas.openxmlformats.org/officeDocument/2006/relationships/image" Target="/ppt/media/image11.png" Id="Rbdde739384d1484c" /><Relationship Type="http://schemas.openxmlformats.org/officeDocument/2006/relationships/notesSlide" Target="/ppt/notesSlides/notesSlide6.xml" Id="Rc738b6a05f734ae1"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cdbab1cdec5a4bbe" /><Relationship Type="http://schemas.openxmlformats.org/officeDocument/2006/relationships/image" Target="/ppt/media/image12.png" Id="Rd5629100231a481f" /><Relationship Type="http://schemas.openxmlformats.org/officeDocument/2006/relationships/image" Target="/ppt/media/image13.png" Id="Rbc870cc4cbeb4501" /><Relationship Type="http://schemas.openxmlformats.org/officeDocument/2006/relationships/notesSlide" Target="/ppt/notesSlides/notesSlide7.xml" Id="R43f7aba3a2134e4d"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cc715f6c3e3640ec" /><Relationship Type="http://schemas.openxmlformats.org/officeDocument/2006/relationships/image" Target="/ppt/media/image14.png" Id="R9b6f8f09401b41ae" /><Relationship Type="http://schemas.openxmlformats.org/officeDocument/2006/relationships/image" Target="/ppt/media/image15.png" Id="Rc3f5dbc4712c46c7" /><Relationship Type="http://schemas.openxmlformats.org/officeDocument/2006/relationships/image" Target="/ppt/media/image16.png" Id="Rc442beb316d74006" /><Relationship Type="http://schemas.openxmlformats.org/officeDocument/2006/relationships/image" Target="/ppt/media/image17.png" Id="Rf71c2fbc9a7449d8" /><Relationship Type="http://schemas.openxmlformats.org/officeDocument/2006/relationships/image" Target="/ppt/media/image18.png" Id="R4f7c9bae00c54e9a" /><Relationship Type="http://schemas.openxmlformats.org/officeDocument/2006/relationships/notesSlide" Target="/ppt/notesSlides/notesSlide8.xml" Id="Rc7c2dc1564c4461c"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9b0a1ea94a8d473a" /><Relationship Type="http://schemas.openxmlformats.org/officeDocument/2006/relationships/image" Target="/ppt/media/image19.png" Id="R1da28369a44e4b2f" /><Relationship Type="http://schemas.openxmlformats.org/officeDocument/2006/relationships/notesSlide" Target="/ppt/notesSlides/notesSlide9.xml" Id="Rde8dd75f657648c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2d9702412ab844a3" /><Relationship Type="http://schemas.openxmlformats.org/officeDocument/2006/relationships/image" Target="/ppt/media/image20.png" Id="R7a2920be99754ea2" /><Relationship Type="http://schemas.openxmlformats.org/officeDocument/2006/relationships/image" Target="/ppt/media/image21.png" Id="Rbd1c0a2ea34e493b" /><Relationship Type="http://schemas.openxmlformats.org/officeDocument/2006/relationships/notesSlide" Target="/ppt/notesSlides/notesSlide10.xml" Id="Rd56ddf0b76e3446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d85c604a0c324f4e" /><Relationship Type="http://schemas.openxmlformats.org/officeDocument/2006/relationships/image" Target="/ppt/media/image22.png" Id="R83828bd44dfa4474" /><Relationship Type="http://schemas.openxmlformats.org/officeDocument/2006/relationships/image" Target="/ppt/media/image23.png" Id="R083b385aa6494920" /><Relationship Type="http://schemas.openxmlformats.org/officeDocument/2006/relationships/notesSlide" Target="/ppt/notesSlides/notesSlide11.xml" Id="Raa77e481e2f6461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2eb2dcbcb88243dc" /><Relationship Type="http://schemas.openxmlformats.org/officeDocument/2006/relationships/image" Target="/ppt/media/image24.png" Id="Rafc5e59c6aac4d55" /><Relationship Type="http://schemas.openxmlformats.org/officeDocument/2006/relationships/notesSlide" Target="/ppt/notesSlides/notesSlide12.xml" Id="R1994113734c9470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46900822a1bc4203" /><Relationship Type="http://schemas.openxmlformats.org/officeDocument/2006/relationships/image" Target="/ppt/media/image25.png" Id="Re6b6eab1684b4bd4" /><Relationship Type="http://schemas.openxmlformats.org/officeDocument/2006/relationships/notesSlide" Target="/ppt/notesSlides/notesSlide13.xml" Id="R14ecf5e36ddd409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fa963636b29b4e0b" /><Relationship Type="http://schemas.openxmlformats.org/officeDocument/2006/relationships/image" Target="/ppt/media/image26.png" Id="Rfa4ddbe0d95540fd" /><Relationship Type="http://schemas.openxmlformats.org/officeDocument/2006/relationships/notesSlide" Target="/ppt/notesSlides/notesSlide14.xml" Id="Rb6b87154ba5742c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c30005392e1d42de" /><Relationship Type="http://schemas.openxmlformats.org/officeDocument/2006/relationships/image" Target="/ppt/media/image27.png" Id="R8f360159073648a2" /><Relationship Type="http://schemas.openxmlformats.org/officeDocument/2006/relationships/image" Target="/ppt/media/image28.png" Id="R642f1cef81b74a51" /><Relationship Type="http://schemas.openxmlformats.org/officeDocument/2006/relationships/notesSlide" Target="/ppt/notesSlides/notesSlide15.xml" Id="R7b85c5f19f9047f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f2b1a709880f4252" /><Relationship Type="http://schemas.openxmlformats.org/officeDocument/2006/relationships/image" Target="/ppt/media/image29.png" Id="R3782a2bea5fa4999" /><Relationship Type="http://schemas.openxmlformats.org/officeDocument/2006/relationships/image" Target="/ppt/media/image30.png" Id="R414461ccd0d84c71" /><Relationship Type="http://schemas.openxmlformats.org/officeDocument/2006/relationships/notesSlide" Target="/ppt/notesSlides/notesSlide16.xml" Id="R718b2c133846445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408468f04cb04eb4" /><Relationship Type="http://schemas.openxmlformats.org/officeDocument/2006/relationships/image" Target="/ppt/media/image31.png" Id="R57bdf312c0974e6e" /><Relationship Type="http://schemas.openxmlformats.org/officeDocument/2006/relationships/notesSlide" Target="/ppt/notesSlides/notesSlide17.xml" Id="Rfeeac578c9ab43c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956efe93e2cb4d6d" /><Relationship Type="http://schemas.openxmlformats.org/officeDocument/2006/relationships/image" Target="/ppt/media/image32.png" Id="Rd6a401881f4c43d3" /><Relationship Type="http://schemas.openxmlformats.org/officeDocument/2006/relationships/notesSlide" Target="/ppt/notesSlides/notesSlide18.xml" Id="R971348df0bb6487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726dc23a124944be" /><Relationship Type="http://schemas.openxmlformats.org/officeDocument/2006/relationships/image" Target="/ppt/media/image33.png" Id="R0fcab183b6a04a96" /><Relationship Type="http://schemas.openxmlformats.org/officeDocument/2006/relationships/notesSlide" Target="/ppt/notesSlides/notesSlide19.xml" Id="Rbf7e21b5188941f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aa24e58fb9bd4d18" /><Relationship Type="http://schemas.openxmlformats.org/officeDocument/2006/relationships/image" Target="/ppt/media/image34.png" Id="R855c852cf2a54fd3" /><Relationship Type="http://schemas.openxmlformats.org/officeDocument/2006/relationships/notesSlide" Target="/ppt/notesSlides/notesSlide20.xml" Id="Rf96562af498f4c8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11a70ca9171e4b2b" /><Relationship Type="http://schemas.openxmlformats.org/officeDocument/2006/relationships/image" Target="/ppt/media/image35.png" Id="R85427c1d04d44a2d" /><Relationship Type="http://schemas.openxmlformats.org/officeDocument/2006/relationships/image" Target="/ppt/media/image36.png" Id="Rc069cc15d7884680" /><Relationship Type="http://schemas.openxmlformats.org/officeDocument/2006/relationships/notesSlide" Target="/ppt/notesSlides/notesSlide21.xml" Id="R80e36673003a4e1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388a13297055449a" /><Relationship Type="http://schemas.openxmlformats.org/officeDocument/2006/relationships/image" Target="/ppt/media/image37.png" Id="R08eaf00a0f9f4a9c" /><Relationship Type="http://schemas.openxmlformats.org/officeDocument/2006/relationships/notesSlide" Target="/ppt/notesSlides/notesSlide22.xml" Id="Rfae5d0e4200844e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19a1fe89a2ac4889" /><Relationship Type="http://schemas.openxmlformats.org/officeDocument/2006/relationships/image" Target="/ppt/media/image38.png" Id="R9cbdf9c19f8747b1" /><Relationship Type="http://schemas.openxmlformats.org/officeDocument/2006/relationships/notesSlide" Target="/ppt/notesSlides/notesSlide23.xml" Id="R5b0d961eab5c40e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3bead78fcea34eb7" /><Relationship Type="http://schemas.openxmlformats.org/officeDocument/2006/relationships/image" Target="/ppt/media/image39.png" Id="R38830be182bb4d96" /><Relationship Type="http://schemas.openxmlformats.org/officeDocument/2006/relationships/notesSlide" Target="/ppt/notesSlides/notesSlide24.xml" Id="Reec2cdaddfaa4bd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7c88bd79c89b46ba" /><Relationship Type="http://schemas.openxmlformats.org/officeDocument/2006/relationships/image" Target="/ppt/media/image40.png" Id="R9d9cc9cf014e44a7" /><Relationship Type="http://schemas.openxmlformats.org/officeDocument/2006/relationships/notesSlide" Target="/ppt/notesSlides/notesSlide25.xml" Id="R6799ff88642f464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290073a9273a4ecf" /><Relationship Type="http://schemas.openxmlformats.org/officeDocument/2006/relationships/image" Target="/ppt/media/image41.png" Id="Rd3ce4455f0db4ce0" /><Relationship Type="http://schemas.openxmlformats.org/officeDocument/2006/relationships/notesSlide" Target="/ppt/notesSlides/notesSlide26.xml" Id="R814cbe3117c34d3b"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84abbd67b74440d2" /><Relationship Type="http://schemas.openxmlformats.org/officeDocument/2006/relationships/image" Target="/ppt/media/image42.png" Id="R48d84ac6039f4fdc" /><Relationship Type="http://schemas.openxmlformats.org/officeDocument/2006/relationships/notesSlide" Target="/ppt/notesSlides/notesSlide27.xml" Id="R36c1e04c1e8d46f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636537da251842cb" /><Relationship Type="http://schemas.openxmlformats.org/officeDocument/2006/relationships/image" Target="/ppt/media/image43.png" Id="R64d8f72f6f43499a" /><Relationship Type="http://schemas.openxmlformats.org/officeDocument/2006/relationships/notesSlide" Target="/ppt/notesSlides/notesSlide28.xml" Id="R842a5ff50a1c474f"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9B4378F4-9002-427D-9B4F-13DF700F3DA2}"/>
              </a:ext>
            </a:extLst>
          </p:cNvPr>
          <p:cNvPicPr>
            <a:picLocks xmlns:a="http://schemas.openxmlformats.org/drawingml/2006/main" noChangeAspect="1"/>
          </p:cNvPicPr>
          <p:nvPr/>
        </p:nvPicPr>
        <p:blipFill>
          <a:blip xmlns:r="http://schemas.openxmlformats.org/officeDocument/2006/relationships" xmlns:a="http://schemas.openxmlformats.org/drawingml/2006/main" r:embed="Rbb513ac112924561"/>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A1E8301-23EF-4910-80C1-B4E231D6D6CF}"/>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01</a:t>
            </a:r>
          </a:p>
        </p:txBody>
      </p:sp>
      <p:sp>
        <p:nvSpPr>
          <p:cNvPr id="3" name="">
            <a:extLst xmlns:a="http://schemas.openxmlformats.org/drawingml/2006/main">
              <a:ext uri="{FF2B5EF4-FFF2-40B4-BE49-F238E27FC236}">
                <a16:creationId xmlns:a16="http://schemas.microsoft.com/office/drawing/2014/main" id="{55ADF28B-8C72-4A9B-9743-DBC79C9DA5D9}"/>
              </a:ext>
            </a:extLst>
          </p:cNvPr>
          <p:cNvSpPr>
            <a:spLocks xmlns:a="http://schemas.openxmlformats.org/drawingml/2006/main" noGrp="1"/>
          </p:cNvSpPr>
          <p:nvPr/>
        </p:nvSpPr>
        <p:spPr>
          <a:xfrm xmlns:a="http://schemas.openxmlformats.org/drawingml/2006/main">
            <a:off x="609600" y="1362075"/>
            <a:ext cx="6096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600" b="1">
                <a:solidFill>
                  <a:srgbClr val="222222"/>
                </a:solidFill>
                <a:latin typeface="Inter"/>
                <a:ea typeface="Inter"/>
                <a:cs typeface="Inter"/>
              </a:defRPr>
            </a:defPPr>
            <a:lvl1pPr>
              <a:defRPr sz="3600" b="1">
                <a:solidFill>
                  <a:srgbClr val="222222"/>
                </a:solidFill>
                <a:latin typeface="Inter"/>
                <a:ea typeface="Inter"/>
                <a:cs typeface="Inter"/>
              </a:defRPr>
            </a:lvl1pPr>
            <a:lvl2pPr>
              <a:defRPr sz="3600" b="1">
                <a:solidFill>
                  <a:srgbClr val="222222"/>
                </a:solidFill>
                <a:latin typeface="Inter"/>
                <a:ea typeface="Inter"/>
                <a:cs typeface="Inter"/>
              </a:defRPr>
            </a:lvl2pPr>
            <a:lvl3pPr>
              <a:defRPr sz="3600" b="1">
                <a:solidFill>
                  <a:srgbClr val="222222"/>
                </a:solidFill>
                <a:latin typeface="Inter"/>
                <a:ea typeface="Inter"/>
                <a:cs typeface="Inter"/>
              </a:defRPr>
            </a:lvl3pPr>
            <a:lvl4pPr>
              <a:defRPr sz="3600" b="1">
                <a:solidFill>
                  <a:srgbClr val="222222"/>
                </a:solidFill>
                <a:latin typeface="Inter"/>
                <a:ea typeface="Inter"/>
                <a:cs typeface="Inter"/>
              </a:defRPr>
            </a:lvl4pPr>
            <a:lvl5pPr>
              <a:defRPr sz="3600" b="1">
                <a:solidFill>
                  <a:srgbClr val="222222"/>
                </a:solidFill>
                <a:latin typeface="Inter"/>
                <a:ea typeface="Inter"/>
                <a:cs typeface="Inter"/>
              </a:defRPr>
            </a:lvl5pPr>
            <a:lvl6pPr>
              <a:defRPr sz="3600" b="1">
                <a:solidFill>
                  <a:srgbClr val="222222"/>
                </a:solidFill>
                <a:latin typeface="Inter"/>
                <a:ea typeface="Inter"/>
                <a:cs typeface="Inter"/>
              </a:defRPr>
            </a:lvl6pPr>
            <a:lvl7pPr>
              <a:defRPr sz="3600" b="1">
                <a:solidFill>
                  <a:srgbClr val="222222"/>
                </a:solidFill>
                <a:latin typeface="Inter"/>
                <a:ea typeface="Inter"/>
                <a:cs typeface="Inter"/>
              </a:defRPr>
            </a:lvl7pPr>
            <a:lvl8pPr>
              <a:defRPr sz="3600" b="1">
                <a:solidFill>
                  <a:srgbClr val="222222"/>
                </a:solidFill>
                <a:latin typeface="Inter"/>
                <a:ea typeface="Inter"/>
                <a:cs typeface="Inter"/>
              </a:defRPr>
            </a:lvl8pPr>
            <a:lvl9pPr>
              <a:defRPr sz="3600" b="1">
                <a:solidFill>
                  <a:srgbClr val="222222"/>
                </a:solidFill>
                <a:latin typeface="Inter"/>
                <a:ea typeface="Inter"/>
                <a:cs typeface="Inter"/>
              </a:defRPr>
            </a:lvl9pPr>
          </a:lstStyle>
          <a:p xmlns:a="http://schemas.openxmlformats.org/drawingml/2006/main">
            <a:pPr>
              <a:defRPr sz="3600" b="1">
                <a:solidFill>
                  <a:srgbClr val="222222"/>
                </a:solidFill>
                <a:latin typeface="Inter"/>
                <a:ea typeface="Inter"/>
                <a:cs typeface="Inter"/>
              </a:defRPr>
            </a:pPr>
            <a:r>
              <a:rPr sz="3600" b="1">
                <a:solidFill>
                  <a:srgbClr val="222222"/>
                </a:solidFill>
                <a:latin typeface="Inter"/>
                <a:ea typeface="Inter"/>
                <a:cs typeface="Inter"/>
              </a:rPr>
              <a:t>APIOps Cycles</a:t>
            </a:r>
          </a:p>
        </p:txBody>
      </p:sp>
      <p:sp>
        <p:nvSpPr>
          <p:cNvPr id="4" name="">
            <a:extLst xmlns:a="http://schemas.openxmlformats.org/drawingml/2006/main">
              <a:ext uri="{FF2B5EF4-FFF2-40B4-BE49-F238E27FC236}">
                <a16:creationId xmlns:a16="http://schemas.microsoft.com/office/drawing/2014/main" id="{A0336356-ED03-4A25-ADDE-597ADD8BB9B4}"/>
              </a:ext>
            </a:extLst>
          </p:cNvPr>
          <p:cNvSpPr>
            <a:spLocks xmlns:a="http://schemas.openxmlformats.org/drawingml/2006/main" noGrp="1"/>
          </p:cNvSpPr>
          <p:nvPr/>
        </p:nvSpPr>
        <p:spPr>
          <a:xfrm xmlns:a="http://schemas.openxmlformats.org/drawingml/2006/main">
            <a:off x="609600" y="2305050"/>
            <a:ext cx="6762750" cy="1466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225" b="1">
                <a:solidFill>
                  <a:srgbClr val="222222"/>
                </a:solidFill>
                <a:latin typeface="Inter"/>
                <a:ea typeface="Inter"/>
                <a:cs typeface="Inter"/>
              </a:defRPr>
            </a:defPPr>
            <a:lvl1pPr>
              <a:defRPr sz="3225" b="1">
                <a:solidFill>
                  <a:srgbClr val="222222"/>
                </a:solidFill>
                <a:latin typeface="Inter"/>
                <a:ea typeface="Inter"/>
                <a:cs typeface="Inter"/>
              </a:defRPr>
            </a:lvl1pPr>
            <a:lvl2pPr>
              <a:defRPr sz="3225" b="1">
                <a:solidFill>
                  <a:srgbClr val="222222"/>
                </a:solidFill>
                <a:latin typeface="Inter"/>
                <a:ea typeface="Inter"/>
                <a:cs typeface="Inter"/>
              </a:defRPr>
            </a:lvl2pPr>
            <a:lvl3pPr>
              <a:defRPr sz="3225" b="1">
                <a:solidFill>
                  <a:srgbClr val="222222"/>
                </a:solidFill>
                <a:latin typeface="Inter"/>
                <a:ea typeface="Inter"/>
                <a:cs typeface="Inter"/>
              </a:defRPr>
            </a:lvl3pPr>
            <a:lvl4pPr>
              <a:defRPr sz="3225" b="1">
                <a:solidFill>
                  <a:srgbClr val="222222"/>
                </a:solidFill>
                <a:latin typeface="Inter"/>
                <a:ea typeface="Inter"/>
                <a:cs typeface="Inter"/>
              </a:defRPr>
            </a:lvl4pPr>
            <a:lvl5pPr>
              <a:defRPr sz="3225" b="1">
                <a:solidFill>
                  <a:srgbClr val="222222"/>
                </a:solidFill>
                <a:latin typeface="Inter"/>
                <a:ea typeface="Inter"/>
                <a:cs typeface="Inter"/>
              </a:defRPr>
            </a:lvl5pPr>
            <a:lvl6pPr>
              <a:defRPr sz="3225" b="1">
                <a:solidFill>
                  <a:srgbClr val="222222"/>
                </a:solidFill>
                <a:latin typeface="Inter"/>
                <a:ea typeface="Inter"/>
                <a:cs typeface="Inter"/>
              </a:defRPr>
            </a:lvl6pPr>
            <a:lvl7pPr>
              <a:defRPr sz="3225" b="1">
                <a:solidFill>
                  <a:srgbClr val="222222"/>
                </a:solidFill>
                <a:latin typeface="Inter"/>
                <a:ea typeface="Inter"/>
                <a:cs typeface="Inter"/>
              </a:defRPr>
            </a:lvl7pPr>
            <a:lvl8pPr>
              <a:defRPr sz="3225" b="1">
                <a:solidFill>
                  <a:srgbClr val="222222"/>
                </a:solidFill>
                <a:latin typeface="Inter"/>
                <a:ea typeface="Inter"/>
                <a:cs typeface="Inter"/>
              </a:defRPr>
            </a:lvl8pPr>
            <a:lvl9pPr>
              <a:defRPr sz="3225" b="1">
                <a:solidFill>
                  <a:srgbClr val="222222"/>
                </a:solidFill>
                <a:latin typeface="Inter"/>
                <a:ea typeface="Inter"/>
                <a:cs typeface="Inter"/>
              </a:defRPr>
            </a:lvl9pPr>
          </a:lstStyle>
          <a:p xmlns:a="http://schemas.openxmlformats.org/drawingml/2006/main">
            <a:pPr>
              <a:defRPr sz="3225" b="1">
                <a:solidFill>
                  <a:srgbClr val="222222"/>
                </a:solidFill>
                <a:latin typeface="Inter"/>
                <a:ea typeface="Inter"/>
                <a:cs typeface="Inter"/>
              </a:defRPr>
            </a:pPr>
            <a:r>
              <a:rPr sz="3225" b="1">
                <a:solidFill>
                  <a:srgbClr val="222222"/>
                </a:solidFill>
                <a:latin typeface="Inter"/>
                <a:ea typeface="Inter"/>
                <a:cs typeface="Inter"/>
              </a:rPr>
              <a:t>Product strategy, architecture</a:t>
            </a:r>
          </a:p>
          <a:p xmlns:a="http://schemas.openxmlformats.org/drawingml/2006/main">
            <a:pPr>
              <a:defRPr sz="3225" b="1">
                <a:solidFill>
                  <a:srgbClr val="222222"/>
                </a:solidFill>
                <a:latin typeface="Inter"/>
                <a:ea typeface="Inter"/>
                <a:cs typeface="Inter"/>
              </a:defRPr>
            </a:pPr>
            <a:r>
              <a:rPr sz="3225" b="1">
                <a:solidFill>
                  <a:srgbClr val="222222"/>
                </a:solidFill>
                <a:latin typeface="Inter"/>
                <a:ea typeface="Inter"/>
                <a:cs typeface="Inter"/>
              </a:rPr>
              <a:t>and delivery with AI</a:t>
            </a:r>
          </a:p>
        </p:txBody>
      </p:sp>
      <p:sp>
        <p:nvSpPr>
          <p:cNvPr id="5" name="">
            <a:extLst xmlns:a="http://schemas.openxmlformats.org/drawingml/2006/main">
              <a:ext uri="{FF2B5EF4-FFF2-40B4-BE49-F238E27FC236}">
                <a16:creationId xmlns:a16="http://schemas.microsoft.com/office/drawing/2014/main" id="{221F0DF8-1F97-4EBD-99CB-E1EBE5ABA4FC}"/>
              </a:ext>
            </a:extLst>
          </p:cNvPr>
          <p:cNvSpPr>
            <a:spLocks xmlns:a="http://schemas.openxmlformats.org/drawingml/2006/main" noGrp="1"/>
          </p:cNvSpPr>
          <p:nvPr/>
        </p:nvSpPr>
        <p:spPr>
          <a:xfrm xmlns:a="http://schemas.openxmlformats.org/drawingml/2006/main">
            <a:off x="609600" y="4095750"/>
            <a:ext cx="6286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0">
                <a:solidFill>
                  <a:srgbClr val="444444"/>
                </a:solidFill>
                <a:latin typeface="Inter"/>
                <a:ea typeface="Inter"/>
                <a:cs typeface="Inter"/>
              </a:defRPr>
            </a:defPPr>
            <a:lvl1pPr>
              <a:defRPr sz="2025" b="0">
                <a:solidFill>
                  <a:srgbClr val="444444"/>
                </a:solidFill>
                <a:latin typeface="Inter"/>
                <a:ea typeface="Inter"/>
                <a:cs typeface="Inter"/>
              </a:defRPr>
            </a:lvl1pPr>
            <a:lvl2pPr>
              <a:defRPr sz="2025" b="0">
                <a:solidFill>
                  <a:srgbClr val="444444"/>
                </a:solidFill>
                <a:latin typeface="Inter"/>
                <a:ea typeface="Inter"/>
                <a:cs typeface="Inter"/>
              </a:defRPr>
            </a:lvl2pPr>
            <a:lvl3pPr>
              <a:defRPr sz="2025" b="0">
                <a:solidFill>
                  <a:srgbClr val="444444"/>
                </a:solidFill>
                <a:latin typeface="Inter"/>
                <a:ea typeface="Inter"/>
                <a:cs typeface="Inter"/>
              </a:defRPr>
            </a:lvl3pPr>
            <a:lvl4pPr>
              <a:defRPr sz="2025" b="0">
                <a:solidFill>
                  <a:srgbClr val="444444"/>
                </a:solidFill>
                <a:latin typeface="Inter"/>
                <a:ea typeface="Inter"/>
                <a:cs typeface="Inter"/>
              </a:defRPr>
            </a:lvl4pPr>
            <a:lvl5pPr>
              <a:defRPr sz="2025" b="0">
                <a:solidFill>
                  <a:srgbClr val="444444"/>
                </a:solidFill>
                <a:latin typeface="Inter"/>
                <a:ea typeface="Inter"/>
                <a:cs typeface="Inter"/>
              </a:defRPr>
            </a:lvl5pPr>
            <a:lvl6pPr>
              <a:defRPr sz="2025" b="0">
                <a:solidFill>
                  <a:srgbClr val="444444"/>
                </a:solidFill>
                <a:latin typeface="Inter"/>
                <a:ea typeface="Inter"/>
                <a:cs typeface="Inter"/>
              </a:defRPr>
            </a:lvl6pPr>
            <a:lvl7pPr>
              <a:defRPr sz="2025" b="0">
                <a:solidFill>
                  <a:srgbClr val="444444"/>
                </a:solidFill>
                <a:latin typeface="Inter"/>
                <a:ea typeface="Inter"/>
                <a:cs typeface="Inter"/>
              </a:defRPr>
            </a:lvl7pPr>
            <a:lvl8pPr>
              <a:defRPr sz="2025" b="0">
                <a:solidFill>
                  <a:srgbClr val="444444"/>
                </a:solidFill>
                <a:latin typeface="Inter"/>
                <a:ea typeface="Inter"/>
                <a:cs typeface="Inter"/>
              </a:defRPr>
            </a:lvl8pPr>
            <a:lvl9pPr>
              <a:defRPr sz="2025" b="0">
                <a:solidFill>
                  <a:srgbClr val="444444"/>
                </a:solidFill>
                <a:latin typeface="Inter"/>
                <a:ea typeface="Inter"/>
                <a:cs typeface="Inter"/>
              </a:defRPr>
            </a:lvl9pPr>
          </a:lstStyle>
          <a:p xmlns:a="http://schemas.openxmlformats.org/drawingml/2006/main">
            <a:pPr>
              <a:defRPr sz="2025" b="0">
                <a:solidFill>
                  <a:srgbClr val="444444"/>
                </a:solidFill>
                <a:latin typeface="Inter"/>
                <a:ea typeface="Inter"/>
                <a:cs typeface="Inter"/>
              </a:defRPr>
            </a:pPr>
            <a:r>
              <a:rPr sz="2025" b="0">
                <a:solidFill>
                  <a:srgbClr val="444444"/>
                </a:solidFill>
                <a:latin typeface="Inter"/>
                <a:ea typeface="Inter"/>
                <a:cs typeface="Inter"/>
              </a:rPr>
              <a:t>An introduction grounded in a financial-services case</a:t>
            </a:r>
          </a:p>
        </p:txBody>
      </p:sp>
      <p:sp>
        <p:nvSpPr>
          <p:cNvPr id="6" name="">
            <a:extLst xmlns:a="http://schemas.openxmlformats.org/drawingml/2006/main">
              <a:ext uri="{FF2B5EF4-FFF2-40B4-BE49-F238E27FC236}">
                <a16:creationId xmlns:a16="http://schemas.microsoft.com/office/drawing/2014/main" id="{79A5603E-8F87-4B43-9285-BE825A4DAC0A}"/>
              </a:ext>
            </a:extLst>
          </p:cNvPr>
          <p:cNvSpPr>
            <a:spLocks xmlns:a="http://schemas.openxmlformats.org/drawingml/2006/main" noGrp="1"/>
          </p:cNvSpPr>
          <p:nvPr/>
        </p:nvSpPr>
        <p:spPr>
          <a:xfrm xmlns:a="http://schemas.openxmlformats.org/drawingml/2006/main">
            <a:off x="609600" y="5534025"/>
            <a:ext cx="6191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444444"/>
                </a:solidFill>
                <a:latin typeface="Inter"/>
                <a:ea typeface="Inter"/>
                <a:cs typeface="Inter"/>
              </a:defRPr>
            </a:defPPr>
            <a:lvl1pPr>
              <a:defRPr sz="1800" b="0">
                <a:solidFill>
                  <a:srgbClr val="444444"/>
                </a:solidFill>
                <a:latin typeface="Inter"/>
                <a:ea typeface="Inter"/>
                <a:cs typeface="Inter"/>
              </a:defRPr>
            </a:lvl1pPr>
            <a:lvl2pPr>
              <a:defRPr sz="1800" b="0">
                <a:solidFill>
                  <a:srgbClr val="444444"/>
                </a:solidFill>
                <a:latin typeface="Inter"/>
                <a:ea typeface="Inter"/>
                <a:cs typeface="Inter"/>
              </a:defRPr>
            </a:lvl2pPr>
            <a:lvl3pPr>
              <a:defRPr sz="1800" b="0">
                <a:solidFill>
                  <a:srgbClr val="444444"/>
                </a:solidFill>
                <a:latin typeface="Inter"/>
                <a:ea typeface="Inter"/>
                <a:cs typeface="Inter"/>
              </a:defRPr>
            </a:lvl3pPr>
            <a:lvl4pPr>
              <a:defRPr sz="1800" b="0">
                <a:solidFill>
                  <a:srgbClr val="444444"/>
                </a:solidFill>
                <a:latin typeface="Inter"/>
                <a:ea typeface="Inter"/>
                <a:cs typeface="Inter"/>
              </a:defRPr>
            </a:lvl4pPr>
            <a:lvl5pPr>
              <a:defRPr sz="1800" b="0">
                <a:solidFill>
                  <a:srgbClr val="444444"/>
                </a:solidFill>
                <a:latin typeface="Inter"/>
                <a:ea typeface="Inter"/>
                <a:cs typeface="Inter"/>
              </a:defRPr>
            </a:lvl5pPr>
            <a:lvl6pPr>
              <a:defRPr sz="1800" b="0">
                <a:solidFill>
                  <a:srgbClr val="444444"/>
                </a:solidFill>
                <a:latin typeface="Inter"/>
                <a:ea typeface="Inter"/>
                <a:cs typeface="Inter"/>
              </a:defRPr>
            </a:lvl6pPr>
            <a:lvl7pPr>
              <a:defRPr sz="1800" b="0">
                <a:solidFill>
                  <a:srgbClr val="444444"/>
                </a:solidFill>
                <a:latin typeface="Inter"/>
                <a:ea typeface="Inter"/>
                <a:cs typeface="Inter"/>
              </a:defRPr>
            </a:lvl7pPr>
            <a:lvl8pPr>
              <a:defRPr sz="1800" b="0">
                <a:solidFill>
                  <a:srgbClr val="444444"/>
                </a:solidFill>
                <a:latin typeface="Inter"/>
                <a:ea typeface="Inter"/>
                <a:cs typeface="Inter"/>
              </a:defRPr>
            </a:lvl8pPr>
            <a:lvl9pPr>
              <a:defRPr sz="1800" b="0">
                <a:solidFill>
                  <a:srgbClr val="444444"/>
                </a:solidFill>
                <a:latin typeface="Inter"/>
                <a:ea typeface="Inter"/>
                <a:cs typeface="Inter"/>
              </a:defRPr>
            </a:lvl9pPr>
          </a:lstStyle>
          <a:p xmlns:a="http://schemas.openxmlformats.org/drawingml/2006/main">
            <a:pPr>
              <a:defRPr sz="1800" b="0">
                <a:solidFill>
                  <a:srgbClr val="444444"/>
                </a:solidFill>
                <a:latin typeface="Inter"/>
                <a:ea typeface="Inter"/>
                <a:cs typeface="Inter"/>
              </a:defRPr>
            </a:pPr>
            <a:r>
              <a:rPr sz="1800" b="0">
                <a:solidFill>
                  <a:srgbClr val="444444"/>
                </a:solidFill>
                <a:latin typeface="Inter"/>
                <a:ea typeface="Inter"/>
                <a:cs typeface="Inter"/>
              </a:rPr>
              <a:t>Case study: APIsFirst with partner Osaango</a:t>
            </a:r>
          </a:p>
        </p:txBody>
      </p:sp>
      <p:pic>
        <p:nvPicPr>
          <p:cNvPr id="7" name="">
            <a:extLst xmlns:a="http://schemas.openxmlformats.org/drawingml/2006/main">
              <a:ext uri="{FF2B5EF4-FFF2-40B4-BE49-F238E27FC236}">
                <a16:creationId xmlns:a16="http://schemas.microsoft.com/office/drawing/2014/main" id="{EC8E2518-81B9-4694-BB2A-2503FE6D7A74}"/>
              </a:ext>
            </a:extLst>
          </p:cNvPr>
          <p:cNvPicPr>
            <a:picLocks xmlns:a="http://schemas.openxmlformats.org/drawingml/2006/main" noChangeAspect="1"/>
          </p:cNvPicPr>
          <p:nvPr/>
        </p:nvPicPr>
        <p:blipFill>
          <a:blip xmlns:r="http://schemas.openxmlformats.org/officeDocument/2006/relationships" xmlns:a="http://schemas.openxmlformats.org/drawingml/2006/main" r:embed="R87ca01e09abf471e"/>
          <a:stretch xmlns:a="http://schemas.openxmlformats.org/drawingml/2006/main"/>
        </p:blipFill>
        <p:spPr>
          <a:xfrm xmlns:a="http://schemas.openxmlformats.org/drawingml/2006/main">
            <a:off x="7239000" y="2519022"/>
            <a:ext cx="4286250" cy="229620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6FCBC96C-E879-4DC1-BBCE-FB14188DF6DD}"/>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86233104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0A175DE6-25C9-4DAD-B6AC-F7117BBE6120}"/>
              </a:ext>
            </a:extLst>
          </p:cNvPr>
          <p:cNvPicPr>
            <a:picLocks xmlns:a="http://schemas.openxmlformats.org/drawingml/2006/main" noChangeAspect="1"/>
          </p:cNvPicPr>
          <p:nvPr/>
        </p:nvPicPr>
        <p:blipFill>
          <a:blip xmlns:r="http://schemas.openxmlformats.org/officeDocument/2006/relationships" xmlns:a="http://schemas.openxmlformats.org/drawingml/2006/main" r:embed="R6e64d152312c46f6"/>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F472477-B133-4825-922C-FAEF4B0BA51E}"/>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02</a:t>
            </a:r>
          </a:p>
        </p:txBody>
      </p:sp>
      <p:sp>
        <p:nvSpPr>
          <p:cNvPr id="3" name="">
            <a:extLst xmlns:a="http://schemas.openxmlformats.org/drawingml/2006/main">
              <a:ext uri="{FF2B5EF4-FFF2-40B4-BE49-F238E27FC236}">
                <a16:creationId xmlns:a16="http://schemas.microsoft.com/office/drawing/2014/main" id="{3EDA08C5-D7B1-4648-A28C-71C4916E2A95}"/>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APIOps Cycles connects decisions across the lifecycle</a:t>
            </a:r>
          </a:p>
        </p:txBody>
      </p:sp>
      <p:sp>
        <p:nvSpPr>
          <p:cNvPr id="4" name="">
            <a:extLst xmlns:a="http://schemas.openxmlformats.org/drawingml/2006/main">
              <a:ext uri="{FF2B5EF4-FFF2-40B4-BE49-F238E27FC236}">
                <a16:creationId xmlns:a16="http://schemas.microsoft.com/office/drawing/2014/main" id="{C4B90AF4-92B1-47A6-8E2D-738865CA555E}"/>
              </a:ext>
            </a:extLst>
          </p:cNvPr>
          <p:cNvSpPr>
            <a:spLocks xmlns:a="http://schemas.openxmlformats.org/drawingml/2006/main" noGrp="1"/>
          </p:cNvSpPr>
          <p:nvPr/>
        </p:nvSpPr>
        <p:spPr>
          <a:xfrm xmlns:a="http://schemas.openxmlformats.org/drawingml/2006/main">
            <a:off x="609600" y="2066925"/>
            <a:ext cx="109728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1">
                <a:solidFill>
                  <a:srgbClr val="222222"/>
                </a:solidFill>
                <a:latin typeface="Inter"/>
                <a:ea typeface="Inter"/>
                <a:cs typeface="Inter"/>
              </a:defRPr>
            </a:defPPr>
            <a:lvl1pPr>
              <a:defRPr sz="2250" b="1">
                <a:solidFill>
                  <a:srgbClr val="222222"/>
                </a:solidFill>
                <a:latin typeface="Inter"/>
                <a:ea typeface="Inter"/>
                <a:cs typeface="Inter"/>
              </a:defRPr>
            </a:lvl1pPr>
            <a:lvl2pPr>
              <a:defRPr sz="2250" b="1">
                <a:solidFill>
                  <a:srgbClr val="222222"/>
                </a:solidFill>
                <a:latin typeface="Inter"/>
                <a:ea typeface="Inter"/>
                <a:cs typeface="Inter"/>
              </a:defRPr>
            </a:lvl2pPr>
            <a:lvl3pPr>
              <a:defRPr sz="2250" b="1">
                <a:solidFill>
                  <a:srgbClr val="222222"/>
                </a:solidFill>
                <a:latin typeface="Inter"/>
                <a:ea typeface="Inter"/>
                <a:cs typeface="Inter"/>
              </a:defRPr>
            </a:lvl3pPr>
            <a:lvl4pPr>
              <a:defRPr sz="2250" b="1">
                <a:solidFill>
                  <a:srgbClr val="222222"/>
                </a:solidFill>
                <a:latin typeface="Inter"/>
                <a:ea typeface="Inter"/>
                <a:cs typeface="Inter"/>
              </a:defRPr>
            </a:lvl4pPr>
            <a:lvl5pPr>
              <a:defRPr sz="2250" b="1">
                <a:solidFill>
                  <a:srgbClr val="222222"/>
                </a:solidFill>
                <a:latin typeface="Inter"/>
                <a:ea typeface="Inter"/>
                <a:cs typeface="Inter"/>
              </a:defRPr>
            </a:lvl5pPr>
            <a:lvl6pPr>
              <a:defRPr sz="2250" b="1">
                <a:solidFill>
                  <a:srgbClr val="222222"/>
                </a:solidFill>
                <a:latin typeface="Inter"/>
                <a:ea typeface="Inter"/>
                <a:cs typeface="Inter"/>
              </a:defRPr>
            </a:lvl6pPr>
            <a:lvl7pPr>
              <a:defRPr sz="2250" b="1">
                <a:solidFill>
                  <a:srgbClr val="222222"/>
                </a:solidFill>
                <a:latin typeface="Inter"/>
                <a:ea typeface="Inter"/>
                <a:cs typeface="Inter"/>
              </a:defRPr>
            </a:lvl7pPr>
            <a:lvl8pPr>
              <a:defRPr sz="2250" b="1">
                <a:solidFill>
                  <a:srgbClr val="222222"/>
                </a:solidFill>
                <a:latin typeface="Inter"/>
                <a:ea typeface="Inter"/>
                <a:cs typeface="Inter"/>
              </a:defRPr>
            </a:lvl8pPr>
            <a:lvl9pPr>
              <a:defRPr sz="2250" b="1">
                <a:solidFill>
                  <a:srgbClr val="222222"/>
                </a:solidFill>
                <a:latin typeface="Inter"/>
                <a:ea typeface="Inter"/>
                <a:cs typeface="Inter"/>
              </a:defRPr>
            </a:lvl9pPr>
          </a:lstStyle>
          <a:p xmlns:a="http://schemas.openxmlformats.org/drawingml/2006/main">
            <a:pPr>
              <a:defRPr sz="2250" b="1">
                <a:solidFill>
                  <a:srgbClr val="222222"/>
                </a:solidFill>
                <a:latin typeface="Inter"/>
                <a:ea typeface="Inter"/>
                <a:cs typeface="Inter"/>
              </a:defRPr>
            </a:pPr>
            <a:r>
              <a:rPr sz="2250" b="1">
                <a:solidFill>
                  <a:srgbClr val="222222"/>
                </a:solidFill>
                <a:latin typeface="Inter"/>
                <a:ea typeface="Inter"/>
                <a:cs typeface="Inter"/>
              </a:rPr>
              <a:t>An open method for connecting consumer value with architecture, design, delivery and continuous improvement.</a:t>
            </a:r>
          </a:p>
        </p:txBody>
      </p:sp>
      <p:graphicFrame>
        <p:nvGraphicFramePr>
          <p:cNvPr id="5" name="">
            <a:extLst xmlns:a="http://schemas.openxmlformats.org/drawingml/2006/main">
              <a:ext uri="{FF2B5EF4-FFF2-40B4-BE49-F238E27FC236}">
                <a16:creationId xmlns:a16="http://schemas.microsoft.com/office/drawing/2014/main" id="{E349547A-CFE4-49D2-A0FD-F3489F857155}"/>
              </a:ext>
            </a:extLst>
          </p:cNvPr>
          <p:cNvGraphicFramePr/>
          <p:nvPr/>
        </p:nvGraphicFramePr>
        <p:xfrm>
          <a:off xmlns:a="http://schemas.openxmlformats.org/drawingml/2006/main" x="609600" y="3238500"/>
          <a:ext xmlns:a="http://schemas.openxmlformats.org/drawingml/2006/main" cx="10972800" cy="2447925"/>
        </p:xfrm>
        <a:graphic xmlns:a="http://schemas.openxmlformats.org/drawingml/2006/main">
          <a:graphicData uri="http://schemas.openxmlformats.org/drawingml/2006/table">
            <a:tbl>
              <a:tblPr/>
              <a:tblGrid>
                <a:gridCol w="3333750"/>
                <a:gridCol w="7639050"/>
              </a:tblGrid>
              <a:tr h="489585">
                <a:tc>
                  <a:txBody>
                    <a:bodyPr/>
                    <a:lstStyle/>
                    <a:p>
                      <a:r>
                        <a:rPr sz="1725" b="1">
                          <a:solidFill>
                            <a:srgbClr val="444444"/>
                          </a:solidFill>
                          <a:latin typeface="Inter"/>
                          <a:ea typeface="Inter"/>
                          <a:cs typeface="Inter"/>
                        </a:rPr>
                        <a:t>Cycle view</a:t>
                      </a:r>
                    </a:p>
                  </a:txBody>
                  <a:tcPr marL="91440" marR="91440" marT="45720" marB="45720">
                    <a:lnL w="9525">
                      <a:solidFill>
                        <a:srgbClr val="DDDDDD"/>
                      </a:solidFill>
                      <a:prstDash val="solid"/>
                    </a:lnL>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725" b="1">
                          <a:solidFill>
                            <a:srgbClr val="444444"/>
                          </a:solidFill>
                          <a:latin typeface="Inter"/>
                          <a:ea typeface="Inter"/>
                          <a:cs typeface="Inter"/>
                        </a:rPr>
                        <a:t>Primary focus</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r>
              <a:tr h="489585">
                <a:tc>
                  <a:txBody>
                    <a:bodyPr/>
                    <a:lstStyle/>
                    <a:p>
                      <a:r>
                        <a:rPr sz="1725" b="1">
                          <a:solidFill>
                            <a:srgbClr val="444444"/>
                          </a:solidFill>
                          <a:latin typeface="Inter"/>
                          <a:ea typeface="Inter"/>
                          <a:cs typeface="Inter"/>
                        </a:rPr>
                        <a:t>Capability Productization</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Define a reusable capability and the service promise.</a:t>
                      </a:r>
                    </a:p>
                  </a:txBody>
                  <a:tcPr marL="91440" marR="91440" marT="45720" marB="45720">
                    <a:lnR w="9525">
                      <a:solidFill>
                        <a:srgbClr val="DDDDDD"/>
                      </a:solidFill>
                      <a:prstDash val="solid"/>
                    </a:lnR>
                    <a:lnB w="9525">
                      <a:solidFill>
                        <a:srgbClr val="DDDDDD"/>
                      </a:solidFill>
                      <a:prstDash val="solid"/>
                    </a:lnB>
                    <a:solidFill>
                      <a:srgbClr val="F7F7F7"/>
                    </a:solidFill>
                  </a:tcPr>
                </a:tc>
              </a:tr>
              <a:tr h="489585">
                <a:tc>
                  <a:txBody>
                    <a:bodyPr/>
                    <a:lstStyle/>
                    <a:p>
                      <a:r>
                        <a:rPr sz="1725" b="1">
                          <a:solidFill>
                            <a:srgbClr val="444444"/>
                          </a:solidFill>
                          <a:latin typeface="Inter"/>
                          <a:ea typeface="Inter"/>
                          <a:cs typeface="Inter"/>
                        </a:rPr>
                        <a:t>API Productization</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Develop, publish and improve an API as a product.</a:t>
                      </a:r>
                    </a:p>
                  </a:txBody>
                  <a:tcPr marL="91440" marR="91440" marT="45720" marB="45720">
                    <a:lnR w="9525">
                      <a:solidFill>
                        <a:srgbClr val="DDDDDD"/>
                      </a:solidFill>
                      <a:prstDash val="solid"/>
                    </a:lnR>
                    <a:lnB w="9525">
                      <a:solidFill>
                        <a:srgbClr val="DDDDDD"/>
                      </a:solidFill>
                      <a:prstDash val="solid"/>
                    </a:lnB>
                    <a:solidFill>
                      <a:srgbClr val="FFFFFF"/>
                    </a:solidFill>
                  </a:tcPr>
                </a:tc>
              </a:tr>
              <a:tr h="489585">
                <a:tc>
                  <a:txBody>
                    <a:bodyPr/>
                    <a:lstStyle/>
                    <a:p>
                      <a:r>
                        <a:rPr sz="1725" b="1">
                          <a:solidFill>
                            <a:srgbClr val="444444"/>
                          </a:solidFill>
                          <a:latin typeface="Inter"/>
                          <a:ea typeface="Inter"/>
                          <a:cs typeface="Inter"/>
                        </a:rPr>
                        <a:t>Integration Productization</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Connect providers and consumers through reusable integrations.</a:t>
                      </a:r>
                    </a:p>
                  </a:txBody>
                  <a:tcPr marL="91440" marR="91440" marT="45720" marB="45720">
                    <a:lnR w="9525">
                      <a:solidFill>
                        <a:srgbClr val="DDDDDD"/>
                      </a:solidFill>
                      <a:prstDash val="solid"/>
                    </a:lnR>
                    <a:lnB w="9525">
                      <a:solidFill>
                        <a:srgbClr val="DDDDDD"/>
                      </a:solidFill>
                      <a:prstDash val="solid"/>
                    </a:lnB>
                    <a:solidFill>
                      <a:srgbClr val="F7F7F7"/>
                    </a:solidFill>
                  </a:tcPr>
                </a:tc>
              </a:tr>
              <a:tr h="489585">
                <a:tc>
                  <a:txBody>
                    <a:bodyPr/>
                    <a:lstStyle/>
                    <a:p>
                      <a:r>
                        <a:rPr sz="1725" b="1">
                          <a:solidFill>
                            <a:srgbClr val="444444"/>
                          </a:solidFill>
                          <a:latin typeface="Inter"/>
                          <a:ea typeface="Inter"/>
                          <a:cs typeface="Inter"/>
                        </a:rPr>
                        <a:t>Automation</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Design and govern workflows, agents and operational controls.</a:t>
                      </a:r>
                    </a:p>
                  </a:txBody>
                  <a:tcPr marL="91440" marR="91440" marT="45720" marB="45720">
                    <a:lnR w="9525">
                      <a:solidFill>
                        <a:srgbClr val="DDDDDD"/>
                      </a:solidFill>
                      <a:prstDash val="solid"/>
                    </a:lnR>
                    <a:lnB w="9525">
                      <a:solidFill>
                        <a:srgbClr val="DDDDDD"/>
                      </a:solidFill>
                      <a:prstDash val="solid"/>
                    </a:lnB>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55DE19FC-0E2D-4BC0-8C2D-627F2B897606}"/>
              </a:ext>
            </a:extLst>
          </p:cNvPr>
          <p:cNvSpPr>
            <a:spLocks xmlns:a="http://schemas.openxmlformats.org/drawingml/2006/main" noGrp="1"/>
          </p:cNvSpPr>
          <p:nvPr/>
        </p:nvSpPr>
        <p:spPr>
          <a:xfrm xmlns:a="http://schemas.openxmlformats.org/drawingml/2006/main">
            <a:off x="609600" y="5981700"/>
            <a:ext cx="109728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444444"/>
                </a:solidFill>
                <a:latin typeface="Inter"/>
                <a:ea typeface="Inter"/>
                <a:cs typeface="Inter"/>
              </a:defRPr>
            </a:defPPr>
            <a:lvl1pPr>
              <a:defRPr sz="1725" b="0">
                <a:solidFill>
                  <a:srgbClr val="444444"/>
                </a:solidFill>
                <a:latin typeface="Inter"/>
                <a:ea typeface="Inter"/>
                <a:cs typeface="Inter"/>
              </a:defRPr>
            </a:lvl1pPr>
            <a:lvl2pPr>
              <a:defRPr sz="1725" b="0">
                <a:solidFill>
                  <a:srgbClr val="444444"/>
                </a:solidFill>
                <a:latin typeface="Inter"/>
                <a:ea typeface="Inter"/>
                <a:cs typeface="Inter"/>
              </a:defRPr>
            </a:lvl2pPr>
            <a:lvl3pPr>
              <a:defRPr sz="1725" b="0">
                <a:solidFill>
                  <a:srgbClr val="444444"/>
                </a:solidFill>
                <a:latin typeface="Inter"/>
                <a:ea typeface="Inter"/>
                <a:cs typeface="Inter"/>
              </a:defRPr>
            </a:lvl3pPr>
            <a:lvl4pPr>
              <a:defRPr sz="1725" b="0">
                <a:solidFill>
                  <a:srgbClr val="444444"/>
                </a:solidFill>
                <a:latin typeface="Inter"/>
                <a:ea typeface="Inter"/>
                <a:cs typeface="Inter"/>
              </a:defRPr>
            </a:lvl4pPr>
            <a:lvl5pPr>
              <a:defRPr sz="1725" b="0">
                <a:solidFill>
                  <a:srgbClr val="444444"/>
                </a:solidFill>
                <a:latin typeface="Inter"/>
                <a:ea typeface="Inter"/>
                <a:cs typeface="Inter"/>
              </a:defRPr>
            </a:lvl5pPr>
            <a:lvl6pPr>
              <a:defRPr sz="1725" b="0">
                <a:solidFill>
                  <a:srgbClr val="444444"/>
                </a:solidFill>
                <a:latin typeface="Inter"/>
                <a:ea typeface="Inter"/>
                <a:cs typeface="Inter"/>
              </a:defRPr>
            </a:lvl6pPr>
            <a:lvl7pPr>
              <a:defRPr sz="1725" b="0">
                <a:solidFill>
                  <a:srgbClr val="444444"/>
                </a:solidFill>
                <a:latin typeface="Inter"/>
                <a:ea typeface="Inter"/>
                <a:cs typeface="Inter"/>
              </a:defRPr>
            </a:lvl7pPr>
            <a:lvl8pPr>
              <a:defRPr sz="1725" b="0">
                <a:solidFill>
                  <a:srgbClr val="444444"/>
                </a:solidFill>
                <a:latin typeface="Inter"/>
                <a:ea typeface="Inter"/>
                <a:cs typeface="Inter"/>
              </a:defRPr>
            </a:lvl8pPr>
            <a:lvl9pPr>
              <a:defRPr sz="1725" b="0">
                <a:solidFill>
                  <a:srgbClr val="444444"/>
                </a:solidFill>
                <a:latin typeface="Inter"/>
                <a:ea typeface="Inter"/>
                <a:cs typeface="Inter"/>
              </a:defRPr>
            </a:lvl9pPr>
          </a:lstStyle>
          <a:p xmlns:a="http://schemas.openxmlformats.org/drawingml/2006/main">
            <a:pPr>
              <a:defRPr sz="1725" b="0">
                <a:solidFill>
                  <a:srgbClr val="444444"/>
                </a:solidFill>
                <a:latin typeface="Inter"/>
                <a:ea typeface="Inter"/>
                <a:cs typeface="Inter"/>
              </a:defRPr>
            </a:pPr>
            <a:r>
              <a:rPr sz="1725" b="0">
                <a:solidFill>
                  <a:srgbClr val="444444"/>
                </a:solidFill>
                <a:latin typeface="Inter"/>
                <a:ea typeface="Inter"/>
                <a:cs typeface="Inter"/>
              </a:rPr>
              <a:t>This introduction follows API Productization, with a financial-services case and an illustrative payment continuation.</a:t>
            </a:r>
          </a:p>
        </p:txBody>
      </p:sp>
      <p:sp>
        <p:nvSpPr>
          <p:cNvPr id="7" name="">
            <a:extLst xmlns:a="http://schemas.openxmlformats.org/drawingml/2006/main">
              <a:ext uri="{FF2B5EF4-FFF2-40B4-BE49-F238E27FC236}">
                <a16:creationId xmlns:a16="http://schemas.microsoft.com/office/drawing/2014/main" id="{937FEAD7-297F-445F-9A59-F3C764B0BF66}"/>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912944621"/>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765E4022-73B3-4BCF-BB08-7196A3B64E8E}"/>
              </a:ext>
            </a:extLst>
          </p:cNvPr>
          <p:cNvPicPr>
            <a:picLocks xmlns:a="http://schemas.openxmlformats.org/drawingml/2006/main" noChangeAspect="1"/>
          </p:cNvPicPr>
          <p:nvPr/>
        </p:nvPicPr>
        <p:blipFill>
          <a:blip xmlns:r="http://schemas.openxmlformats.org/officeDocument/2006/relationships" xmlns:a="http://schemas.openxmlformats.org/drawingml/2006/main" r:embed="R688b41feba39498b"/>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E934BD8-4B9A-426B-9C75-0923BA91148D}"/>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03</a:t>
            </a:r>
          </a:p>
        </p:txBody>
      </p:sp>
      <p:sp>
        <p:nvSpPr>
          <p:cNvPr id="3" name="">
            <a:extLst xmlns:a="http://schemas.openxmlformats.org/drawingml/2006/main">
              <a:ext uri="{FF2B5EF4-FFF2-40B4-BE49-F238E27FC236}">
                <a16:creationId xmlns:a16="http://schemas.microsoft.com/office/drawing/2014/main" id="{374D16E3-7D77-4B5D-BD4A-9F6F040F5148}"/>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API Productization Cycle metro map</a:t>
            </a:r>
          </a:p>
        </p:txBody>
      </p:sp>
      <p:pic>
        <p:nvPicPr>
          <p:cNvPr id="4" name="">
            <a:extLst xmlns:a="http://schemas.openxmlformats.org/drawingml/2006/main">
              <a:ext uri="{FF2B5EF4-FFF2-40B4-BE49-F238E27FC236}">
                <a16:creationId xmlns:a16="http://schemas.microsoft.com/office/drawing/2014/main" id="{A9D413A3-46CB-4D62-9841-0BE6BB67F8A7}"/>
              </a:ext>
            </a:extLst>
          </p:cNvPr>
          <p:cNvPicPr>
            <a:picLocks xmlns:a="http://schemas.openxmlformats.org/drawingml/2006/main" noChangeAspect="1"/>
          </p:cNvPicPr>
          <p:nvPr/>
        </p:nvPicPr>
        <p:blipFill>
          <a:blip xmlns:r="http://schemas.openxmlformats.org/officeDocument/2006/relationships" xmlns:a="http://schemas.openxmlformats.org/drawingml/2006/main" r:embed="Rf158dfa6ef774e1e"/>
          <a:stretch xmlns:a="http://schemas.openxmlformats.org/drawingml/2006/main"/>
        </p:blipFill>
        <p:spPr>
          <a:xfrm xmlns:a="http://schemas.openxmlformats.org/drawingml/2006/main">
            <a:off x="457200" y="1695450"/>
            <a:ext cx="5143500" cy="51435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7F06C619-7670-4F6F-AE83-E46CE5C0A17C}"/>
              </a:ext>
            </a:extLst>
          </p:cNvPr>
          <p:cNvSpPr>
            <a:spLocks xmlns:a="http://schemas.openxmlformats.org/drawingml/2006/main" noGrp="1"/>
          </p:cNvSpPr>
          <p:nvPr/>
        </p:nvSpPr>
        <p:spPr>
          <a:xfrm xmlns:a="http://schemas.openxmlformats.org/drawingml/2006/main">
            <a:off x="6096000" y="2085975"/>
            <a:ext cx="53816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1">
                <a:solidFill>
                  <a:srgbClr val="444444"/>
                </a:solidFill>
                <a:latin typeface="Inter"/>
                <a:ea typeface="Inter"/>
                <a:cs typeface="Inter"/>
              </a:defRPr>
            </a:defPPr>
            <a:lvl1pPr>
              <a:defRPr sz="2175" b="1">
                <a:solidFill>
                  <a:srgbClr val="444444"/>
                </a:solidFill>
                <a:latin typeface="Inter"/>
                <a:ea typeface="Inter"/>
                <a:cs typeface="Inter"/>
              </a:defRPr>
            </a:lvl1pPr>
            <a:lvl2pPr>
              <a:defRPr sz="2175" b="1">
                <a:solidFill>
                  <a:srgbClr val="444444"/>
                </a:solidFill>
                <a:latin typeface="Inter"/>
                <a:ea typeface="Inter"/>
                <a:cs typeface="Inter"/>
              </a:defRPr>
            </a:lvl2pPr>
            <a:lvl3pPr>
              <a:defRPr sz="2175" b="1">
                <a:solidFill>
                  <a:srgbClr val="444444"/>
                </a:solidFill>
                <a:latin typeface="Inter"/>
                <a:ea typeface="Inter"/>
                <a:cs typeface="Inter"/>
              </a:defRPr>
            </a:lvl3pPr>
            <a:lvl4pPr>
              <a:defRPr sz="2175" b="1">
                <a:solidFill>
                  <a:srgbClr val="444444"/>
                </a:solidFill>
                <a:latin typeface="Inter"/>
                <a:ea typeface="Inter"/>
                <a:cs typeface="Inter"/>
              </a:defRPr>
            </a:lvl4pPr>
            <a:lvl5pPr>
              <a:defRPr sz="2175" b="1">
                <a:solidFill>
                  <a:srgbClr val="444444"/>
                </a:solidFill>
                <a:latin typeface="Inter"/>
                <a:ea typeface="Inter"/>
                <a:cs typeface="Inter"/>
              </a:defRPr>
            </a:lvl5pPr>
            <a:lvl6pPr>
              <a:defRPr sz="2175" b="1">
                <a:solidFill>
                  <a:srgbClr val="444444"/>
                </a:solidFill>
                <a:latin typeface="Inter"/>
                <a:ea typeface="Inter"/>
                <a:cs typeface="Inter"/>
              </a:defRPr>
            </a:lvl6pPr>
            <a:lvl7pPr>
              <a:defRPr sz="2175" b="1">
                <a:solidFill>
                  <a:srgbClr val="444444"/>
                </a:solidFill>
                <a:latin typeface="Inter"/>
                <a:ea typeface="Inter"/>
                <a:cs typeface="Inter"/>
              </a:defRPr>
            </a:lvl7pPr>
            <a:lvl8pPr>
              <a:defRPr sz="2175" b="1">
                <a:solidFill>
                  <a:srgbClr val="444444"/>
                </a:solidFill>
                <a:latin typeface="Inter"/>
                <a:ea typeface="Inter"/>
                <a:cs typeface="Inter"/>
              </a:defRPr>
            </a:lvl8pPr>
            <a:lvl9pPr>
              <a:defRPr sz="2175" b="1">
                <a:solidFill>
                  <a:srgbClr val="444444"/>
                </a:solidFill>
                <a:latin typeface="Inter"/>
                <a:ea typeface="Inter"/>
                <a:cs typeface="Inter"/>
              </a:defRPr>
            </a:lvl9pPr>
          </a:lstStyle>
          <a:p xmlns:a="http://schemas.openxmlformats.org/drawingml/2006/main">
            <a:pPr>
              <a:defRPr sz="2175" b="1">
                <a:solidFill>
                  <a:srgbClr val="444444"/>
                </a:solidFill>
                <a:latin typeface="Inter"/>
                <a:ea typeface="Inter"/>
                <a:cs typeface="Inter"/>
              </a:defRPr>
            </a:pPr>
            <a:r>
              <a:rPr sz="2175" b="1">
                <a:solidFill>
                  <a:srgbClr val="444444"/>
                </a:solidFill>
                <a:latin typeface="Inter"/>
                <a:ea typeface="Inter"/>
                <a:cs typeface="Inter"/>
              </a:rPr>
              <a:t>One lifecycle connects the work</a:t>
            </a:r>
          </a:p>
        </p:txBody>
      </p:sp>
      <p:sp>
        <p:nvSpPr>
          <p:cNvPr id="6" name="">
            <a:extLst xmlns:a="http://schemas.openxmlformats.org/drawingml/2006/main">
              <a:ext uri="{FF2B5EF4-FFF2-40B4-BE49-F238E27FC236}">
                <a16:creationId xmlns:a16="http://schemas.microsoft.com/office/drawing/2014/main" id="{46A5FFDF-E9C2-4BAF-BCA9-365305338EA2}"/>
              </a:ext>
            </a:extLst>
          </p:cNvPr>
          <p:cNvSpPr>
            <a:spLocks xmlns:a="http://schemas.openxmlformats.org/drawingml/2006/main" noGrp="1"/>
          </p:cNvSpPr>
          <p:nvPr/>
        </p:nvSpPr>
        <p:spPr>
          <a:xfrm xmlns:a="http://schemas.openxmlformats.org/drawingml/2006/main">
            <a:off x="6096000" y="2686050"/>
            <a:ext cx="5381625"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444444"/>
                </a:solidFill>
                <a:latin typeface="Inter"/>
                <a:ea typeface="Inter"/>
                <a:cs typeface="Inter"/>
              </a:defRPr>
            </a:defPPr>
            <a:lvl1pPr>
              <a:defRPr sz="1800" b="0">
                <a:solidFill>
                  <a:srgbClr val="444444"/>
                </a:solidFill>
                <a:latin typeface="Inter"/>
                <a:ea typeface="Inter"/>
                <a:cs typeface="Inter"/>
              </a:defRPr>
            </a:lvl1pPr>
            <a:lvl2pPr>
              <a:defRPr sz="1800" b="0">
                <a:solidFill>
                  <a:srgbClr val="444444"/>
                </a:solidFill>
                <a:latin typeface="Inter"/>
                <a:ea typeface="Inter"/>
                <a:cs typeface="Inter"/>
              </a:defRPr>
            </a:lvl2pPr>
            <a:lvl3pPr>
              <a:defRPr sz="1800" b="0">
                <a:solidFill>
                  <a:srgbClr val="444444"/>
                </a:solidFill>
                <a:latin typeface="Inter"/>
                <a:ea typeface="Inter"/>
                <a:cs typeface="Inter"/>
              </a:defRPr>
            </a:lvl3pPr>
            <a:lvl4pPr>
              <a:defRPr sz="1800" b="0">
                <a:solidFill>
                  <a:srgbClr val="444444"/>
                </a:solidFill>
                <a:latin typeface="Inter"/>
                <a:ea typeface="Inter"/>
                <a:cs typeface="Inter"/>
              </a:defRPr>
            </a:lvl4pPr>
            <a:lvl5pPr>
              <a:defRPr sz="1800" b="0">
                <a:solidFill>
                  <a:srgbClr val="444444"/>
                </a:solidFill>
                <a:latin typeface="Inter"/>
                <a:ea typeface="Inter"/>
                <a:cs typeface="Inter"/>
              </a:defRPr>
            </a:lvl5pPr>
            <a:lvl6pPr>
              <a:defRPr sz="1800" b="0">
                <a:solidFill>
                  <a:srgbClr val="444444"/>
                </a:solidFill>
                <a:latin typeface="Inter"/>
                <a:ea typeface="Inter"/>
                <a:cs typeface="Inter"/>
              </a:defRPr>
            </a:lvl6pPr>
            <a:lvl7pPr>
              <a:defRPr sz="1800" b="0">
                <a:solidFill>
                  <a:srgbClr val="444444"/>
                </a:solidFill>
                <a:latin typeface="Inter"/>
                <a:ea typeface="Inter"/>
                <a:cs typeface="Inter"/>
              </a:defRPr>
            </a:lvl7pPr>
            <a:lvl8pPr>
              <a:defRPr sz="1800" b="0">
                <a:solidFill>
                  <a:srgbClr val="444444"/>
                </a:solidFill>
                <a:latin typeface="Inter"/>
                <a:ea typeface="Inter"/>
                <a:cs typeface="Inter"/>
              </a:defRPr>
            </a:lvl8pPr>
            <a:lvl9pPr>
              <a:defRPr sz="1800" b="0">
                <a:solidFill>
                  <a:srgbClr val="444444"/>
                </a:solidFill>
                <a:latin typeface="Inter"/>
                <a:ea typeface="Inter"/>
                <a:cs typeface="Inter"/>
              </a:defRPr>
            </a:lvl9pPr>
          </a:lstStyle>
          <a:p xmlns:a="http://schemas.openxmlformats.org/drawingml/2006/main">
            <a:pPr marL="279400" indent="-203200">
              <a:spcAft>
                <a:spcPts val="800"/>
              </a:spcAft>
              <a:buAutoNum type="arabicPeriod" startAt="1"/>
              <a:defRPr sz="1800" b="0">
                <a:solidFill>
                  <a:srgbClr val="444444"/>
                </a:solidFill>
                <a:latin typeface="Inter"/>
                <a:ea typeface="Inter"/>
                <a:cs typeface="Inter"/>
              </a:defRPr>
            </a:pPr>
            <a:r>
              <a:t>API Product Strategy</a:t>
            </a:r>
          </a:p>
          <a:p xmlns:a="http://schemas.openxmlformats.org/drawingml/2006/main">
            <a:pPr marL="279400" indent="-203200">
              <a:spcAft>
                <a:spcPts val="800"/>
              </a:spcAft>
              <a:buAutoNum type="arabicPeriod"/>
              <a:defRPr sz="1800" b="0">
                <a:solidFill>
                  <a:srgbClr val="444444"/>
                </a:solidFill>
                <a:latin typeface="Inter"/>
                <a:ea typeface="Inter"/>
                <a:cs typeface="Inter"/>
              </a:defRPr>
            </a:pPr>
            <a:r>
              <a:t>API Consumer Experience</a:t>
            </a:r>
          </a:p>
          <a:p xmlns:a="http://schemas.openxmlformats.org/drawingml/2006/main">
            <a:pPr marL="279400" indent="-203200">
              <a:spcAft>
                <a:spcPts val="800"/>
              </a:spcAft>
              <a:buAutoNum type="arabicPeriod"/>
              <a:defRPr sz="1800" b="0">
                <a:solidFill>
                  <a:srgbClr val="444444"/>
                </a:solidFill>
                <a:latin typeface="Inter"/>
                <a:ea typeface="Inter"/>
                <a:cs typeface="Inter"/>
              </a:defRPr>
            </a:pPr>
            <a:r>
              <a:t>API Platform Architecture</a:t>
            </a:r>
          </a:p>
          <a:p xmlns:a="http://schemas.openxmlformats.org/drawingml/2006/main">
            <a:pPr marL="279400" indent="-203200">
              <a:spcAft>
                <a:spcPts val="800"/>
              </a:spcAft>
              <a:buAutoNum type="arabicPeriod"/>
              <a:defRPr sz="1800" b="0">
                <a:solidFill>
                  <a:srgbClr val="444444"/>
                </a:solidFill>
                <a:latin typeface="Inter"/>
                <a:ea typeface="Inter"/>
                <a:cs typeface="Inter"/>
              </a:defRPr>
            </a:pPr>
            <a:r>
              <a:t>API Design</a:t>
            </a:r>
          </a:p>
          <a:p xmlns:a="http://schemas.openxmlformats.org/drawingml/2006/main">
            <a:pPr marL="279400" indent="-203200">
              <a:spcAft>
                <a:spcPts val="800"/>
              </a:spcAft>
              <a:buAutoNum type="arabicPeriod"/>
              <a:defRPr sz="1800" b="0">
                <a:solidFill>
                  <a:srgbClr val="444444"/>
                </a:solidFill>
                <a:latin typeface="Inter"/>
                <a:ea typeface="Inter"/>
                <a:cs typeface="Inter"/>
              </a:defRPr>
            </a:pPr>
            <a:r>
              <a:t>API Delivery</a:t>
            </a:r>
          </a:p>
          <a:p xmlns:a="http://schemas.openxmlformats.org/drawingml/2006/main">
            <a:pPr marL="279400" indent="-203200">
              <a:spcAft>
                <a:spcPts val="800"/>
              </a:spcAft>
              <a:buAutoNum type="arabicPeriod"/>
              <a:defRPr sz="1800" b="0">
                <a:solidFill>
                  <a:srgbClr val="444444"/>
                </a:solidFill>
                <a:latin typeface="Inter"/>
                <a:ea typeface="Inter"/>
                <a:cs typeface="Inter"/>
              </a:defRPr>
            </a:pPr>
            <a:r>
              <a:t>API Audit</a:t>
            </a:r>
          </a:p>
          <a:p xmlns:a="http://schemas.openxmlformats.org/drawingml/2006/main">
            <a:pPr marL="279400" indent="-203200">
              <a:spcAft>
                <a:spcPts val="800"/>
              </a:spcAft>
              <a:buAutoNum type="arabicPeriod"/>
              <a:defRPr sz="1800" b="0">
                <a:solidFill>
                  <a:srgbClr val="444444"/>
                </a:solidFill>
                <a:latin typeface="Inter"/>
                <a:ea typeface="Inter"/>
                <a:cs typeface="Inter"/>
              </a:defRPr>
            </a:pPr>
            <a:r>
              <a:t>API Publishing</a:t>
            </a:r>
          </a:p>
          <a:p xmlns:a="http://schemas.openxmlformats.org/drawingml/2006/main">
            <a:pPr marL="279400" indent="-203200">
              <a:spcAft>
                <a:spcPts val="800"/>
              </a:spcAft>
              <a:buAutoNum type="arabicPeriod"/>
              <a:defRPr sz="1800" b="0">
                <a:solidFill>
                  <a:srgbClr val="444444"/>
                </a:solidFill>
                <a:latin typeface="Inter"/>
                <a:ea typeface="Inter"/>
                <a:cs typeface="Inter"/>
              </a:defRPr>
            </a:pPr>
            <a:r>
              <a:t>API Monitoring &amp; Improvement</a:t>
            </a:r>
          </a:p>
        </p:txBody>
      </p:sp>
      <p:sp>
        <p:nvSpPr>
          <p:cNvPr id="7" name="">
            <a:extLst xmlns:a="http://schemas.openxmlformats.org/drawingml/2006/main">
              <a:ext uri="{FF2B5EF4-FFF2-40B4-BE49-F238E27FC236}">
                <a16:creationId xmlns:a16="http://schemas.microsoft.com/office/drawing/2014/main" id="{52553699-EAF9-4B78-84E5-D6D810471BE1}"/>
              </a:ext>
            </a:extLst>
          </p:cNvPr>
          <p:cNvSpPr>
            <a:spLocks xmlns:a="http://schemas.openxmlformats.org/drawingml/2006/main" noGrp="1"/>
          </p:cNvSpPr>
          <p:nvPr/>
        </p:nvSpPr>
        <p:spPr>
          <a:xfrm xmlns:a="http://schemas.openxmlformats.org/drawingml/2006/main">
            <a:off x="6096000" y="5715000"/>
            <a:ext cx="538162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1">
                <a:solidFill>
                  <a:srgbClr val="444444"/>
                </a:solidFill>
                <a:latin typeface="Inter"/>
                <a:ea typeface="Inter"/>
                <a:cs typeface="Inter"/>
              </a:defRPr>
            </a:defPPr>
            <a:lvl1pPr>
              <a:defRPr sz="1800" b="1">
                <a:solidFill>
                  <a:srgbClr val="444444"/>
                </a:solidFill>
                <a:latin typeface="Inter"/>
                <a:ea typeface="Inter"/>
                <a:cs typeface="Inter"/>
              </a:defRPr>
            </a:lvl1pPr>
            <a:lvl2pPr>
              <a:defRPr sz="1800" b="1">
                <a:solidFill>
                  <a:srgbClr val="444444"/>
                </a:solidFill>
                <a:latin typeface="Inter"/>
                <a:ea typeface="Inter"/>
                <a:cs typeface="Inter"/>
              </a:defRPr>
            </a:lvl2pPr>
            <a:lvl3pPr>
              <a:defRPr sz="1800" b="1">
                <a:solidFill>
                  <a:srgbClr val="444444"/>
                </a:solidFill>
                <a:latin typeface="Inter"/>
                <a:ea typeface="Inter"/>
                <a:cs typeface="Inter"/>
              </a:defRPr>
            </a:lvl3pPr>
            <a:lvl4pPr>
              <a:defRPr sz="1800" b="1">
                <a:solidFill>
                  <a:srgbClr val="444444"/>
                </a:solidFill>
                <a:latin typeface="Inter"/>
                <a:ea typeface="Inter"/>
                <a:cs typeface="Inter"/>
              </a:defRPr>
            </a:lvl4pPr>
            <a:lvl5pPr>
              <a:defRPr sz="1800" b="1">
                <a:solidFill>
                  <a:srgbClr val="444444"/>
                </a:solidFill>
                <a:latin typeface="Inter"/>
                <a:ea typeface="Inter"/>
                <a:cs typeface="Inter"/>
              </a:defRPr>
            </a:lvl5pPr>
            <a:lvl6pPr>
              <a:defRPr sz="1800" b="1">
                <a:solidFill>
                  <a:srgbClr val="444444"/>
                </a:solidFill>
                <a:latin typeface="Inter"/>
                <a:ea typeface="Inter"/>
                <a:cs typeface="Inter"/>
              </a:defRPr>
            </a:lvl6pPr>
            <a:lvl7pPr>
              <a:defRPr sz="1800" b="1">
                <a:solidFill>
                  <a:srgbClr val="444444"/>
                </a:solidFill>
                <a:latin typeface="Inter"/>
                <a:ea typeface="Inter"/>
                <a:cs typeface="Inter"/>
              </a:defRPr>
            </a:lvl7pPr>
            <a:lvl8pPr>
              <a:defRPr sz="1800" b="1">
                <a:solidFill>
                  <a:srgbClr val="444444"/>
                </a:solidFill>
                <a:latin typeface="Inter"/>
                <a:ea typeface="Inter"/>
                <a:cs typeface="Inter"/>
              </a:defRPr>
            </a:lvl8pPr>
            <a:lvl9pPr>
              <a:defRPr sz="1800" b="1">
                <a:solidFill>
                  <a:srgbClr val="444444"/>
                </a:solidFill>
                <a:latin typeface="Inter"/>
                <a:ea typeface="Inter"/>
                <a:cs typeface="Inter"/>
              </a:defRPr>
            </a:lvl9pPr>
          </a:lstStyle>
          <a:p xmlns:a="http://schemas.openxmlformats.org/drawingml/2006/main">
            <a:pPr>
              <a:defRPr sz="1800" b="1">
                <a:solidFill>
                  <a:srgbClr val="444444"/>
                </a:solidFill>
                <a:latin typeface="Inter"/>
                <a:ea typeface="Inter"/>
                <a:cs typeface="Inter"/>
              </a:defRPr>
            </a:pPr>
            <a:r>
              <a:rPr sz="1800" b="1">
                <a:solidFill>
                  <a:srgbClr val="444444"/>
                </a:solidFill>
                <a:latin typeface="Inter"/>
                <a:ea typeface="Inter"/>
                <a:cs typeface="Inter"/>
              </a:rPr>
              <a:t>The engagement connected discovery to design, delivery and testing across these stations.</a:t>
            </a:r>
          </a:p>
        </p:txBody>
      </p:sp>
      <p:sp>
        <p:nvSpPr>
          <p:cNvPr id="8" name="">
            <a:extLst xmlns:a="http://schemas.openxmlformats.org/drawingml/2006/main">
              <a:ext uri="{FF2B5EF4-FFF2-40B4-BE49-F238E27FC236}">
                <a16:creationId xmlns:a16="http://schemas.microsoft.com/office/drawing/2014/main" id="{ACCBB7F3-A9EB-448A-B91B-4256BF70387B}"/>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180278285"/>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D2DD7C9A-3085-4014-A3E1-396EF4E09348}"/>
              </a:ext>
            </a:extLst>
          </p:cNvPr>
          <p:cNvPicPr>
            <a:picLocks xmlns:a="http://schemas.openxmlformats.org/drawingml/2006/main" noChangeAspect="1"/>
          </p:cNvPicPr>
          <p:nvPr/>
        </p:nvPicPr>
        <p:blipFill>
          <a:blip xmlns:r="http://schemas.openxmlformats.org/officeDocument/2006/relationships" xmlns:a="http://schemas.openxmlformats.org/drawingml/2006/main" r:embed="R4b6578b4954046c8"/>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8B1A172-ACCE-43F0-85F8-677C096E65D3}"/>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04</a:t>
            </a:r>
          </a:p>
        </p:txBody>
      </p:sp>
      <p:sp>
        <p:nvSpPr>
          <p:cNvPr id="3" name="">
            <a:extLst xmlns:a="http://schemas.openxmlformats.org/drawingml/2006/main">
              <a:ext uri="{FF2B5EF4-FFF2-40B4-BE49-F238E27FC236}">
                <a16:creationId xmlns:a16="http://schemas.microsoft.com/office/drawing/2014/main" id="{B9D3A80A-6139-45C9-B2B9-899BA4BC2D38}"/>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The challenge: dependencies across teams</a:t>
            </a:r>
          </a:p>
        </p:txBody>
      </p:sp>
      <p:sp>
        <p:nvSpPr>
          <p:cNvPr id="4" name="">
            <a:extLst xmlns:a="http://schemas.openxmlformats.org/drawingml/2006/main">
              <a:ext uri="{FF2B5EF4-FFF2-40B4-BE49-F238E27FC236}">
                <a16:creationId xmlns:a16="http://schemas.microsoft.com/office/drawing/2014/main" id="{3ACAE3CC-FB3E-453C-965B-46D22FD2EE72}"/>
              </a:ext>
            </a:extLst>
          </p:cNvPr>
          <p:cNvSpPr>
            <a:spLocks xmlns:a="http://schemas.openxmlformats.org/drawingml/2006/main" noGrp="1"/>
          </p:cNvSpPr>
          <p:nvPr/>
        </p:nvSpPr>
        <p:spPr>
          <a:xfrm xmlns:a="http://schemas.openxmlformats.org/drawingml/2006/main">
            <a:off x="609600" y="2171700"/>
            <a:ext cx="5810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1">
                <a:solidFill>
                  <a:srgbClr val="222222"/>
                </a:solidFill>
                <a:latin typeface="Inter"/>
                <a:ea typeface="Inter"/>
                <a:cs typeface="Inter"/>
              </a:defRPr>
            </a:defPPr>
            <a:lvl1pPr>
              <a:defRPr sz="2175" b="1">
                <a:solidFill>
                  <a:srgbClr val="222222"/>
                </a:solidFill>
                <a:latin typeface="Inter"/>
                <a:ea typeface="Inter"/>
                <a:cs typeface="Inter"/>
              </a:defRPr>
            </a:lvl1pPr>
            <a:lvl2pPr>
              <a:defRPr sz="2175" b="1">
                <a:solidFill>
                  <a:srgbClr val="222222"/>
                </a:solidFill>
                <a:latin typeface="Inter"/>
                <a:ea typeface="Inter"/>
                <a:cs typeface="Inter"/>
              </a:defRPr>
            </a:lvl2pPr>
            <a:lvl3pPr>
              <a:defRPr sz="2175" b="1">
                <a:solidFill>
                  <a:srgbClr val="222222"/>
                </a:solidFill>
                <a:latin typeface="Inter"/>
                <a:ea typeface="Inter"/>
                <a:cs typeface="Inter"/>
              </a:defRPr>
            </a:lvl3pPr>
            <a:lvl4pPr>
              <a:defRPr sz="2175" b="1">
                <a:solidFill>
                  <a:srgbClr val="222222"/>
                </a:solidFill>
                <a:latin typeface="Inter"/>
                <a:ea typeface="Inter"/>
                <a:cs typeface="Inter"/>
              </a:defRPr>
            </a:lvl4pPr>
            <a:lvl5pPr>
              <a:defRPr sz="2175" b="1">
                <a:solidFill>
                  <a:srgbClr val="222222"/>
                </a:solidFill>
                <a:latin typeface="Inter"/>
                <a:ea typeface="Inter"/>
                <a:cs typeface="Inter"/>
              </a:defRPr>
            </a:lvl5pPr>
            <a:lvl6pPr>
              <a:defRPr sz="2175" b="1">
                <a:solidFill>
                  <a:srgbClr val="222222"/>
                </a:solidFill>
                <a:latin typeface="Inter"/>
                <a:ea typeface="Inter"/>
                <a:cs typeface="Inter"/>
              </a:defRPr>
            </a:lvl6pPr>
            <a:lvl7pPr>
              <a:defRPr sz="2175" b="1">
                <a:solidFill>
                  <a:srgbClr val="222222"/>
                </a:solidFill>
                <a:latin typeface="Inter"/>
                <a:ea typeface="Inter"/>
                <a:cs typeface="Inter"/>
              </a:defRPr>
            </a:lvl7pPr>
            <a:lvl8pPr>
              <a:defRPr sz="2175" b="1">
                <a:solidFill>
                  <a:srgbClr val="222222"/>
                </a:solidFill>
                <a:latin typeface="Inter"/>
                <a:ea typeface="Inter"/>
                <a:cs typeface="Inter"/>
              </a:defRPr>
            </a:lvl8pPr>
            <a:lvl9pPr>
              <a:defRPr sz="2175" b="1">
                <a:solidFill>
                  <a:srgbClr val="222222"/>
                </a:solidFill>
                <a:latin typeface="Inter"/>
                <a:ea typeface="Inter"/>
                <a:cs typeface="Inter"/>
              </a:defRPr>
            </a:lvl9pPr>
          </a:lstStyle>
          <a:p xmlns:a="http://schemas.openxmlformats.org/drawingml/2006/main">
            <a:pPr>
              <a:defRPr sz="2175" b="1">
                <a:solidFill>
                  <a:srgbClr val="222222"/>
                </a:solidFill>
                <a:latin typeface="Inter"/>
                <a:ea typeface="Inter"/>
                <a:cs typeface="Inter"/>
              </a:defRPr>
            </a:pPr>
            <a:r>
              <a:rPr sz="2175" b="1">
                <a:solidFill>
                  <a:srgbClr val="222222"/>
                </a:solidFill>
                <a:latin typeface="Inter"/>
                <a:ea typeface="Inter"/>
                <a:cs typeface="Inter"/>
              </a:rPr>
              <a:t>Established API engineering practices</a:t>
            </a:r>
          </a:p>
        </p:txBody>
      </p:sp>
      <p:sp>
        <p:nvSpPr>
          <p:cNvPr id="5" name="">
            <a:extLst xmlns:a="http://schemas.openxmlformats.org/drawingml/2006/main">
              <a:ext uri="{FF2B5EF4-FFF2-40B4-BE49-F238E27FC236}">
                <a16:creationId xmlns:a16="http://schemas.microsoft.com/office/drawing/2014/main" id="{67A4B8AB-E400-45D6-9F87-D4AC9C61ECB5}"/>
              </a:ext>
            </a:extLst>
          </p:cNvPr>
          <p:cNvSpPr>
            <a:spLocks xmlns:a="http://schemas.openxmlformats.org/drawingml/2006/main" noGrp="1"/>
          </p:cNvSpPr>
          <p:nvPr/>
        </p:nvSpPr>
        <p:spPr>
          <a:xfrm xmlns:a="http://schemas.openxmlformats.org/drawingml/2006/main">
            <a:off x="609600" y="2705100"/>
            <a:ext cx="5619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444444"/>
                </a:solidFill>
                <a:latin typeface="Inter"/>
                <a:ea typeface="Inter"/>
                <a:cs typeface="Inter"/>
              </a:defRPr>
            </a:defPPr>
            <a:lvl1pPr>
              <a:defRPr sz="2100" b="0">
                <a:solidFill>
                  <a:srgbClr val="444444"/>
                </a:solidFill>
                <a:latin typeface="Inter"/>
                <a:ea typeface="Inter"/>
                <a:cs typeface="Inter"/>
              </a:defRPr>
            </a:lvl1pPr>
            <a:lvl2pPr>
              <a:defRPr sz="2100" b="0">
                <a:solidFill>
                  <a:srgbClr val="444444"/>
                </a:solidFill>
                <a:latin typeface="Inter"/>
                <a:ea typeface="Inter"/>
                <a:cs typeface="Inter"/>
              </a:defRPr>
            </a:lvl2pPr>
            <a:lvl3pPr>
              <a:defRPr sz="2100" b="0">
                <a:solidFill>
                  <a:srgbClr val="444444"/>
                </a:solidFill>
                <a:latin typeface="Inter"/>
                <a:ea typeface="Inter"/>
                <a:cs typeface="Inter"/>
              </a:defRPr>
            </a:lvl3pPr>
            <a:lvl4pPr>
              <a:defRPr sz="2100" b="0">
                <a:solidFill>
                  <a:srgbClr val="444444"/>
                </a:solidFill>
                <a:latin typeface="Inter"/>
                <a:ea typeface="Inter"/>
                <a:cs typeface="Inter"/>
              </a:defRPr>
            </a:lvl4pPr>
            <a:lvl5pPr>
              <a:defRPr sz="2100" b="0">
                <a:solidFill>
                  <a:srgbClr val="444444"/>
                </a:solidFill>
                <a:latin typeface="Inter"/>
                <a:ea typeface="Inter"/>
                <a:cs typeface="Inter"/>
              </a:defRPr>
            </a:lvl5pPr>
            <a:lvl6pPr>
              <a:defRPr sz="2100" b="0">
                <a:solidFill>
                  <a:srgbClr val="444444"/>
                </a:solidFill>
                <a:latin typeface="Inter"/>
                <a:ea typeface="Inter"/>
                <a:cs typeface="Inter"/>
              </a:defRPr>
            </a:lvl6pPr>
            <a:lvl7pPr>
              <a:defRPr sz="2100" b="0">
                <a:solidFill>
                  <a:srgbClr val="444444"/>
                </a:solidFill>
                <a:latin typeface="Inter"/>
                <a:ea typeface="Inter"/>
                <a:cs typeface="Inter"/>
              </a:defRPr>
            </a:lvl7pPr>
            <a:lvl8pPr>
              <a:defRPr sz="2100" b="0">
                <a:solidFill>
                  <a:srgbClr val="444444"/>
                </a:solidFill>
                <a:latin typeface="Inter"/>
                <a:ea typeface="Inter"/>
                <a:cs typeface="Inter"/>
              </a:defRPr>
            </a:lvl8pPr>
            <a:lvl9pPr>
              <a:defRPr sz="2100" b="0">
                <a:solidFill>
                  <a:srgbClr val="444444"/>
                </a:solidFill>
                <a:latin typeface="Inter"/>
                <a:ea typeface="Inter"/>
                <a:cs typeface="Inter"/>
              </a:defRPr>
            </a:lvl9pPr>
          </a:lstStyle>
          <a:p xmlns:a="http://schemas.openxmlformats.org/drawingml/2006/main">
            <a:pPr>
              <a:defRPr sz="2100" b="0">
                <a:solidFill>
                  <a:srgbClr val="444444"/>
                </a:solidFill>
                <a:latin typeface="Inter"/>
                <a:ea typeface="Inter"/>
                <a:cs typeface="Inter"/>
              </a:defRPr>
            </a:pPr>
            <a:r>
              <a:rPr sz="2100" b="0">
                <a:solidFill>
                  <a:srgbClr val="444444"/>
                </a:solidFill>
                <a:latin typeface="Inter"/>
                <a:ea typeface="Inter"/>
                <a:cs typeface="Inter"/>
              </a:rPr>
              <a:t>API products still depended on business and technology teams working across organisational boundaries.</a:t>
            </a:r>
          </a:p>
        </p:txBody>
      </p:sp>
      <p:sp>
        <p:nvSpPr>
          <p:cNvPr id="6" name="">
            <a:extLst xmlns:a="http://schemas.openxmlformats.org/drawingml/2006/main">
              <a:ext uri="{FF2B5EF4-FFF2-40B4-BE49-F238E27FC236}">
                <a16:creationId xmlns:a16="http://schemas.microsoft.com/office/drawing/2014/main" id="{3A843756-8D60-49D8-A29E-5E96EF755E58}"/>
              </a:ext>
            </a:extLst>
          </p:cNvPr>
          <p:cNvSpPr>
            <a:spLocks xmlns:a="http://schemas.openxmlformats.org/drawingml/2006/main" noGrp="1"/>
          </p:cNvSpPr>
          <p:nvPr/>
        </p:nvSpPr>
        <p:spPr>
          <a:xfrm xmlns:a="http://schemas.openxmlformats.org/drawingml/2006/main">
            <a:off x="609600" y="4019550"/>
            <a:ext cx="5619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0">
                <a:solidFill>
                  <a:srgbClr val="444444"/>
                </a:solidFill>
                <a:latin typeface="Inter"/>
                <a:ea typeface="Inter"/>
                <a:cs typeface="Inter"/>
              </a:defRPr>
            </a:defPPr>
            <a:lvl1pPr>
              <a:defRPr sz="2025" b="0">
                <a:solidFill>
                  <a:srgbClr val="444444"/>
                </a:solidFill>
                <a:latin typeface="Inter"/>
                <a:ea typeface="Inter"/>
                <a:cs typeface="Inter"/>
              </a:defRPr>
            </a:lvl1pPr>
            <a:lvl2pPr>
              <a:defRPr sz="2025" b="0">
                <a:solidFill>
                  <a:srgbClr val="444444"/>
                </a:solidFill>
                <a:latin typeface="Inter"/>
                <a:ea typeface="Inter"/>
                <a:cs typeface="Inter"/>
              </a:defRPr>
            </a:lvl2pPr>
            <a:lvl3pPr>
              <a:defRPr sz="2025" b="0">
                <a:solidFill>
                  <a:srgbClr val="444444"/>
                </a:solidFill>
                <a:latin typeface="Inter"/>
                <a:ea typeface="Inter"/>
                <a:cs typeface="Inter"/>
              </a:defRPr>
            </a:lvl3pPr>
            <a:lvl4pPr>
              <a:defRPr sz="2025" b="0">
                <a:solidFill>
                  <a:srgbClr val="444444"/>
                </a:solidFill>
                <a:latin typeface="Inter"/>
                <a:ea typeface="Inter"/>
                <a:cs typeface="Inter"/>
              </a:defRPr>
            </a:lvl4pPr>
            <a:lvl5pPr>
              <a:defRPr sz="2025" b="0">
                <a:solidFill>
                  <a:srgbClr val="444444"/>
                </a:solidFill>
                <a:latin typeface="Inter"/>
                <a:ea typeface="Inter"/>
                <a:cs typeface="Inter"/>
              </a:defRPr>
            </a:lvl5pPr>
            <a:lvl6pPr>
              <a:defRPr sz="2025" b="0">
                <a:solidFill>
                  <a:srgbClr val="444444"/>
                </a:solidFill>
                <a:latin typeface="Inter"/>
                <a:ea typeface="Inter"/>
                <a:cs typeface="Inter"/>
              </a:defRPr>
            </a:lvl6pPr>
            <a:lvl7pPr>
              <a:defRPr sz="2025" b="0">
                <a:solidFill>
                  <a:srgbClr val="444444"/>
                </a:solidFill>
                <a:latin typeface="Inter"/>
                <a:ea typeface="Inter"/>
                <a:cs typeface="Inter"/>
              </a:defRPr>
            </a:lvl7pPr>
            <a:lvl8pPr>
              <a:defRPr sz="2025" b="0">
                <a:solidFill>
                  <a:srgbClr val="444444"/>
                </a:solidFill>
                <a:latin typeface="Inter"/>
                <a:ea typeface="Inter"/>
                <a:cs typeface="Inter"/>
              </a:defRPr>
            </a:lvl8pPr>
            <a:lvl9pPr>
              <a:defRPr sz="2025" b="0">
                <a:solidFill>
                  <a:srgbClr val="444444"/>
                </a:solidFill>
                <a:latin typeface="Inter"/>
                <a:ea typeface="Inter"/>
                <a:cs typeface="Inter"/>
              </a:defRPr>
            </a:lvl9pPr>
          </a:lstStyle>
          <a:p xmlns:a="http://schemas.openxmlformats.org/drawingml/2006/main">
            <a:pPr>
              <a:defRPr sz="2025" b="0">
                <a:solidFill>
                  <a:srgbClr val="444444"/>
                </a:solidFill>
                <a:latin typeface="Inter"/>
                <a:ea typeface="Inter"/>
                <a:cs typeface="Inter"/>
              </a:defRPr>
            </a:pPr>
            <a:r>
              <a:rPr sz="2025" b="0">
                <a:solidFill>
                  <a:srgbClr val="444444"/>
                </a:solidFill>
                <a:latin typeface="Inter"/>
                <a:ea typeface="Inter"/>
                <a:cs typeface="Inter"/>
              </a:rPr>
              <a:t>Customer journeys and partner integrations had to fit internal services, legacy systems and compliance obligations.</a:t>
            </a:r>
          </a:p>
        </p:txBody>
      </p:sp>
      <p:pic>
        <p:nvPicPr>
          <p:cNvPr id="7" name="">
            <a:extLst xmlns:a="http://schemas.openxmlformats.org/drawingml/2006/main">
              <a:ext uri="{FF2B5EF4-FFF2-40B4-BE49-F238E27FC236}">
                <a16:creationId xmlns:a16="http://schemas.microsoft.com/office/drawing/2014/main" id="{E40E701E-5B6F-48FC-A7BF-A339902229CC}"/>
              </a:ext>
            </a:extLst>
          </p:cNvPr>
          <p:cNvPicPr>
            <a:picLocks xmlns:a="http://schemas.openxmlformats.org/drawingml/2006/main" noChangeAspect="1"/>
          </p:cNvPicPr>
          <p:nvPr/>
        </p:nvPicPr>
        <p:blipFill>
          <a:blip xmlns:r="http://schemas.openxmlformats.org/officeDocument/2006/relationships" xmlns:a="http://schemas.openxmlformats.org/drawingml/2006/main" r:embed="Rd21d0d2d94374cdb"/>
          <a:stretch xmlns:a="http://schemas.openxmlformats.org/drawingml/2006/main"/>
        </p:blipFill>
        <p:spPr>
          <a:xfrm xmlns:a="http://schemas.openxmlformats.org/drawingml/2006/main">
            <a:off x="7038975" y="2560638"/>
            <a:ext cx="4333875" cy="22701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E5127E43-5BF6-43A1-B009-8080390D7111}"/>
              </a:ext>
            </a:extLst>
          </p:cNvPr>
          <p:cNvSpPr>
            <a:spLocks xmlns:a="http://schemas.openxmlformats.org/drawingml/2006/main" noGrp="1"/>
          </p:cNvSpPr>
          <p:nvPr/>
        </p:nvSpPr>
        <p:spPr>
          <a:xfrm xmlns:a="http://schemas.openxmlformats.org/drawingml/2006/main">
            <a:off x="609600" y="5648325"/>
            <a:ext cx="108585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1">
                <a:solidFill>
                  <a:srgbClr val="444444"/>
                </a:solidFill>
                <a:latin typeface="Inter"/>
                <a:ea typeface="Inter"/>
                <a:cs typeface="Inter"/>
              </a:defRPr>
            </a:defPPr>
            <a:lvl1pPr>
              <a:defRPr sz="2100" b="1">
                <a:solidFill>
                  <a:srgbClr val="444444"/>
                </a:solidFill>
                <a:latin typeface="Inter"/>
                <a:ea typeface="Inter"/>
                <a:cs typeface="Inter"/>
              </a:defRPr>
            </a:lvl1pPr>
            <a:lvl2pPr>
              <a:defRPr sz="2100" b="1">
                <a:solidFill>
                  <a:srgbClr val="444444"/>
                </a:solidFill>
                <a:latin typeface="Inter"/>
                <a:ea typeface="Inter"/>
                <a:cs typeface="Inter"/>
              </a:defRPr>
            </a:lvl2pPr>
            <a:lvl3pPr>
              <a:defRPr sz="2100" b="1">
                <a:solidFill>
                  <a:srgbClr val="444444"/>
                </a:solidFill>
                <a:latin typeface="Inter"/>
                <a:ea typeface="Inter"/>
                <a:cs typeface="Inter"/>
              </a:defRPr>
            </a:lvl3pPr>
            <a:lvl4pPr>
              <a:defRPr sz="2100" b="1">
                <a:solidFill>
                  <a:srgbClr val="444444"/>
                </a:solidFill>
                <a:latin typeface="Inter"/>
                <a:ea typeface="Inter"/>
                <a:cs typeface="Inter"/>
              </a:defRPr>
            </a:lvl4pPr>
            <a:lvl5pPr>
              <a:defRPr sz="2100" b="1">
                <a:solidFill>
                  <a:srgbClr val="444444"/>
                </a:solidFill>
                <a:latin typeface="Inter"/>
                <a:ea typeface="Inter"/>
                <a:cs typeface="Inter"/>
              </a:defRPr>
            </a:lvl5pPr>
            <a:lvl6pPr>
              <a:defRPr sz="2100" b="1">
                <a:solidFill>
                  <a:srgbClr val="444444"/>
                </a:solidFill>
                <a:latin typeface="Inter"/>
                <a:ea typeface="Inter"/>
                <a:cs typeface="Inter"/>
              </a:defRPr>
            </a:lvl6pPr>
            <a:lvl7pPr>
              <a:defRPr sz="2100" b="1">
                <a:solidFill>
                  <a:srgbClr val="444444"/>
                </a:solidFill>
                <a:latin typeface="Inter"/>
                <a:ea typeface="Inter"/>
                <a:cs typeface="Inter"/>
              </a:defRPr>
            </a:lvl7pPr>
            <a:lvl8pPr>
              <a:defRPr sz="2100" b="1">
                <a:solidFill>
                  <a:srgbClr val="444444"/>
                </a:solidFill>
                <a:latin typeface="Inter"/>
                <a:ea typeface="Inter"/>
                <a:cs typeface="Inter"/>
              </a:defRPr>
            </a:lvl8pPr>
            <a:lvl9pPr>
              <a:defRPr sz="2100" b="1">
                <a:solidFill>
                  <a:srgbClr val="444444"/>
                </a:solidFill>
                <a:latin typeface="Inter"/>
                <a:ea typeface="Inter"/>
                <a:cs typeface="Inter"/>
              </a:defRPr>
            </a:lvl9pPr>
          </a:lstStyle>
          <a:p xmlns:a="http://schemas.openxmlformats.org/drawingml/2006/main">
            <a:pPr>
              <a:defRPr sz="2100" b="1">
                <a:solidFill>
                  <a:srgbClr val="444444"/>
                </a:solidFill>
                <a:latin typeface="Inter"/>
                <a:ea typeface="Inter"/>
                <a:cs typeface="Inter"/>
              </a:defRPr>
            </a:pPr>
            <a:r>
              <a:rPr sz="2100" b="1">
                <a:solidFill>
                  <a:srgbClr val="444444"/>
                </a:solidFill>
                <a:latin typeface="Inter"/>
                <a:ea typeface="Inter"/>
                <a:cs typeface="Inter"/>
              </a:rPr>
              <a:t>Teams needed shared requirements, clearer ownership</a:t>
            </a:r>
          </a:p>
          <a:p xmlns:a="http://schemas.openxmlformats.org/drawingml/2006/main">
            <a:pPr>
              <a:defRPr sz="2100" b="1">
                <a:solidFill>
                  <a:srgbClr val="444444"/>
                </a:solidFill>
                <a:latin typeface="Inter"/>
                <a:ea typeface="Inter"/>
                <a:cs typeface="Inter"/>
              </a:defRPr>
            </a:pPr>
            <a:r>
              <a:rPr sz="2100" b="1">
                <a:solidFill>
                  <a:srgbClr val="444444"/>
                </a:solidFill>
                <a:latin typeface="Inter"/>
                <a:ea typeface="Inter"/>
                <a:cs typeface="Inter"/>
              </a:rPr>
              <a:t>and coordinated delivery decisions.</a:t>
            </a:r>
          </a:p>
        </p:txBody>
      </p:sp>
      <p:sp>
        <p:nvSpPr>
          <p:cNvPr id="9" name="">
            <a:extLst xmlns:a="http://schemas.openxmlformats.org/drawingml/2006/main">
              <a:ext uri="{FF2B5EF4-FFF2-40B4-BE49-F238E27FC236}">
                <a16:creationId xmlns:a16="http://schemas.microsoft.com/office/drawing/2014/main" id="{9BF3C20C-AB00-4186-883B-E8A31CC02CF9}"/>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206577219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CCC397D7-ADE3-40BF-B06A-D3815314F295}"/>
              </a:ext>
            </a:extLst>
          </p:cNvPr>
          <p:cNvPicPr>
            <a:picLocks xmlns:a="http://schemas.openxmlformats.org/drawingml/2006/main" noChangeAspect="1"/>
          </p:cNvPicPr>
          <p:nvPr/>
        </p:nvPicPr>
        <p:blipFill>
          <a:blip xmlns:r="http://schemas.openxmlformats.org/officeDocument/2006/relationships" xmlns:a="http://schemas.openxmlformats.org/drawingml/2006/main" r:embed="Rb3adc4220b694e0e"/>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1E1D292-EE27-4348-A629-D51D12C686A2}"/>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05</a:t>
            </a:r>
          </a:p>
        </p:txBody>
      </p:sp>
      <p:sp>
        <p:nvSpPr>
          <p:cNvPr id="3" name="">
            <a:extLst xmlns:a="http://schemas.openxmlformats.org/drawingml/2006/main">
              <a:ext uri="{FF2B5EF4-FFF2-40B4-BE49-F238E27FC236}">
                <a16:creationId xmlns:a16="http://schemas.microsoft.com/office/drawing/2014/main" id="{4B9995C3-C44A-4771-819D-8CB40D3502C0}"/>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Collaborative discovery in the payments case</a:t>
            </a:r>
          </a:p>
        </p:txBody>
      </p:sp>
      <p:sp>
        <p:nvSpPr>
          <p:cNvPr id="4" name="">
            <a:extLst xmlns:a="http://schemas.openxmlformats.org/drawingml/2006/main">
              <a:ext uri="{FF2B5EF4-FFF2-40B4-BE49-F238E27FC236}">
                <a16:creationId xmlns:a16="http://schemas.microsoft.com/office/drawing/2014/main" id="{08ECA5EC-8913-4F23-8030-3F46DB735586}"/>
              </a:ext>
            </a:extLst>
          </p:cNvPr>
          <p:cNvSpPr>
            <a:spLocks xmlns:a="http://schemas.openxmlformats.org/drawingml/2006/main" noGrp="1"/>
          </p:cNvSpPr>
          <p:nvPr/>
        </p:nvSpPr>
        <p:spPr>
          <a:xfrm xmlns:a="http://schemas.openxmlformats.org/drawingml/2006/main">
            <a:off x="609600" y="220980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1">
                <a:solidFill>
                  <a:srgbClr val="444444"/>
                </a:solidFill>
                <a:latin typeface="Inter"/>
                <a:ea typeface="Inter"/>
                <a:cs typeface="Inter"/>
              </a:defRPr>
            </a:defPPr>
            <a:lvl1pPr>
              <a:defRPr sz="2025" b="1">
                <a:solidFill>
                  <a:srgbClr val="444444"/>
                </a:solidFill>
                <a:latin typeface="Inter"/>
                <a:ea typeface="Inter"/>
                <a:cs typeface="Inter"/>
              </a:defRPr>
            </a:lvl1pPr>
            <a:lvl2pPr>
              <a:defRPr sz="2025" b="1">
                <a:solidFill>
                  <a:srgbClr val="444444"/>
                </a:solidFill>
                <a:latin typeface="Inter"/>
                <a:ea typeface="Inter"/>
                <a:cs typeface="Inter"/>
              </a:defRPr>
            </a:lvl2pPr>
            <a:lvl3pPr>
              <a:defRPr sz="2025" b="1">
                <a:solidFill>
                  <a:srgbClr val="444444"/>
                </a:solidFill>
                <a:latin typeface="Inter"/>
                <a:ea typeface="Inter"/>
                <a:cs typeface="Inter"/>
              </a:defRPr>
            </a:lvl3pPr>
            <a:lvl4pPr>
              <a:defRPr sz="2025" b="1">
                <a:solidFill>
                  <a:srgbClr val="444444"/>
                </a:solidFill>
                <a:latin typeface="Inter"/>
                <a:ea typeface="Inter"/>
                <a:cs typeface="Inter"/>
              </a:defRPr>
            </a:lvl4pPr>
            <a:lvl5pPr>
              <a:defRPr sz="2025" b="1">
                <a:solidFill>
                  <a:srgbClr val="444444"/>
                </a:solidFill>
                <a:latin typeface="Inter"/>
                <a:ea typeface="Inter"/>
                <a:cs typeface="Inter"/>
              </a:defRPr>
            </a:lvl5pPr>
            <a:lvl6pPr>
              <a:defRPr sz="2025" b="1">
                <a:solidFill>
                  <a:srgbClr val="444444"/>
                </a:solidFill>
                <a:latin typeface="Inter"/>
                <a:ea typeface="Inter"/>
                <a:cs typeface="Inter"/>
              </a:defRPr>
            </a:lvl6pPr>
            <a:lvl7pPr>
              <a:defRPr sz="2025" b="1">
                <a:solidFill>
                  <a:srgbClr val="444444"/>
                </a:solidFill>
                <a:latin typeface="Inter"/>
                <a:ea typeface="Inter"/>
                <a:cs typeface="Inter"/>
              </a:defRPr>
            </a:lvl7pPr>
            <a:lvl8pPr>
              <a:defRPr sz="2025" b="1">
                <a:solidFill>
                  <a:srgbClr val="444444"/>
                </a:solidFill>
                <a:latin typeface="Inter"/>
                <a:ea typeface="Inter"/>
                <a:cs typeface="Inter"/>
              </a:defRPr>
            </a:lvl8pPr>
            <a:lvl9pPr>
              <a:defRPr sz="2025" b="1">
                <a:solidFill>
                  <a:srgbClr val="444444"/>
                </a:solidFill>
                <a:latin typeface="Inter"/>
                <a:ea typeface="Inter"/>
                <a:cs typeface="Inter"/>
              </a:defRPr>
            </a:lvl9pPr>
          </a:lstStyle>
          <a:p xmlns:a="http://schemas.openxmlformats.org/drawingml/2006/main">
            <a:pPr>
              <a:defRPr sz="2025" b="1">
                <a:solidFill>
                  <a:srgbClr val="444444"/>
                </a:solidFill>
                <a:latin typeface="Inter"/>
                <a:ea typeface="Inter"/>
                <a:cs typeface="Inter"/>
              </a:defRPr>
            </a:pPr>
            <a:r>
              <a:rPr sz="2025" b="1">
                <a:solidFill>
                  <a:srgbClr val="444444"/>
                </a:solidFill>
                <a:latin typeface="Inter"/>
                <a:ea typeface="Inter"/>
                <a:cs typeface="Inter"/>
              </a:rPr>
              <a:t>What the team did</a:t>
            </a:r>
          </a:p>
        </p:txBody>
      </p:sp>
      <p:sp>
        <p:nvSpPr>
          <p:cNvPr id="5" name="">
            <a:extLst xmlns:a="http://schemas.openxmlformats.org/drawingml/2006/main">
              <a:ext uri="{FF2B5EF4-FFF2-40B4-BE49-F238E27FC236}">
                <a16:creationId xmlns:a16="http://schemas.microsoft.com/office/drawing/2014/main" id="{692F5AB9-2A7B-4F77-B65A-EEB8F6A9195B}"/>
              </a:ext>
            </a:extLst>
          </p:cNvPr>
          <p:cNvSpPr>
            <a:spLocks xmlns:a="http://schemas.openxmlformats.org/drawingml/2006/main" noGrp="1"/>
          </p:cNvSpPr>
          <p:nvPr/>
        </p:nvSpPr>
        <p:spPr>
          <a:xfrm xmlns:a="http://schemas.openxmlformats.org/drawingml/2006/main">
            <a:off x="609600" y="2638425"/>
            <a:ext cx="52387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444444"/>
                </a:solidFill>
                <a:latin typeface="Inter"/>
                <a:ea typeface="Inter"/>
                <a:cs typeface="Inter"/>
              </a:defRPr>
            </a:defPPr>
            <a:lvl1pPr>
              <a:defRPr sz="1800" b="0">
                <a:solidFill>
                  <a:srgbClr val="444444"/>
                </a:solidFill>
                <a:latin typeface="Inter"/>
                <a:ea typeface="Inter"/>
                <a:cs typeface="Inter"/>
              </a:defRPr>
            </a:lvl1pPr>
            <a:lvl2pPr>
              <a:defRPr sz="1800" b="0">
                <a:solidFill>
                  <a:srgbClr val="444444"/>
                </a:solidFill>
                <a:latin typeface="Inter"/>
                <a:ea typeface="Inter"/>
                <a:cs typeface="Inter"/>
              </a:defRPr>
            </a:lvl2pPr>
            <a:lvl3pPr>
              <a:defRPr sz="1800" b="0">
                <a:solidFill>
                  <a:srgbClr val="444444"/>
                </a:solidFill>
                <a:latin typeface="Inter"/>
                <a:ea typeface="Inter"/>
                <a:cs typeface="Inter"/>
              </a:defRPr>
            </a:lvl3pPr>
            <a:lvl4pPr>
              <a:defRPr sz="1800" b="0">
                <a:solidFill>
                  <a:srgbClr val="444444"/>
                </a:solidFill>
                <a:latin typeface="Inter"/>
                <a:ea typeface="Inter"/>
                <a:cs typeface="Inter"/>
              </a:defRPr>
            </a:lvl4pPr>
            <a:lvl5pPr>
              <a:defRPr sz="1800" b="0">
                <a:solidFill>
                  <a:srgbClr val="444444"/>
                </a:solidFill>
                <a:latin typeface="Inter"/>
                <a:ea typeface="Inter"/>
                <a:cs typeface="Inter"/>
              </a:defRPr>
            </a:lvl5pPr>
            <a:lvl6pPr>
              <a:defRPr sz="1800" b="0">
                <a:solidFill>
                  <a:srgbClr val="444444"/>
                </a:solidFill>
                <a:latin typeface="Inter"/>
                <a:ea typeface="Inter"/>
                <a:cs typeface="Inter"/>
              </a:defRPr>
            </a:lvl6pPr>
            <a:lvl7pPr>
              <a:defRPr sz="1800" b="0">
                <a:solidFill>
                  <a:srgbClr val="444444"/>
                </a:solidFill>
                <a:latin typeface="Inter"/>
                <a:ea typeface="Inter"/>
                <a:cs typeface="Inter"/>
              </a:defRPr>
            </a:lvl7pPr>
            <a:lvl8pPr>
              <a:defRPr sz="1800" b="0">
                <a:solidFill>
                  <a:srgbClr val="444444"/>
                </a:solidFill>
                <a:latin typeface="Inter"/>
                <a:ea typeface="Inter"/>
                <a:cs typeface="Inter"/>
              </a:defRPr>
            </a:lvl8pPr>
            <a:lvl9pPr>
              <a:defRPr sz="1800" b="0">
                <a:solidFill>
                  <a:srgbClr val="444444"/>
                </a:solidFill>
                <a:latin typeface="Inter"/>
                <a:ea typeface="Inter"/>
                <a:cs typeface="Inter"/>
              </a:defRPr>
            </a:lvl9pPr>
          </a:lstStyle>
          <a:p xmlns:a="http://schemas.openxmlformats.org/drawingml/2006/main">
            <a:pPr>
              <a:defRPr sz="1800" b="0">
                <a:solidFill>
                  <a:srgbClr val="444444"/>
                </a:solidFill>
                <a:latin typeface="Inter"/>
                <a:ea typeface="Inter"/>
                <a:cs typeface="Inter"/>
              </a:defRPr>
            </a:pPr>
            <a:r>
              <a:rPr sz="1800" b="0">
                <a:solidFill>
                  <a:srgbClr val="444444"/>
                </a:solidFill>
                <a:latin typeface="Inter"/>
                <a:ea typeface="Inter"/>
                <a:cs typeface="Inter"/>
              </a:rPr>
              <a:t>APIsFirst and Osaango facilitated iterative workshops with business stakeholders, architects and engineers.</a:t>
            </a:r>
          </a:p>
        </p:txBody>
      </p:sp>
      <p:sp>
        <p:nvSpPr>
          <p:cNvPr id="6" name="">
            <a:extLst xmlns:a="http://schemas.openxmlformats.org/drawingml/2006/main">
              <a:ext uri="{FF2B5EF4-FFF2-40B4-BE49-F238E27FC236}">
                <a16:creationId xmlns:a16="http://schemas.microsoft.com/office/drawing/2014/main" id="{7035581B-F2E1-4C0D-89FF-632E3F4C4FF5}"/>
              </a:ext>
            </a:extLst>
          </p:cNvPr>
          <p:cNvSpPr>
            <a:spLocks xmlns:a="http://schemas.openxmlformats.org/drawingml/2006/main" noGrp="1"/>
          </p:cNvSpPr>
          <p:nvPr/>
        </p:nvSpPr>
        <p:spPr>
          <a:xfrm xmlns:a="http://schemas.openxmlformats.org/drawingml/2006/main">
            <a:off x="609600" y="388620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1">
                <a:solidFill>
                  <a:srgbClr val="444444"/>
                </a:solidFill>
                <a:latin typeface="Inter"/>
                <a:ea typeface="Inter"/>
                <a:cs typeface="Inter"/>
              </a:defRPr>
            </a:defPPr>
            <a:lvl1pPr>
              <a:defRPr sz="2025" b="1">
                <a:solidFill>
                  <a:srgbClr val="444444"/>
                </a:solidFill>
                <a:latin typeface="Inter"/>
                <a:ea typeface="Inter"/>
                <a:cs typeface="Inter"/>
              </a:defRPr>
            </a:lvl1pPr>
            <a:lvl2pPr>
              <a:defRPr sz="2025" b="1">
                <a:solidFill>
                  <a:srgbClr val="444444"/>
                </a:solidFill>
                <a:latin typeface="Inter"/>
                <a:ea typeface="Inter"/>
                <a:cs typeface="Inter"/>
              </a:defRPr>
            </a:lvl2pPr>
            <a:lvl3pPr>
              <a:defRPr sz="2025" b="1">
                <a:solidFill>
                  <a:srgbClr val="444444"/>
                </a:solidFill>
                <a:latin typeface="Inter"/>
                <a:ea typeface="Inter"/>
                <a:cs typeface="Inter"/>
              </a:defRPr>
            </a:lvl3pPr>
            <a:lvl4pPr>
              <a:defRPr sz="2025" b="1">
                <a:solidFill>
                  <a:srgbClr val="444444"/>
                </a:solidFill>
                <a:latin typeface="Inter"/>
                <a:ea typeface="Inter"/>
                <a:cs typeface="Inter"/>
              </a:defRPr>
            </a:lvl4pPr>
            <a:lvl5pPr>
              <a:defRPr sz="2025" b="1">
                <a:solidFill>
                  <a:srgbClr val="444444"/>
                </a:solidFill>
                <a:latin typeface="Inter"/>
                <a:ea typeface="Inter"/>
                <a:cs typeface="Inter"/>
              </a:defRPr>
            </a:lvl5pPr>
            <a:lvl6pPr>
              <a:defRPr sz="2025" b="1">
                <a:solidFill>
                  <a:srgbClr val="444444"/>
                </a:solidFill>
                <a:latin typeface="Inter"/>
                <a:ea typeface="Inter"/>
                <a:cs typeface="Inter"/>
              </a:defRPr>
            </a:lvl6pPr>
            <a:lvl7pPr>
              <a:defRPr sz="2025" b="1">
                <a:solidFill>
                  <a:srgbClr val="444444"/>
                </a:solidFill>
                <a:latin typeface="Inter"/>
                <a:ea typeface="Inter"/>
                <a:cs typeface="Inter"/>
              </a:defRPr>
            </a:lvl7pPr>
            <a:lvl8pPr>
              <a:defRPr sz="2025" b="1">
                <a:solidFill>
                  <a:srgbClr val="444444"/>
                </a:solidFill>
                <a:latin typeface="Inter"/>
                <a:ea typeface="Inter"/>
                <a:cs typeface="Inter"/>
              </a:defRPr>
            </a:lvl8pPr>
            <a:lvl9pPr>
              <a:defRPr sz="2025" b="1">
                <a:solidFill>
                  <a:srgbClr val="444444"/>
                </a:solidFill>
                <a:latin typeface="Inter"/>
                <a:ea typeface="Inter"/>
                <a:cs typeface="Inter"/>
              </a:defRPr>
            </a:lvl9pPr>
          </a:lstStyle>
          <a:p xmlns:a="http://schemas.openxmlformats.org/drawingml/2006/main">
            <a:pPr>
              <a:defRPr sz="2025" b="1">
                <a:solidFill>
                  <a:srgbClr val="444444"/>
                </a:solidFill>
                <a:latin typeface="Inter"/>
                <a:ea typeface="Inter"/>
                <a:cs typeface="Inter"/>
              </a:defRPr>
            </a:pPr>
            <a:r>
              <a:rPr sz="2025" b="1">
                <a:solidFill>
                  <a:srgbClr val="444444"/>
                </a:solidFill>
                <a:latin typeface="Inter"/>
                <a:ea typeface="Inter"/>
                <a:cs typeface="Inter"/>
              </a:rPr>
              <a:t>What the canvases made visible</a:t>
            </a:r>
          </a:p>
        </p:txBody>
      </p:sp>
      <p:sp>
        <p:nvSpPr>
          <p:cNvPr id="7" name="">
            <a:extLst xmlns:a="http://schemas.openxmlformats.org/drawingml/2006/main">
              <a:ext uri="{FF2B5EF4-FFF2-40B4-BE49-F238E27FC236}">
                <a16:creationId xmlns:a16="http://schemas.microsoft.com/office/drawing/2014/main" id="{901A0285-3BC5-46EE-B0E9-483685490222}"/>
              </a:ext>
            </a:extLst>
          </p:cNvPr>
          <p:cNvSpPr>
            <a:spLocks xmlns:a="http://schemas.openxmlformats.org/drawingml/2006/main" noGrp="1"/>
          </p:cNvSpPr>
          <p:nvPr/>
        </p:nvSpPr>
        <p:spPr>
          <a:xfrm xmlns:a="http://schemas.openxmlformats.org/drawingml/2006/main">
            <a:off x="609600" y="4314825"/>
            <a:ext cx="52387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444444"/>
                </a:solidFill>
                <a:latin typeface="Inter"/>
                <a:ea typeface="Inter"/>
                <a:cs typeface="Inter"/>
              </a:defRPr>
            </a:defPPr>
            <a:lvl1pPr>
              <a:defRPr sz="1800" b="0">
                <a:solidFill>
                  <a:srgbClr val="444444"/>
                </a:solidFill>
                <a:latin typeface="Inter"/>
                <a:ea typeface="Inter"/>
                <a:cs typeface="Inter"/>
              </a:defRPr>
            </a:lvl1pPr>
            <a:lvl2pPr>
              <a:defRPr sz="1800" b="0">
                <a:solidFill>
                  <a:srgbClr val="444444"/>
                </a:solidFill>
                <a:latin typeface="Inter"/>
                <a:ea typeface="Inter"/>
                <a:cs typeface="Inter"/>
              </a:defRPr>
            </a:lvl2pPr>
            <a:lvl3pPr>
              <a:defRPr sz="1800" b="0">
                <a:solidFill>
                  <a:srgbClr val="444444"/>
                </a:solidFill>
                <a:latin typeface="Inter"/>
                <a:ea typeface="Inter"/>
                <a:cs typeface="Inter"/>
              </a:defRPr>
            </a:lvl3pPr>
            <a:lvl4pPr>
              <a:defRPr sz="1800" b="0">
                <a:solidFill>
                  <a:srgbClr val="444444"/>
                </a:solidFill>
                <a:latin typeface="Inter"/>
                <a:ea typeface="Inter"/>
                <a:cs typeface="Inter"/>
              </a:defRPr>
            </a:lvl4pPr>
            <a:lvl5pPr>
              <a:defRPr sz="1800" b="0">
                <a:solidFill>
                  <a:srgbClr val="444444"/>
                </a:solidFill>
                <a:latin typeface="Inter"/>
                <a:ea typeface="Inter"/>
                <a:cs typeface="Inter"/>
              </a:defRPr>
            </a:lvl5pPr>
            <a:lvl6pPr>
              <a:defRPr sz="1800" b="0">
                <a:solidFill>
                  <a:srgbClr val="444444"/>
                </a:solidFill>
                <a:latin typeface="Inter"/>
                <a:ea typeface="Inter"/>
                <a:cs typeface="Inter"/>
              </a:defRPr>
            </a:lvl6pPr>
            <a:lvl7pPr>
              <a:defRPr sz="1800" b="0">
                <a:solidFill>
                  <a:srgbClr val="444444"/>
                </a:solidFill>
                <a:latin typeface="Inter"/>
                <a:ea typeface="Inter"/>
                <a:cs typeface="Inter"/>
              </a:defRPr>
            </a:lvl7pPr>
            <a:lvl8pPr>
              <a:defRPr sz="1800" b="0">
                <a:solidFill>
                  <a:srgbClr val="444444"/>
                </a:solidFill>
                <a:latin typeface="Inter"/>
                <a:ea typeface="Inter"/>
                <a:cs typeface="Inter"/>
              </a:defRPr>
            </a:lvl8pPr>
            <a:lvl9pPr>
              <a:defRPr sz="1800" b="0">
                <a:solidFill>
                  <a:srgbClr val="444444"/>
                </a:solidFill>
                <a:latin typeface="Inter"/>
                <a:ea typeface="Inter"/>
                <a:cs typeface="Inter"/>
              </a:defRPr>
            </a:lvl9pPr>
          </a:lstStyle>
          <a:p xmlns:a="http://schemas.openxmlformats.org/drawingml/2006/main">
            <a:pPr>
              <a:defRPr sz="1800" b="0">
                <a:solidFill>
                  <a:srgbClr val="444444"/>
                </a:solidFill>
                <a:latin typeface="Inter"/>
                <a:ea typeface="Inter"/>
                <a:cs typeface="Inter"/>
              </a:defRPr>
            </a:pPr>
            <a:r>
              <a:rPr sz="1800" b="0">
                <a:solidFill>
                  <a:srgbClr val="444444"/>
                </a:solidFill>
                <a:latin typeface="Inter"/>
                <a:ea typeface="Inter"/>
                <a:cs typeface="Inter"/>
              </a:rPr>
              <a:t>Customer and API consumer journeys, value propositions, business rules and operating constraints.</a:t>
            </a:r>
          </a:p>
        </p:txBody>
      </p:sp>
      <p:pic>
        <p:nvPicPr>
          <p:cNvPr id="8" name="">
            <a:extLst xmlns:a="http://schemas.openxmlformats.org/drawingml/2006/main">
              <a:ext uri="{FF2B5EF4-FFF2-40B4-BE49-F238E27FC236}">
                <a16:creationId xmlns:a16="http://schemas.microsoft.com/office/drawing/2014/main" id="{B7D7FABC-6164-4DCF-868A-7D527E5EF97D}"/>
              </a:ext>
            </a:extLst>
          </p:cNvPr>
          <p:cNvPicPr>
            <a:picLocks xmlns:a="http://schemas.openxmlformats.org/drawingml/2006/main" noChangeAspect="1"/>
          </p:cNvPicPr>
          <p:nvPr/>
        </p:nvPicPr>
        <p:blipFill>
          <a:blip xmlns:r="http://schemas.openxmlformats.org/officeDocument/2006/relationships" xmlns:a="http://schemas.openxmlformats.org/drawingml/2006/main" r:embed="Rfd25c25663004e97"/>
          <a:stretch xmlns:a="http://schemas.openxmlformats.org/drawingml/2006/main"/>
        </p:blipFill>
        <p:spPr>
          <a:xfrm xmlns:a="http://schemas.openxmlformats.org/drawingml/2006/main">
            <a:off x="6200775" y="2058988"/>
            <a:ext cx="5381625" cy="35877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BC73D5F0-FABD-4655-9720-6997683352D9}"/>
              </a:ext>
            </a:extLst>
          </p:cNvPr>
          <p:cNvSpPr>
            <a:spLocks xmlns:a="http://schemas.openxmlformats.org/drawingml/2006/main" noGrp="1"/>
          </p:cNvSpPr>
          <p:nvPr/>
        </p:nvSpPr>
        <p:spPr>
          <a:xfrm xmlns:a="http://schemas.openxmlformats.org/drawingml/2006/main">
            <a:off x="609600" y="5772150"/>
            <a:ext cx="109537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1">
                <a:solidFill>
                  <a:srgbClr val="222222"/>
                </a:solidFill>
                <a:latin typeface="Inter"/>
                <a:ea typeface="Inter"/>
                <a:cs typeface="Inter"/>
              </a:defRPr>
            </a:defPPr>
            <a:lvl1pPr>
              <a:defRPr sz="1800" b="1">
                <a:solidFill>
                  <a:srgbClr val="222222"/>
                </a:solidFill>
                <a:latin typeface="Inter"/>
                <a:ea typeface="Inter"/>
                <a:cs typeface="Inter"/>
              </a:defRPr>
            </a:lvl1pPr>
            <a:lvl2pPr>
              <a:defRPr sz="1800" b="1">
                <a:solidFill>
                  <a:srgbClr val="222222"/>
                </a:solidFill>
                <a:latin typeface="Inter"/>
                <a:ea typeface="Inter"/>
                <a:cs typeface="Inter"/>
              </a:defRPr>
            </a:lvl2pPr>
            <a:lvl3pPr>
              <a:defRPr sz="1800" b="1">
                <a:solidFill>
                  <a:srgbClr val="222222"/>
                </a:solidFill>
                <a:latin typeface="Inter"/>
                <a:ea typeface="Inter"/>
                <a:cs typeface="Inter"/>
              </a:defRPr>
            </a:lvl3pPr>
            <a:lvl4pPr>
              <a:defRPr sz="1800" b="1">
                <a:solidFill>
                  <a:srgbClr val="222222"/>
                </a:solidFill>
                <a:latin typeface="Inter"/>
                <a:ea typeface="Inter"/>
                <a:cs typeface="Inter"/>
              </a:defRPr>
            </a:lvl4pPr>
            <a:lvl5pPr>
              <a:defRPr sz="1800" b="1">
                <a:solidFill>
                  <a:srgbClr val="222222"/>
                </a:solidFill>
                <a:latin typeface="Inter"/>
                <a:ea typeface="Inter"/>
                <a:cs typeface="Inter"/>
              </a:defRPr>
            </a:lvl5pPr>
            <a:lvl6pPr>
              <a:defRPr sz="1800" b="1">
                <a:solidFill>
                  <a:srgbClr val="222222"/>
                </a:solidFill>
                <a:latin typeface="Inter"/>
                <a:ea typeface="Inter"/>
                <a:cs typeface="Inter"/>
              </a:defRPr>
            </a:lvl6pPr>
            <a:lvl7pPr>
              <a:defRPr sz="1800" b="1">
                <a:solidFill>
                  <a:srgbClr val="222222"/>
                </a:solidFill>
                <a:latin typeface="Inter"/>
                <a:ea typeface="Inter"/>
                <a:cs typeface="Inter"/>
              </a:defRPr>
            </a:lvl7pPr>
            <a:lvl8pPr>
              <a:defRPr sz="1800" b="1">
                <a:solidFill>
                  <a:srgbClr val="222222"/>
                </a:solidFill>
                <a:latin typeface="Inter"/>
                <a:ea typeface="Inter"/>
                <a:cs typeface="Inter"/>
              </a:defRPr>
            </a:lvl8pPr>
            <a:lvl9pPr>
              <a:defRPr sz="1800" b="1">
                <a:solidFill>
                  <a:srgbClr val="222222"/>
                </a:solidFill>
                <a:latin typeface="Inter"/>
                <a:ea typeface="Inter"/>
                <a:cs typeface="Inter"/>
              </a:defRPr>
            </a:lvl9pPr>
          </a:lstStyle>
          <a:p xmlns:a="http://schemas.openxmlformats.org/drawingml/2006/main">
            <a:pPr>
              <a:defRPr sz="1800" b="1">
                <a:solidFill>
                  <a:srgbClr val="222222"/>
                </a:solidFill>
                <a:latin typeface="Inter"/>
                <a:ea typeface="Inter"/>
                <a:cs typeface="Inter"/>
              </a:defRPr>
            </a:pPr>
            <a:r>
              <a:rPr sz="1800" b="1">
                <a:solidFill>
                  <a:srgbClr val="222222"/>
                </a:solidFill>
                <a:latin typeface="Inter"/>
                <a:ea typeface="Inter"/>
                <a:cs typeface="Inter"/>
              </a:rPr>
              <a:t>Payments example: consumer details, payment method access, business risks and internal or partner channel needs.</a:t>
            </a:r>
          </a:p>
        </p:txBody>
      </p:sp>
      <p:sp>
        <p:nvSpPr>
          <p:cNvPr id="10" name="">
            <a:extLst xmlns:a="http://schemas.openxmlformats.org/drawingml/2006/main">
              <a:ext uri="{FF2B5EF4-FFF2-40B4-BE49-F238E27FC236}">
                <a16:creationId xmlns:a16="http://schemas.microsoft.com/office/drawing/2014/main" id="{6A7750A1-60A7-4DE7-9D96-97EDA1FBB55C}"/>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53643105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6587B836-3B24-4008-BC34-227D181BC5CB}"/>
              </a:ext>
            </a:extLst>
          </p:cNvPr>
          <p:cNvPicPr>
            <a:picLocks xmlns:a="http://schemas.openxmlformats.org/drawingml/2006/main" noChangeAspect="1"/>
          </p:cNvPicPr>
          <p:nvPr/>
        </p:nvPicPr>
        <p:blipFill>
          <a:blip xmlns:r="http://schemas.openxmlformats.org/officeDocument/2006/relationships" xmlns:a="http://schemas.openxmlformats.org/drawingml/2006/main" r:embed="R7a50eac9877d4166"/>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60B5AF8-3D1E-43A7-A387-0010F6900C85}"/>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06</a:t>
            </a:r>
          </a:p>
        </p:txBody>
      </p:sp>
      <p:sp>
        <p:nvSpPr>
          <p:cNvPr id="3" name="">
            <a:extLst xmlns:a="http://schemas.openxmlformats.org/drawingml/2006/main">
              <a:ext uri="{FF2B5EF4-FFF2-40B4-BE49-F238E27FC236}">
                <a16:creationId xmlns:a16="http://schemas.microsoft.com/office/drawing/2014/main" id="{9D5B4FE2-AEB7-4494-9F55-198A16BD7583}"/>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Customer Journey Canvas: a supplier payment</a:t>
            </a:r>
          </a:p>
        </p:txBody>
      </p:sp>
      <p:pic>
        <p:nvPicPr>
          <p:cNvPr id="4" name="">
            <a:extLst xmlns:a="http://schemas.openxmlformats.org/drawingml/2006/main">
              <a:ext uri="{FF2B5EF4-FFF2-40B4-BE49-F238E27FC236}">
                <a16:creationId xmlns:a16="http://schemas.microsoft.com/office/drawing/2014/main" id="{C14C68E8-9159-49D4-9C1D-68C4C57CE99C}"/>
              </a:ext>
            </a:extLst>
          </p:cNvPr>
          <p:cNvPicPr>
            <a:picLocks xmlns:a="http://schemas.openxmlformats.org/drawingml/2006/main" noChangeAspect="1"/>
          </p:cNvPicPr>
          <p:nvPr/>
        </p:nvPicPr>
        <p:blipFill>
          <a:blip xmlns:r="http://schemas.openxmlformats.org/officeDocument/2006/relationships" xmlns:a="http://schemas.openxmlformats.org/drawingml/2006/main" r:embed="Rbdde739384d1484c"/>
          <a:stretch xmlns:a="http://schemas.openxmlformats.org/drawingml/2006/main"/>
        </p:blipFill>
        <p:spPr>
          <a:xfrm xmlns:a="http://schemas.openxmlformats.org/drawingml/2006/main">
            <a:off x="1288948" y="1781175"/>
            <a:ext cx="5327855" cy="48577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C8034D1D-1718-49E3-84FC-9B70239EBC52}"/>
              </a:ext>
            </a:extLst>
          </p:cNvPr>
          <p:cNvSpPr>
            <a:spLocks xmlns:a="http://schemas.openxmlformats.org/drawingml/2006/main" noGrp="1"/>
          </p:cNvSpPr>
          <p:nvPr/>
        </p:nvSpPr>
        <p:spPr>
          <a:xfrm xmlns:a="http://schemas.openxmlformats.org/drawingml/2006/main">
            <a:off x="7848600" y="2009775"/>
            <a:ext cx="3733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1">
                <a:solidFill>
                  <a:srgbClr val="444444"/>
                </a:solidFill>
                <a:latin typeface="Inter"/>
                <a:ea typeface="Inter"/>
                <a:cs typeface="Inter"/>
              </a:defRPr>
            </a:defPPr>
            <a:lvl1pPr>
              <a:defRPr sz="2025" b="1">
                <a:solidFill>
                  <a:srgbClr val="444444"/>
                </a:solidFill>
                <a:latin typeface="Inter"/>
                <a:ea typeface="Inter"/>
                <a:cs typeface="Inter"/>
              </a:defRPr>
            </a:lvl1pPr>
            <a:lvl2pPr>
              <a:defRPr sz="2025" b="1">
                <a:solidFill>
                  <a:srgbClr val="444444"/>
                </a:solidFill>
                <a:latin typeface="Inter"/>
                <a:ea typeface="Inter"/>
                <a:cs typeface="Inter"/>
              </a:defRPr>
            </a:lvl2pPr>
            <a:lvl3pPr>
              <a:defRPr sz="2025" b="1">
                <a:solidFill>
                  <a:srgbClr val="444444"/>
                </a:solidFill>
                <a:latin typeface="Inter"/>
                <a:ea typeface="Inter"/>
                <a:cs typeface="Inter"/>
              </a:defRPr>
            </a:lvl3pPr>
            <a:lvl4pPr>
              <a:defRPr sz="2025" b="1">
                <a:solidFill>
                  <a:srgbClr val="444444"/>
                </a:solidFill>
                <a:latin typeface="Inter"/>
                <a:ea typeface="Inter"/>
                <a:cs typeface="Inter"/>
              </a:defRPr>
            </a:lvl4pPr>
            <a:lvl5pPr>
              <a:defRPr sz="2025" b="1">
                <a:solidFill>
                  <a:srgbClr val="444444"/>
                </a:solidFill>
                <a:latin typeface="Inter"/>
                <a:ea typeface="Inter"/>
                <a:cs typeface="Inter"/>
              </a:defRPr>
            </a:lvl5pPr>
            <a:lvl6pPr>
              <a:defRPr sz="2025" b="1">
                <a:solidFill>
                  <a:srgbClr val="444444"/>
                </a:solidFill>
                <a:latin typeface="Inter"/>
                <a:ea typeface="Inter"/>
                <a:cs typeface="Inter"/>
              </a:defRPr>
            </a:lvl6pPr>
            <a:lvl7pPr>
              <a:defRPr sz="2025" b="1">
                <a:solidFill>
                  <a:srgbClr val="444444"/>
                </a:solidFill>
                <a:latin typeface="Inter"/>
                <a:ea typeface="Inter"/>
                <a:cs typeface="Inter"/>
              </a:defRPr>
            </a:lvl7pPr>
            <a:lvl8pPr>
              <a:defRPr sz="2025" b="1">
                <a:solidFill>
                  <a:srgbClr val="444444"/>
                </a:solidFill>
                <a:latin typeface="Inter"/>
                <a:ea typeface="Inter"/>
                <a:cs typeface="Inter"/>
              </a:defRPr>
            </a:lvl8pPr>
            <a:lvl9pPr>
              <a:defRPr sz="2025" b="1">
                <a:solidFill>
                  <a:srgbClr val="444444"/>
                </a:solidFill>
                <a:latin typeface="Inter"/>
                <a:ea typeface="Inter"/>
                <a:cs typeface="Inter"/>
              </a:defRPr>
            </a:lvl9pPr>
          </a:lstStyle>
          <a:p xmlns:a="http://schemas.openxmlformats.org/drawingml/2006/main">
            <a:pPr>
              <a:defRPr sz="2025" b="1">
                <a:solidFill>
                  <a:srgbClr val="444444"/>
                </a:solidFill>
                <a:latin typeface="Inter"/>
                <a:ea typeface="Inter"/>
                <a:cs typeface="Inter"/>
              </a:defRPr>
            </a:pPr>
            <a:r>
              <a:rPr sz="2025" b="1">
                <a:solidFill>
                  <a:srgbClr val="444444"/>
                </a:solidFill>
                <a:latin typeface="Inter"/>
                <a:ea typeface="Inter"/>
                <a:cs typeface="Inter"/>
              </a:rPr>
              <a:t>Customer and trigger</a:t>
            </a:r>
          </a:p>
        </p:txBody>
      </p:sp>
      <p:sp>
        <p:nvSpPr>
          <p:cNvPr id="6" name="">
            <a:extLst xmlns:a="http://schemas.openxmlformats.org/drawingml/2006/main">
              <a:ext uri="{FF2B5EF4-FFF2-40B4-BE49-F238E27FC236}">
                <a16:creationId xmlns:a16="http://schemas.microsoft.com/office/drawing/2014/main" id="{CA5E89C6-3D1D-4966-A4E9-2EFDD41F810E}"/>
              </a:ext>
            </a:extLst>
          </p:cNvPr>
          <p:cNvSpPr>
            <a:spLocks xmlns:a="http://schemas.openxmlformats.org/drawingml/2006/main" noGrp="1"/>
          </p:cNvSpPr>
          <p:nvPr/>
        </p:nvSpPr>
        <p:spPr>
          <a:xfrm xmlns:a="http://schemas.openxmlformats.org/drawingml/2006/main">
            <a:off x="7848600" y="2428875"/>
            <a:ext cx="3733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444444"/>
                </a:solidFill>
                <a:latin typeface="Inter"/>
                <a:ea typeface="Inter"/>
                <a:cs typeface="Inter"/>
              </a:defRPr>
            </a:defPPr>
            <a:lvl1pPr>
              <a:defRPr sz="1800" b="0">
                <a:solidFill>
                  <a:srgbClr val="444444"/>
                </a:solidFill>
                <a:latin typeface="Inter"/>
                <a:ea typeface="Inter"/>
                <a:cs typeface="Inter"/>
              </a:defRPr>
            </a:lvl1pPr>
            <a:lvl2pPr>
              <a:defRPr sz="1800" b="0">
                <a:solidFill>
                  <a:srgbClr val="444444"/>
                </a:solidFill>
                <a:latin typeface="Inter"/>
                <a:ea typeface="Inter"/>
                <a:cs typeface="Inter"/>
              </a:defRPr>
            </a:lvl2pPr>
            <a:lvl3pPr>
              <a:defRPr sz="1800" b="0">
                <a:solidFill>
                  <a:srgbClr val="444444"/>
                </a:solidFill>
                <a:latin typeface="Inter"/>
                <a:ea typeface="Inter"/>
                <a:cs typeface="Inter"/>
              </a:defRPr>
            </a:lvl3pPr>
            <a:lvl4pPr>
              <a:defRPr sz="1800" b="0">
                <a:solidFill>
                  <a:srgbClr val="444444"/>
                </a:solidFill>
                <a:latin typeface="Inter"/>
                <a:ea typeface="Inter"/>
                <a:cs typeface="Inter"/>
              </a:defRPr>
            </a:lvl4pPr>
            <a:lvl5pPr>
              <a:defRPr sz="1800" b="0">
                <a:solidFill>
                  <a:srgbClr val="444444"/>
                </a:solidFill>
                <a:latin typeface="Inter"/>
                <a:ea typeface="Inter"/>
                <a:cs typeface="Inter"/>
              </a:defRPr>
            </a:lvl5pPr>
            <a:lvl6pPr>
              <a:defRPr sz="1800" b="0">
                <a:solidFill>
                  <a:srgbClr val="444444"/>
                </a:solidFill>
                <a:latin typeface="Inter"/>
                <a:ea typeface="Inter"/>
                <a:cs typeface="Inter"/>
              </a:defRPr>
            </a:lvl6pPr>
            <a:lvl7pPr>
              <a:defRPr sz="1800" b="0">
                <a:solidFill>
                  <a:srgbClr val="444444"/>
                </a:solidFill>
                <a:latin typeface="Inter"/>
                <a:ea typeface="Inter"/>
                <a:cs typeface="Inter"/>
              </a:defRPr>
            </a:lvl7pPr>
            <a:lvl8pPr>
              <a:defRPr sz="1800" b="0">
                <a:solidFill>
                  <a:srgbClr val="444444"/>
                </a:solidFill>
                <a:latin typeface="Inter"/>
                <a:ea typeface="Inter"/>
                <a:cs typeface="Inter"/>
              </a:defRPr>
            </a:lvl8pPr>
            <a:lvl9pPr>
              <a:defRPr sz="1800" b="0">
                <a:solidFill>
                  <a:srgbClr val="444444"/>
                </a:solidFill>
                <a:latin typeface="Inter"/>
                <a:ea typeface="Inter"/>
                <a:cs typeface="Inter"/>
              </a:defRPr>
            </a:lvl9pPr>
          </a:lstStyle>
          <a:p xmlns:a="http://schemas.openxmlformats.org/drawingml/2006/main">
            <a:pPr>
              <a:defRPr sz="1800" b="0">
                <a:solidFill>
                  <a:srgbClr val="444444"/>
                </a:solidFill>
                <a:latin typeface="Inter"/>
                <a:ea typeface="Inter"/>
                <a:cs typeface="Inter"/>
              </a:defRPr>
            </a:pPr>
            <a:r>
              <a:rPr sz="1800" b="0">
                <a:solidFill>
                  <a:srgbClr val="444444"/>
                </a:solidFill>
                <a:latin typeface="Inter"/>
                <a:ea typeface="Inter"/>
                <a:cs typeface="Inter"/>
              </a:rPr>
              <a:t>A small business owner has a supplier bill due and wants to know the payment has completed.</a:t>
            </a:r>
          </a:p>
        </p:txBody>
      </p:sp>
      <p:sp>
        <p:nvSpPr>
          <p:cNvPr id="7" name="">
            <a:extLst xmlns:a="http://schemas.openxmlformats.org/drawingml/2006/main">
              <a:ext uri="{FF2B5EF4-FFF2-40B4-BE49-F238E27FC236}">
                <a16:creationId xmlns:a16="http://schemas.microsoft.com/office/drawing/2014/main" id="{F6FD7B89-75CA-45FE-8132-4A9565E639E4}"/>
              </a:ext>
            </a:extLst>
          </p:cNvPr>
          <p:cNvSpPr>
            <a:spLocks xmlns:a="http://schemas.openxmlformats.org/drawingml/2006/main" noGrp="1"/>
          </p:cNvSpPr>
          <p:nvPr/>
        </p:nvSpPr>
        <p:spPr>
          <a:xfrm xmlns:a="http://schemas.openxmlformats.org/drawingml/2006/main">
            <a:off x="7848600" y="3724275"/>
            <a:ext cx="3733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1">
                <a:solidFill>
                  <a:srgbClr val="444444"/>
                </a:solidFill>
                <a:latin typeface="Inter"/>
                <a:ea typeface="Inter"/>
                <a:cs typeface="Inter"/>
              </a:defRPr>
            </a:defPPr>
            <a:lvl1pPr>
              <a:defRPr sz="2025" b="1">
                <a:solidFill>
                  <a:srgbClr val="444444"/>
                </a:solidFill>
                <a:latin typeface="Inter"/>
                <a:ea typeface="Inter"/>
                <a:cs typeface="Inter"/>
              </a:defRPr>
            </a:lvl1pPr>
            <a:lvl2pPr>
              <a:defRPr sz="2025" b="1">
                <a:solidFill>
                  <a:srgbClr val="444444"/>
                </a:solidFill>
                <a:latin typeface="Inter"/>
                <a:ea typeface="Inter"/>
                <a:cs typeface="Inter"/>
              </a:defRPr>
            </a:lvl2pPr>
            <a:lvl3pPr>
              <a:defRPr sz="2025" b="1">
                <a:solidFill>
                  <a:srgbClr val="444444"/>
                </a:solidFill>
                <a:latin typeface="Inter"/>
                <a:ea typeface="Inter"/>
                <a:cs typeface="Inter"/>
              </a:defRPr>
            </a:lvl3pPr>
            <a:lvl4pPr>
              <a:defRPr sz="2025" b="1">
                <a:solidFill>
                  <a:srgbClr val="444444"/>
                </a:solidFill>
                <a:latin typeface="Inter"/>
                <a:ea typeface="Inter"/>
                <a:cs typeface="Inter"/>
              </a:defRPr>
            </a:lvl4pPr>
            <a:lvl5pPr>
              <a:defRPr sz="2025" b="1">
                <a:solidFill>
                  <a:srgbClr val="444444"/>
                </a:solidFill>
                <a:latin typeface="Inter"/>
                <a:ea typeface="Inter"/>
                <a:cs typeface="Inter"/>
              </a:defRPr>
            </a:lvl5pPr>
            <a:lvl6pPr>
              <a:defRPr sz="2025" b="1">
                <a:solidFill>
                  <a:srgbClr val="444444"/>
                </a:solidFill>
                <a:latin typeface="Inter"/>
                <a:ea typeface="Inter"/>
                <a:cs typeface="Inter"/>
              </a:defRPr>
            </a:lvl6pPr>
            <a:lvl7pPr>
              <a:defRPr sz="2025" b="1">
                <a:solidFill>
                  <a:srgbClr val="444444"/>
                </a:solidFill>
                <a:latin typeface="Inter"/>
                <a:ea typeface="Inter"/>
                <a:cs typeface="Inter"/>
              </a:defRPr>
            </a:lvl7pPr>
            <a:lvl8pPr>
              <a:defRPr sz="2025" b="1">
                <a:solidFill>
                  <a:srgbClr val="444444"/>
                </a:solidFill>
                <a:latin typeface="Inter"/>
                <a:ea typeface="Inter"/>
                <a:cs typeface="Inter"/>
              </a:defRPr>
            </a:lvl8pPr>
            <a:lvl9pPr>
              <a:defRPr sz="2025" b="1">
                <a:solidFill>
                  <a:srgbClr val="444444"/>
                </a:solidFill>
                <a:latin typeface="Inter"/>
                <a:ea typeface="Inter"/>
                <a:cs typeface="Inter"/>
              </a:defRPr>
            </a:lvl9pPr>
          </a:lstStyle>
          <a:p xmlns:a="http://schemas.openxmlformats.org/drawingml/2006/main">
            <a:pPr>
              <a:defRPr sz="2025" b="1">
                <a:solidFill>
                  <a:srgbClr val="444444"/>
                </a:solidFill>
                <a:latin typeface="Inter"/>
                <a:ea typeface="Inter"/>
                <a:cs typeface="Inter"/>
              </a:defRPr>
            </a:pPr>
            <a:r>
              <a:rPr sz="2025" b="1">
                <a:solidFill>
                  <a:srgbClr val="444444"/>
                </a:solidFill>
                <a:latin typeface="Inter"/>
                <a:ea typeface="Inter"/>
                <a:cs typeface="Inter"/>
              </a:rPr>
              <a:t>The customer journey</a:t>
            </a:r>
          </a:p>
        </p:txBody>
      </p:sp>
      <p:sp>
        <p:nvSpPr>
          <p:cNvPr id="8" name="">
            <a:extLst xmlns:a="http://schemas.openxmlformats.org/drawingml/2006/main">
              <a:ext uri="{FF2B5EF4-FFF2-40B4-BE49-F238E27FC236}">
                <a16:creationId xmlns:a16="http://schemas.microsoft.com/office/drawing/2014/main" id="{49744D15-D6CE-4A94-A0DE-6683DEBBCDF1}"/>
              </a:ext>
            </a:extLst>
          </p:cNvPr>
          <p:cNvSpPr>
            <a:spLocks xmlns:a="http://schemas.openxmlformats.org/drawingml/2006/main" noGrp="1"/>
          </p:cNvSpPr>
          <p:nvPr/>
        </p:nvSpPr>
        <p:spPr>
          <a:xfrm xmlns:a="http://schemas.openxmlformats.org/drawingml/2006/main">
            <a:off x="7848600" y="4181475"/>
            <a:ext cx="373380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444444"/>
                </a:solidFill>
                <a:latin typeface="Inter"/>
                <a:ea typeface="Inter"/>
                <a:cs typeface="Inter"/>
              </a:defRPr>
            </a:defPPr>
            <a:lvl1pPr>
              <a:defRPr sz="1725" b="0">
                <a:solidFill>
                  <a:srgbClr val="444444"/>
                </a:solidFill>
                <a:latin typeface="Inter"/>
                <a:ea typeface="Inter"/>
                <a:cs typeface="Inter"/>
              </a:defRPr>
            </a:lvl1pPr>
            <a:lvl2pPr>
              <a:defRPr sz="1725" b="0">
                <a:solidFill>
                  <a:srgbClr val="444444"/>
                </a:solidFill>
                <a:latin typeface="Inter"/>
                <a:ea typeface="Inter"/>
                <a:cs typeface="Inter"/>
              </a:defRPr>
            </a:lvl2pPr>
            <a:lvl3pPr>
              <a:defRPr sz="1725" b="0">
                <a:solidFill>
                  <a:srgbClr val="444444"/>
                </a:solidFill>
                <a:latin typeface="Inter"/>
                <a:ea typeface="Inter"/>
                <a:cs typeface="Inter"/>
              </a:defRPr>
            </a:lvl3pPr>
            <a:lvl4pPr>
              <a:defRPr sz="1725" b="0">
                <a:solidFill>
                  <a:srgbClr val="444444"/>
                </a:solidFill>
                <a:latin typeface="Inter"/>
                <a:ea typeface="Inter"/>
                <a:cs typeface="Inter"/>
              </a:defRPr>
            </a:lvl4pPr>
            <a:lvl5pPr>
              <a:defRPr sz="1725" b="0">
                <a:solidFill>
                  <a:srgbClr val="444444"/>
                </a:solidFill>
                <a:latin typeface="Inter"/>
                <a:ea typeface="Inter"/>
                <a:cs typeface="Inter"/>
              </a:defRPr>
            </a:lvl5pPr>
            <a:lvl6pPr>
              <a:defRPr sz="1725" b="0">
                <a:solidFill>
                  <a:srgbClr val="444444"/>
                </a:solidFill>
                <a:latin typeface="Inter"/>
                <a:ea typeface="Inter"/>
                <a:cs typeface="Inter"/>
              </a:defRPr>
            </a:lvl6pPr>
            <a:lvl7pPr>
              <a:defRPr sz="1725" b="0">
                <a:solidFill>
                  <a:srgbClr val="444444"/>
                </a:solidFill>
                <a:latin typeface="Inter"/>
                <a:ea typeface="Inter"/>
                <a:cs typeface="Inter"/>
              </a:defRPr>
            </a:lvl7pPr>
            <a:lvl8pPr>
              <a:defRPr sz="1725" b="0">
                <a:solidFill>
                  <a:srgbClr val="444444"/>
                </a:solidFill>
                <a:latin typeface="Inter"/>
                <a:ea typeface="Inter"/>
                <a:cs typeface="Inter"/>
              </a:defRPr>
            </a:lvl8pPr>
            <a:lvl9pPr>
              <a:defRPr sz="1725" b="0">
                <a:solidFill>
                  <a:srgbClr val="444444"/>
                </a:solidFill>
                <a:latin typeface="Inter"/>
                <a:ea typeface="Inter"/>
                <a:cs typeface="Inter"/>
              </a:defRPr>
            </a:lvl9pPr>
          </a:lstStyle>
          <a:p xmlns:a="http://schemas.openxmlformats.org/drawingml/2006/main">
            <a:pPr marL="279400" indent="-203200">
              <a:spcAft>
                <a:spcPts val="500"/>
              </a:spcAft>
              <a:buAutoNum type="arabicPeriod" startAt="1"/>
              <a:defRPr sz="1725" b="0">
                <a:solidFill>
                  <a:srgbClr val="444444"/>
                </a:solidFill>
                <a:latin typeface="Inter"/>
                <a:ea typeface="Inter"/>
                <a:cs typeface="Inter"/>
              </a:defRPr>
            </a:pPr>
            <a:r>
              <a:t>Open the due bill</a:t>
            </a:r>
          </a:p>
          <a:p xmlns:a="http://schemas.openxmlformats.org/drawingml/2006/main">
            <a:pPr marL="279400" indent="-203200">
              <a:spcAft>
                <a:spcPts val="500"/>
              </a:spcAft>
              <a:buAutoNum type="arabicPeriod"/>
              <a:defRPr sz="1725" b="0">
                <a:solidFill>
                  <a:srgbClr val="444444"/>
                </a:solidFill>
                <a:latin typeface="Inter"/>
                <a:ea typeface="Inter"/>
                <a:cs typeface="Inter"/>
              </a:defRPr>
            </a:pPr>
            <a:r>
              <a:t>Choose the payee</a:t>
            </a:r>
          </a:p>
          <a:p xmlns:a="http://schemas.openxmlformats.org/drawingml/2006/main">
            <a:pPr marL="279400" indent="-203200">
              <a:spcAft>
                <a:spcPts val="500"/>
              </a:spcAft>
              <a:buAutoNum type="arabicPeriod"/>
              <a:defRPr sz="1725" b="0">
                <a:solidFill>
                  <a:srgbClr val="444444"/>
                </a:solidFill>
                <a:latin typeface="Inter"/>
                <a:ea typeface="Inter"/>
                <a:cs typeface="Inter"/>
              </a:defRPr>
            </a:pPr>
            <a:r>
              <a:t>Choose a payment method</a:t>
            </a:r>
          </a:p>
          <a:p xmlns:a="http://schemas.openxmlformats.org/drawingml/2006/main">
            <a:pPr marL="279400" indent="-203200">
              <a:spcAft>
                <a:spcPts val="500"/>
              </a:spcAft>
              <a:buAutoNum type="arabicPeriod"/>
              <a:defRPr sz="1725" b="0">
                <a:solidFill>
                  <a:srgbClr val="444444"/>
                </a:solidFill>
                <a:latin typeface="Inter"/>
                <a:ea typeface="Inter"/>
                <a:cs typeface="Inter"/>
              </a:defRPr>
            </a:pPr>
            <a:r>
              <a:t>Confirm the payment</a:t>
            </a:r>
          </a:p>
          <a:p xmlns:a="http://schemas.openxmlformats.org/drawingml/2006/main">
            <a:pPr marL="279400" indent="-203200">
              <a:spcAft>
                <a:spcPts val="500"/>
              </a:spcAft>
              <a:buAutoNum type="arabicPeriod"/>
              <a:defRPr sz="1725" b="0">
                <a:solidFill>
                  <a:srgbClr val="444444"/>
                </a:solidFill>
                <a:latin typeface="Inter"/>
                <a:ea typeface="Inter"/>
                <a:cs typeface="Inter"/>
              </a:defRPr>
            </a:pPr>
            <a:r>
              <a:t>Check the receipt</a:t>
            </a:r>
          </a:p>
        </p:txBody>
      </p:sp>
      <p:sp>
        <p:nvSpPr>
          <p:cNvPr id="9" name="">
            <a:extLst xmlns:a="http://schemas.openxmlformats.org/drawingml/2006/main">
              <a:ext uri="{FF2B5EF4-FFF2-40B4-BE49-F238E27FC236}">
                <a16:creationId xmlns:a16="http://schemas.microsoft.com/office/drawing/2014/main" id="{D465948A-3305-4AF5-AC8B-AF8A3AC0832C}"/>
              </a:ext>
            </a:extLst>
          </p:cNvPr>
          <p:cNvSpPr>
            <a:spLocks xmlns:a="http://schemas.openxmlformats.org/drawingml/2006/main" noGrp="1"/>
          </p:cNvSpPr>
          <p:nvPr/>
        </p:nvSpPr>
        <p:spPr>
          <a:xfrm xmlns:a="http://schemas.openxmlformats.org/drawingml/2006/main">
            <a:off x="7848600" y="5981700"/>
            <a:ext cx="3733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666666"/>
                </a:solidFill>
                <a:latin typeface="Inter"/>
                <a:ea typeface="Inter"/>
                <a:cs typeface="Inter"/>
              </a:defRPr>
            </a:defPPr>
            <a:lvl1pPr>
              <a:defRPr sz="1350" b="0">
                <a:solidFill>
                  <a:srgbClr val="666666"/>
                </a:solidFill>
                <a:latin typeface="Inter"/>
                <a:ea typeface="Inter"/>
                <a:cs typeface="Inter"/>
              </a:defRPr>
            </a:lvl1pPr>
            <a:lvl2pPr>
              <a:defRPr sz="1350" b="0">
                <a:solidFill>
                  <a:srgbClr val="666666"/>
                </a:solidFill>
                <a:latin typeface="Inter"/>
                <a:ea typeface="Inter"/>
                <a:cs typeface="Inter"/>
              </a:defRPr>
            </a:lvl2pPr>
            <a:lvl3pPr>
              <a:defRPr sz="1350" b="0">
                <a:solidFill>
                  <a:srgbClr val="666666"/>
                </a:solidFill>
                <a:latin typeface="Inter"/>
                <a:ea typeface="Inter"/>
                <a:cs typeface="Inter"/>
              </a:defRPr>
            </a:lvl3pPr>
            <a:lvl4pPr>
              <a:defRPr sz="1350" b="0">
                <a:solidFill>
                  <a:srgbClr val="666666"/>
                </a:solidFill>
                <a:latin typeface="Inter"/>
                <a:ea typeface="Inter"/>
                <a:cs typeface="Inter"/>
              </a:defRPr>
            </a:lvl4pPr>
            <a:lvl5pPr>
              <a:defRPr sz="1350" b="0">
                <a:solidFill>
                  <a:srgbClr val="666666"/>
                </a:solidFill>
                <a:latin typeface="Inter"/>
                <a:ea typeface="Inter"/>
                <a:cs typeface="Inter"/>
              </a:defRPr>
            </a:lvl5pPr>
            <a:lvl6pPr>
              <a:defRPr sz="1350" b="0">
                <a:solidFill>
                  <a:srgbClr val="666666"/>
                </a:solidFill>
                <a:latin typeface="Inter"/>
                <a:ea typeface="Inter"/>
                <a:cs typeface="Inter"/>
              </a:defRPr>
            </a:lvl6pPr>
            <a:lvl7pPr>
              <a:defRPr sz="1350" b="0">
                <a:solidFill>
                  <a:srgbClr val="666666"/>
                </a:solidFill>
                <a:latin typeface="Inter"/>
                <a:ea typeface="Inter"/>
                <a:cs typeface="Inter"/>
              </a:defRPr>
            </a:lvl7pPr>
            <a:lvl8pPr>
              <a:defRPr sz="1350" b="0">
                <a:solidFill>
                  <a:srgbClr val="666666"/>
                </a:solidFill>
                <a:latin typeface="Inter"/>
                <a:ea typeface="Inter"/>
                <a:cs typeface="Inter"/>
              </a:defRPr>
            </a:lvl8pPr>
            <a:lvl9pPr>
              <a:defRPr sz="1350" b="0">
                <a:solidFill>
                  <a:srgbClr val="666666"/>
                </a:solidFill>
                <a:latin typeface="Inter"/>
                <a:ea typeface="Inter"/>
                <a:cs typeface="Inter"/>
              </a:defRPr>
            </a:lvl9pPr>
          </a:lstStyle>
          <a:p xmlns:a="http://schemas.openxmlformats.org/drawingml/2006/main">
            <a:pPr>
              <a:defRPr sz="1350" b="0">
                <a:solidFill>
                  <a:srgbClr val="666666"/>
                </a:solidFill>
                <a:latin typeface="Inter"/>
                <a:ea typeface="Inter"/>
                <a:cs typeface="Inter"/>
              </a:defRPr>
            </a:pPr>
            <a:r>
              <a:rPr sz="1350" b="0">
                <a:solidFill>
                  <a:srgbClr val="666666"/>
                </a:solidFill>
                <a:latin typeface="Inter"/>
                <a:ea typeface="Inter"/>
                <a:cs typeface="Inter"/>
              </a:rPr>
              <a:t>Illustrative example. Not a client artefact.</a:t>
            </a:r>
          </a:p>
        </p:txBody>
      </p:sp>
      <p:sp>
        <p:nvSpPr>
          <p:cNvPr id="10" name="">
            <a:extLst xmlns:a="http://schemas.openxmlformats.org/drawingml/2006/main">
              <a:ext uri="{FF2B5EF4-FFF2-40B4-BE49-F238E27FC236}">
                <a16:creationId xmlns:a16="http://schemas.microsoft.com/office/drawing/2014/main" id="{B24ADBAA-33DD-4397-8085-CFB07065FAE8}"/>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649381899"/>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2BAB1933-0B97-4B8A-AB1C-8BEA799B6C3D}"/>
              </a:ext>
            </a:extLst>
          </p:cNvPr>
          <p:cNvPicPr>
            <a:picLocks xmlns:a="http://schemas.openxmlformats.org/drawingml/2006/main" noChangeAspect="1"/>
          </p:cNvPicPr>
          <p:nvPr/>
        </p:nvPicPr>
        <p:blipFill>
          <a:blip xmlns:r="http://schemas.openxmlformats.org/officeDocument/2006/relationships" xmlns:a="http://schemas.openxmlformats.org/drawingml/2006/main" r:embed="Rd5629100231a481f"/>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991F808-6D72-4D56-B63E-063782EE4FFC}"/>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07</a:t>
            </a:r>
          </a:p>
        </p:txBody>
      </p:sp>
      <p:sp>
        <p:nvSpPr>
          <p:cNvPr id="3" name="">
            <a:extLst xmlns:a="http://schemas.openxmlformats.org/drawingml/2006/main">
              <a:ext uri="{FF2B5EF4-FFF2-40B4-BE49-F238E27FC236}">
                <a16:creationId xmlns:a16="http://schemas.microsoft.com/office/drawing/2014/main" id="{C144F444-FCF5-48DA-86E1-9DB5E2189B56}"/>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API Value Proposition Canvas: the same journey</a:t>
            </a:r>
          </a:p>
        </p:txBody>
      </p:sp>
      <p:pic>
        <p:nvPicPr>
          <p:cNvPr id="4" name="">
            <a:extLst xmlns:a="http://schemas.openxmlformats.org/drawingml/2006/main">
              <a:ext uri="{FF2B5EF4-FFF2-40B4-BE49-F238E27FC236}">
                <a16:creationId xmlns:a16="http://schemas.microsoft.com/office/drawing/2014/main" id="{21B51CCF-48AD-469F-8C38-9319DF65DCFC}"/>
              </a:ext>
            </a:extLst>
          </p:cNvPr>
          <p:cNvPicPr>
            <a:picLocks xmlns:a="http://schemas.openxmlformats.org/drawingml/2006/main" noChangeAspect="1"/>
          </p:cNvPicPr>
          <p:nvPr/>
        </p:nvPicPr>
        <p:blipFill>
          <a:blip xmlns:r="http://schemas.openxmlformats.org/officeDocument/2006/relationships" xmlns:a="http://schemas.openxmlformats.org/drawingml/2006/main" r:embed="Rbc870cc4cbeb4501"/>
          <a:stretch xmlns:a="http://schemas.openxmlformats.org/drawingml/2006/main"/>
        </p:blipFill>
        <p:spPr>
          <a:xfrm xmlns:a="http://schemas.openxmlformats.org/drawingml/2006/main">
            <a:off x="568557" y="1809750"/>
            <a:ext cx="6959136" cy="48577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B70A458F-478B-4EAA-BB85-84F5B4725DA6}"/>
              </a:ext>
            </a:extLst>
          </p:cNvPr>
          <p:cNvSpPr>
            <a:spLocks xmlns:a="http://schemas.openxmlformats.org/drawingml/2006/main" noGrp="1"/>
          </p:cNvSpPr>
          <p:nvPr/>
        </p:nvSpPr>
        <p:spPr>
          <a:xfrm xmlns:a="http://schemas.openxmlformats.org/drawingml/2006/main">
            <a:off x="8001000" y="2000250"/>
            <a:ext cx="35814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1">
                <a:solidFill>
                  <a:srgbClr val="444444"/>
                </a:solidFill>
                <a:latin typeface="Inter"/>
                <a:ea typeface="Inter"/>
                <a:cs typeface="Inter"/>
              </a:defRPr>
            </a:defPPr>
            <a:lvl1pPr>
              <a:defRPr sz="2025" b="1">
                <a:solidFill>
                  <a:srgbClr val="444444"/>
                </a:solidFill>
                <a:latin typeface="Inter"/>
                <a:ea typeface="Inter"/>
                <a:cs typeface="Inter"/>
              </a:defRPr>
            </a:lvl1pPr>
            <a:lvl2pPr>
              <a:defRPr sz="2025" b="1">
                <a:solidFill>
                  <a:srgbClr val="444444"/>
                </a:solidFill>
                <a:latin typeface="Inter"/>
                <a:ea typeface="Inter"/>
                <a:cs typeface="Inter"/>
              </a:defRPr>
            </a:lvl2pPr>
            <a:lvl3pPr>
              <a:defRPr sz="2025" b="1">
                <a:solidFill>
                  <a:srgbClr val="444444"/>
                </a:solidFill>
                <a:latin typeface="Inter"/>
                <a:ea typeface="Inter"/>
                <a:cs typeface="Inter"/>
              </a:defRPr>
            </a:lvl3pPr>
            <a:lvl4pPr>
              <a:defRPr sz="2025" b="1">
                <a:solidFill>
                  <a:srgbClr val="444444"/>
                </a:solidFill>
                <a:latin typeface="Inter"/>
                <a:ea typeface="Inter"/>
                <a:cs typeface="Inter"/>
              </a:defRPr>
            </a:lvl4pPr>
            <a:lvl5pPr>
              <a:defRPr sz="2025" b="1">
                <a:solidFill>
                  <a:srgbClr val="444444"/>
                </a:solidFill>
                <a:latin typeface="Inter"/>
                <a:ea typeface="Inter"/>
                <a:cs typeface="Inter"/>
              </a:defRPr>
            </a:lvl5pPr>
            <a:lvl6pPr>
              <a:defRPr sz="2025" b="1">
                <a:solidFill>
                  <a:srgbClr val="444444"/>
                </a:solidFill>
                <a:latin typeface="Inter"/>
                <a:ea typeface="Inter"/>
                <a:cs typeface="Inter"/>
              </a:defRPr>
            </a:lvl6pPr>
            <a:lvl7pPr>
              <a:defRPr sz="2025" b="1">
                <a:solidFill>
                  <a:srgbClr val="444444"/>
                </a:solidFill>
                <a:latin typeface="Inter"/>
                <a:ea typeface="Inter"/>
                <a:cs typeface="Inter"/>
              </a:defRPr>
            </a:lvl7pPr>
            <a:lvl8pPr>
              <a:defRPr sz="2025" b="1">
                <a:solidFill>
                  <a:srgbClr val="444444"/>
                </a:solidFill>
                <a:latin typeface="Inter"/>
                <a:ea typeface="Inter"/>
                <a:cs typeface="Inter"/>
              </a:defRPr>
            </a:lvl8pPr>
            <a:lvl9pPr>
              <a:defRPr sz="2025" b="1">
                <a:solidFill>
                  <a:srgbClr val="444444"/>
                </a:solidFill>
                <a:latin typeface="Inter"/>
                <a:ea typeface="Inter"/>
                <a:cs typeface="Inter"/>
              </a:defRPr>
            </a:lvl9pPr>
          </a:lstStyle>
          <a:p xmlns:a="http://schemas.openxmlformats.org/drawingml/2006/main">
            <a:pPr>
              <a:defRPr sz="2025" b="1">
                <a:solidFill>
                  <a:srgbClr val="444444"/>
                </a:solidFill>
                <a:latin typeface="Inter"/>
                <a:ea typeface="Inter"/>
                <a:cs typeface="Inter"/>
              </a:defRPr>
            </a:pPr>
            <a:r>
              <a:rPr sz="2025" b="1">
                <a:solidFill>
                  <a:srgbClr val="444444"/>
                </a:solidFill>
                <a:latin typeface="Inter"/>
                <a:ea typeface="Inter"/>
                <a:cs typeface="Inter"/>
              </a:rPr>
              <a:t>Customer concern to API feature</a:t>
            </a:r>
          </a:p>
        </p:txBody>
      </p:sp>
      <p:sp>
        <p:nvSpPr>
          <p:cNvPr id="6" name="">
            <a:extLst xmlns:a="http://schemas.openxmlformats.org/drawingml/2006/main">
              <a:ext uri="{FF2B5EF4-FFF2-40B4-BE49-F238E27FC236}">
                <a16:creationId xmlns:a16="http://schemas.microsoft.com/office/drawing/2014/main" id="{DF9D36BD-A88E-48EF-97E9-D14224253E77}"/>
              </a:ext>
            </a:extLst>
          </p:cNvPr>
          <p:cNvSpPr>
            <a:spLocks xmlns:a="http://schemas.openxmlformats.org/drawingml/2006/main" noGrp="1"/>
          </p:cNvSpPr>
          <p:nvPr/>
        </p:nvSpPr>
        <p:spPr>
          <a:xfrm xmlns:a="http://schemas.openxmlformats.org/drawingml/2006/main">
            <a:off x="8001000" y="2800350"/>
            <a:ext cx="35814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444444"/>
                </a:solidFill>
                <a:latin typeface="Inter"/>
                <a:ea typeface="Inter"/>
                <a:cs typeface="Inter"/>
              </a:defRPr>
            </a:defPPr>
            <a:lvl1pPr>
              <a:defRPr sz="1725" b="0">
                <a:solidFill>
                  <a:srgbClr val="444444"/>
                </a:solidFill>
                <a:latin typeface="Inter"/>
                <a:ea typeface="Inter"/>
                <a:cs typeface="Inter"/>
              </a:defRPr>
            </a:lvl1pPr>
            <a:lvl2pPr>
              <a:defRPr sz="1725" b="0">
                <a:solidFill>
                  <a:srgbClr val="444444"/>
                </a:solidFill>
                <a:latin typeface="Inter"/>
                <a:ea typeface="Inter"/>
                <a:cs typeface="Inter"/>
              </a:defRPr>
            </a:lvl2pPr>
            <a:lvl3pPr>
              <a:defRPr sz="1725" b="0">
                <a:solidFill>
                  <a:srgbClr val="444444"/>
                </a:solidFill>
                <a:latin typeface="Inter"/>
                <a:ea typeface="Inter"/>
                <a:cs typeface="Inter"/>
              </a:defRPr>
            </a:lvl3pPr>
            <a:lvl4pPr>
              <a:defRPr sz="1725" b="0">
                <a:solidFill>
                  <a:srgbClr val="444444"/>
                </a:solidFill>
                <a:latin typeface="Inter"/>
                <a:ea typeface="Inter"/>
                <a:cs typeface="Inter"/>
              </a:defRPr>
            </a:lvl4pPr>
            <a:lvl5pPr>
              <a:defRPr sz="1725" b="0">
                <a:solidFill>
                  <a:srgbClr val="444444"/>
                </a:solidFill>
                <a:latin typeface="Inter"/>
                <a:ea typeface="Inter"/>
                <a:cs typeface="Inter"/>
              </a:defRPr>
            </a:lvl5pPr>
            <a:lvl6pPr>
              <a:defRPr sz="1725" b="0">
                <a:solidFill>
                  <a:srgbClr val="444444"/>
                </a:solidFill>
                <a:latin typeface="Inter"/>
                <a:ea typeface="Inter"/>
                <a:cs typeface="Inter"/>
              </a:defRPr>
            </a:lvl6pPr>
            <a:lvl7pPr>
              <a:defRPr sz="1725" b="0">
                <a:solidFill>
                  <a:srgbClr val="444444"/>
                </a:solidFill>
                <a:latin typeface="Inter"/>
                <a:ea typeface="Inter"/>
                <a:cs typeface="Inter"/>
              </a:defRPr>
            </a:lvl7pPr>
            <a:lvl8pPr>
              <a:defRPr sz="1725" b="0">
                <a:solidFill>
                  <a:srgbClr val="444444"/>
                </a:solidFill>
                <a:latin typeface="Inter"/>
                <a:ea typeface="Inter"/>
                <a:cs typeface="Inter"/>
              </a:defRPr>
            </a:lvl8pPr>
            <a:lvl9pPr>
              <a:defRPr sz="1725" b="0">
                <a:solidFill>
                  <a:srgbClr val="444444"/>
                </a:solidFill>
                <a:latin typeface="Inter"/>
                <a:ea typeface="Inter"/>
                <a:cs typeface="Inter"/>
              </a:defRPr>
            </a:lvl9pPr>
          </a:lstStyle>
          <a:p xmlns:a="http://schemas.openxmlformats.org/drawingml/2006/main">
            <a:pPr>
              <a:defRPr sz="1725" b="0">
                <a:solidFill>
                  <a:srgbClr val="444444"/>
                </a:solidFill>
                <a:latin typeface="Inter"/>
                <a:ea typeface="Inter"/>
                <a:cs typeface="Inter"/>
              </a:defRPr>
            </a:pPr>
            <a:r>
              <a:rPr sz="1725" b="0">
                <a:solidFill>
                  <a:srgbClr val="444444"/>
                </a:solidFill>
                <a:latin typeface="Inter"/>
                <a:ea typeface="Inter"/>
                <a:cs typeface="Inter"/>
              </a:rPr>
              <a:t>Unclear payment status:</a:t>
            </a:r>
          </a:p>
          <a:p xmlns:a="http://schemas.openxmlformats.org/drawingml/2006/main">
            <a:pPr>
              <a:defRPr sz="1725" b="0">
                <a:solidFill>
                  <a:srgbClr val="444444"/>
                </a:solidFill>
                <a:latin typeface="Inter"/>
                <a:ea typeface="Inter"/>
                <a:cs typeface="Inter"/>
              </a:defRPr>
            </a:pPr>
            <a:r>
              <a:rPr sz="1725" b="0">
                <a:solidFill>
                  <a:srgbClr val="444444"/>
                </a:solidFill>
                <a:latin typeface="Inter"/>
                <a:ea typeface="Inter"/>
                <a:cs typeface="Inter"/>
              </a:rPr>
              <a:t>show progress and a receipt.</a:t>
            </a:r>
          </a:p>
          <a:p xmlns:a="http://schemas.openxmlformats.org/drawingml/2006/main">
            <a:r>
              <a:t/>
            </a:r>
          </a:p>
          <a:p xmlns:a="http://schemas.openxmlformats.org/drawingml/2006/main">
            <a:pPr>
              <a:defRPr sz="1725" b="0">
                <a:solidFill>
                  <a:srgbClr val="444444"/>
                </a:solidFill>
                <a:latin typeface="Inter"/>
                <a:ea typeface="Inter"/>
                <a:cs typeface="Inter"/>
              </a:defRPr>
            </a:pPr>
            <a:r>
              <a:rPr sz="1725" b="0">
                <a:solidFill>
                  <a:srgbClr val="444444"/>
                </a:solidFill>
                <a:latin typeface="Inter"/>
                <a:ea typeface="Inter"/>
                <a:cs typeface="Inter"/>
              </a:rPr>
              <a:t>Repeat-payment concern:</a:t>
            </a:r>
          </a:p>
          <a:p xmlns:a="http://schemas.openxmlformats.org/drawingml/2006/main">
            <a:pPr>
              <a:defRPr sz="1725" b="0">
                <a:solidFill>
                  <a:srgbClr val="444444"/>
                </a:solidFill>
                <a:latin typeface="Inter"/>
                <a:ea typeface="Inter"/>
                <a:cs typeface="Inter"/>
              </a:defRPr>
            </a:pPr>
            <a:r>
              <a:rPr sz="1725" b="0">
                <a:solidFill>
                  <a:srgbClr val="444444"/>
                </a:solidFill>
                <a:latin typeface="Inter"/>
                <a:ea typeface="Inter"/>
                <a:cs typeface="Inter"/>
              </a:rPr>
              <a:t>prevent duplicate submissions.</a:t>
            </a:r>
          </a:p>
        </p:txBody>
      </p:sp>
      <p:sp>
        <p:nvSpPr>
          <p:cNvPr id="7" name="">
            <a:extLst xmlns:a="http://schemas.openxmlformats.org/drawingml/2006/main">
              <a:ext uri="{FF2B5EF4-FFF2-40B4-BE49-F238E27FC236}">
                <a16:creationId xmlns:a16="http://schemas.microsoft.com/office/drawing/2014/main" id="{3A965B91-6E71-4BD9-8EA0-9C94B8D7C41F}"/>
              </a:ext>
            </a:extLst>
          </p:cNvPr>
          <p:cNvSpPr>
            <a:spLocks xmlns:a="http://schemas.openxmlformats.org/drawingml/2006/main" noGrp="1"/>
          </p:cNvSpPr>
          <p:nvPr/>
        </p:nvSpPr>
        <p:spPr>
          <a:xfrm xmlns:a="http://schemas.openxmlformats.org/drawingml/2006/main">
            <a:off x="8001000" y="4629150"/>
            <a:ext cx="35814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1">
                <a:solidFill>
                  <a:srgbClr val="444444"/>
                </a:solidFill>
                <a:latin typeface="Inter"/>
                <a:ea typeface="Inter"/>
                <a:cs typeface="Inter"/>
              </a:defRPr>
            </a:defPPr>
            <a:lvl1pPr>
              <a:defRPr sz="1950" b="1">
                <a:solidFill>
                  <a:srgbClr val="444444"/>
                </a:solidFill>
                <a:latin typeface="Inter"/>
                <a:ea typeface="Inter"/>
                <a:cs typeface="Inter"/>
              </a:defRPr>
            </a:lvl1pPr>
            <a:lvl2pPr>
              <a:defRPr sz="1950" b="1">
                <a:solidFill>
                  <a:srgbClr val="444444"/>
                </a:solidFill>
                <a:latin typeface="Inter"/>
                <a:ea typeface="Inter"/>
                <a:cs typeface="Inter"/>
              </a:defRPr>
            </a:lvl2pPr>
            <a:lvl3pPr>
              <a:defRPr sz="1950" b="1">
                <a:solidFill>
                  <a:srgbClr val="444444"/>
                </a:solidFill>
                <a:latin typeface="Inter"/>
                <a:ea typeface="Inter"/>
                <a:cs typeface="Inter"/>
              </a:defRPr>
            </a:lvl3pPr>
            <a:lvl4pPr>
              <a:defRPr sz="1950" b="1">
                <a:solidFill>
                  <a:srgbClr val="444444"/>
                </a:solidFill>
                <a:latin typeface="Inter"/>
                <a:ea typeface="Inter"/>
                <a:cs typeface="Inter"/>
              </a:defRPr>
            </a:lvl4pPr>
            <a:lvl5pPr>
              <a:defRPr sz="1950" b="1">
                <a:solidFill>
                  <a:srgbClr val="444444"/>
                </a:solidFill>
                <a:latin typeface="Inter"/>
                <a:ea typeface="Inter"/>
                <a:cs typeface="Inter"/>
              </a:defRPr>
            </a:lvl5pPr>
            <a:lvl6pPr>
              <a:defRPr sz="1950" b="1">
                <a:solidFill>
                  <a:srgbClr val="444444"/>
                </a:solidFill>
                <a:latin typeface="Inter"/>
                <a:ea typeface="Inter"/>
                <a:cs typeface="Inter"/>
              </a:defRPr>
            </a:lvl6pPr>
            <a:lvl7pPr>
              <a:defRPr sz="1950" b="1">
                <a:solidFill>
                  <a:srgbClr val="444444"/>
                </a:solidFill>
                <a:latin typeface="Inter"/>
                <a:ea typeface="Inter"/>
                <a:cs typeface="Inter"/>
              </a:defRPr>
            </a:lvl7pPr>
            <a:lvl8pPr>
              <a:defRPr sz="1950" b="1">
                <a:solidFill>
                  <a:srgbClr val="444444"/>
                </a:solidFill>
                <a:latin typeface="Inter"/>
                <a:ea typeface="Inter"/>
                <a:cs typeface="Inter"/>
              </a:defRPr>
            </a:lvl8pPr>
            <a:lvl9pPr>
              <a:defRPr sz="1950" b="1">
                <a:solidFill>
                  <a:srgbClr val="444444"/>
                </a:solidFill>
                <a:latin typeface="Inter"/>
                <a:ea typeface="Inter"/>
                <a:cs typeface="Inter"/>
              </a:defRPr>
            </a:lvl9pPr>
          </a:lstStyle>
          <a:p xmlns:a="http://schemas.openxmlformats.org/drawingml/2006/main">
            <a:pPr>
              <a:defRPr sz="1950" b="1">
                <a:solidFill>
                  <a:srgbClr val="444444"/>
                </a:solidFill>
                <a:latin typeface="Inter"/>
                <a:ea typeface="Inter"/>
                <a:cs typeface="Inter"/>
              </a:defRPr>
            </a:pPr>
            <a:r>
              <a:rPr sz="1950" b="1">
                <a:solidFill>
                  <a:srgbClr val="444444"/>
                </a:solidFill>
                <a:latin typeface="Inter"/>
                <a:ea typeface="Inter"/>
                <a:cs typeface="Inter"/>
              </a:rPr>
              <a:t>Candidate API products</a:t>
            </a:r>
          </a:p>
        </p:txBody>
      </p:sp>
      <p:sp>
        <p:nvSpPr>
          <p:cNvPr id="8" name="">
            <a:extLst xmlns:a="http://schemas.openxmlformats.org/drawingml/2006/main">
              <a:ext uri="{FF2B5EF4-FFF2-40B4-BE49-F238E27FC236}">
                <a16:creationId xmlns:a16="http://schemas.microsoft.com/office/drawing/2014/main" id="{6F9BD3FF-5BCA-40CB-B3F3-B9EF51F244E8}"/>
              </a:ext>
            </a:extLst>
          </p:cNvPr>
          <p:cNvSpPr>
            <a:spLocks xmlns:a="http://schemas.openxmlformats.org/drawingml/2006/main" noGrp="1"/>
          </p:cNvSpPr>
          <p:nvPr/>
        </p:nvSpPr>
        <p:spPr>
          <a:xfrm xmlns:a="http://schemas.openxmlformats.org/drawingml/2006/main">
            <a:off x="8001000" y="5029200"/>
            <a:ext cx="35814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444444"/>
                </a:solidFill>
                <a:latin typeface="Inter"/>
                <a:ea typeface="Inter"/>
                <a:cs typeface="Inter"/>
              </a:defRPr>
            </a:defPPr>
            <a:lvl1pPr>
              <a:defRPr sz="1725" b="0">
                <a:solidFill>
                  <a:srgbClr val="444444"/>
                </a:solidFill>
                <a:latin typeface="Inter"/>
                <a:ea typeface="Inter"/>
                <a:cs typeface="Inter"/>
              </a:defRPr>
            </a:lvl1pPr>
            <a:lvl2pPr>
              <a:defRPr sz="1725" b="0">
                <a:solidFill>
                  <a:srgbClr val="444444"/>
                </a:solidFill>
                <a:latin typeface="Inter"/>
                <a:ea typeface="Inter"/>
                <a:cs typeface="Inter"/>
              </a:defRPr>
            </a:lvl2pPr>
            <a:lvl3pPr>
              <a:defRPr sz="1725" b="0">
                <a:solidFill>
                  <a:srgbClr val="444444"/>
                </a:solidFill>
                <a:latin typeface="Inter"/>
                <a:ea typeface="Inter"/>
                <a:cs typeface="Inter"/>
              </a:defRPr>
            </a:lvl3pPr>
            <a:lvl4pPr>
              <a:defRPr sz="1725" b="0">
                <a:solidFill>
                  <a:srgbClr val="444444"/>
                </a:solidFill>
                <a:latin typeface="Inter"/>
                <a:ea typeface="Inter"/>
                <a:cs typeface="Inter"/>
              </a:defRPr>
            </a:lvl4pPr>
            <a:lvl5pPr>
              <a:defRPr sz="1725" b="0">
                <a:solidFill>
                  <a:srgbClr val="444444"/>
                </a:solidFill>
                <a:latin typeface="Inter"/>
                <a:ea typeface="Inter"/>
                <a:cs typeface="Inter"/>
              </a:defRPr>
            </a:lvl5pPr>
            <a:lvl6pPr>
              <a:defRPr sz="1725" b="0">
                <a:solidFill>
                  <a:srgbClr val="444444"/>
                </a:solidFill>
                <a:latin typeface="Inter"/>
                <a:ea typeface="Inter"/>
                <a:cs typeface="Inter"/>
              </a:defRPr>
            </a:lvl6pPr>
            <a:lvl7pPr>
              <a:defRPr sz="1725" b="0">
                <a:solidFill>
                  <a:srgbClr val="444444"/>
                </a:solidFill>
                <a:latin typeface="Inter"/>
                <a:ea typeface="Inter"/>
                <a:cs typeface="Inter"/>
              </a:defRPr>
            </a:lvl7pPr>
            <a:lvl8pPr>
              <a:defRPr sz="1725" b="0">
                <a:solidFill>
                  <a:srgbClr val="444444"/>
                </a:solidFill>
                <a:latin typeface="Inter"/>
                <a:ea typeface="Inter"/>
                <a:cs typeface="Inter"/>
              </a:defRPr>
            </a:lvl8pPr>
            <a:lvl9pPr>
              <a:defRPr sz="1725" b="0">
                <a:solidFill>
                  <a:srgbClr val="444444"/>
                </a:solidFill>
                <a:latin typeface="Inter"/>
                <a:ea typeface="Inter"/>
                <a:cs typeface="Inter"/>
              </a:defRPr>
            </a:lvl9pPr>
          </a:lstStyle>
          <a:p xmlns:a="http://schemas.openxmlformats.org/drawingml/2006/main">
            <a:pPr marL="228600" indent="-152400">
              <a:spcAft>
                <a:spcPts val="300"/>
              </a:spcAft>
              <a:buChar char="•"/>
              <a:defRPr sz="1725" b="0">
                <a:solidFill>
                  <a:srgbClr val="444444"/>
                </a:solidFill>
                <a:latin typeface="Inter"/>
                <a:ea typeface="Inter"/>
                <a:cs typeface="Inter"/>
              </a:defRPr>
            </a:pPr>
            <a:r>
              <a:t>Payee Check API</a:t>
            </a:r>
          </a:p>
          <a:p xmlns:a="http://schemas.openxmlformats.org/drawingml/2006/main">
            <a:pPr marL="228600" indent="-152400">
              <a:spcAft>
                <a:spcPts val="300"/>
              </a:spcAft>
              <a:buChar char="•"/>
              <a:defRPr sz="1725" b="0">
                <a:solidFill>
                  <a:srgbClr val="444444"/>
                </a:solidFill>
                <a:latin typeface="Inter"/>
                <a:ea typeface="Inter"/>
                <a:cs typeface="Inter"/>
              </a:defRPr>
            </a:pPr>
            <a:r>
              <a:t>Payment Methods API</a:t>
            </a:r>
          </a:p>
          <a:p xmlns:a="http://schemas.openxmlformats.org/drawingml/2006/main">
            <a:pPr marL="228600" indent="-152400">
              <a:spcAft>
                <a:spcPts val="300"/>
              </a:spcAft>
              <a:buChar char="•"/>
              <a:defRPr sz="1725" b="0">
                <a:solidFill>
                  <a:srgbClr val="444444"/>
                </a:solidFill>
                <a:latin typeface="Inter"/>
                <a:ea typeface="Inter"/>
                <a:cs typeface="Inter"/>
              </a:defRPr>
            </a:pPr>
            <a:r>
              <a:t>Payments API</a:t>
            </a:r>
          </a:p>
          <a:p xmlns:a="http://schemas.openxmlformats.org/drawingml/2006/main">
            <a:pPr marL="228600" indent="-152400">
              <a:spcAft>
                <a:spcPts val="300"/>
              </a:spcAft>
              <a:buChar char="•"/>
              <a:defRPr sz="1725" b="0">
                <a:solidFill>
                  <a:srgbClr val="444444"/>
                </a:solidFill>
                <a:latin typeface="Inter"/>
                <a:ea typeface="Inter"/>
                <a:cs typeface="Inter"/>
              </a:defRPr>
            </a:pPr>
            <a:r>
              <a:t>Payment Status API</a:t>
            </a:r>
          </a:p>
        </p:txBody>
      </p:sp>
      <p:sp>
        <p:nvSpPr>
          <p:cNvPr id="9" name="">
            <a:extLst xmlns:a="http://schemas.openxmlformats.org/drawingml/2006/main">
              <a:ext uri="{FF2B5EF4-FFF2-40B4-BE49-F238E27FC236}">
                <a16:creationId xmlns:a16="http://schemas.microsoft.com/office/drawing/2014/main" id="{11F3BEE1-BDFC-40F1-85A9-BE2ECB16BB87}"/>
              </a:ext>
            </a:extLst>
          </p:cNvPr>
          <p:cNvSpPr>
            <a:spLocks xmlns:a="http://schemas.openxmlformats.org/drawingml/2006/main" noGrp="1"/>
          </p:cNvSpPr>
          <p:nvPr/>
        </p:nvSpPr>
        <p:spPr>
          <a:xfrm xmlns:a="http://schemas.openxmlformats.org/drawingml/2006/main">
            <a:off x="8001000" y="6219825"/>
            <a:ext cx="35814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666666"/>
                </a:solidFill>
                <a:latin typeface="Inter"/>
                <a:ea typeface="Inter"/>
                <a:cs typeface="Inter"/>
              </a:defRPr>
            </a:defPPr>
            <a:lvl1pPr>
              <a:defRPr sz="1350" b="0">
                <a:solidFill>
                  <a:srgbClr val="666666"/>
                </a:solidFill>
                <a:latin typeface="Inter"/>
                <a:ea typeface="Inter"/>
                <a:cs typeface="Inter"/>
              </a:defRPr>
            </a:lvl1pPr>
            <a:lvl2pPr>
              <a:defRPr sz="1350" b="0">
                <a:solidFill>
                  <a:srgbClr val="666666"/>
                </a:solidFill>
                <a:latin typeface="Inter"/>
                <a:ea typeface="Inter"/>
                <a:cs typeface="Inter"/>
              </a:defRPr>
            </a:lvl2pPr>
            <a:lvl3pPr>
              <a:defRPr sz="1350" b="0">
                <a:solidFill>
                  <a:srgbClr val="666666"/>
                </a:solidFill>
                <a:latin typeface="Inter"/>
                <a:ea typeface="Inter"/>
                <a:cs typeface="Inter"/>
              </a:defRPr>
            </a:lvl3pPr>
            <a:lvl4pPr>
              <a:defRPr sz="1350" b="0">
                <a:solidFill>
                  <a:srgbClr val="666666"/>
                </a:solidFill>
                <a:latin typeface="Inter"/>
                <a:ea typeface="Inter"/>
                <a:cs typeface="Inter"/>
              </a:defRPr>
            </a:lvl4pPr>
            <a:lvl5pPr>
              <a:defRPr sz="1350" b="0">
                <a:solidFill>
                  <a:srgbClr val="666666"/>
                </a:solidFill>
                <a:latin typeface="Inter"/>
                <a:ea typeface="Inter"/>
                <a:cs typeface="Inter"/>
              </a:defRPr>
            </a:lvl5pPr>
            <a:lvl6pPr>
              <a:defRPr sz="1350" b="0">
                <a:solidFill>
                  <a:srgbClr val="666666"/>
                </a:solidFill>
                <a:latin typeface="Inter"/>
                <a:ea typeface="Inter"/>
                <a:cs typeface="Inter"/>
              </a:defRPr>
            </a:lvl6pPr>
            <a:lvl7pPr>
              <a:defRPr sz="1350" b="0">
                <a:solidFill>
                  <a:srgbClr val="666666"/>
                </a:solidFill>
                <a:latin typeface="Inter"/>
                <a:ea typeface="Inter"/>
                <a:cs typeface="Inter"/>
              </a:defRPr>
            </a:lvl7pPr>
            <a:lvl8pPr>
              <a:defRPr sz="1350" b="0">
                <a:solidFill>
                  <a:srgbClr val="666666"/>
                </a:solidFill>
                <a:latin typeface="Inter"/>
                <a:ea typeface="Inter"/>
                <a:cs typeface="Inter"/>
              </a:defRPr>
            </a:lvl8pPr>
            <a:lvl9pPr>
              <a:defRPr sz="1350" b="0">
                <a:solidFill>
                  <a:srgbClr val="666666"/>
                </a:solidFill>
                <a:latin typeface="Inter"/>
                <a:ea typeface="Inter"/>
                <a:cs typeface="Inter"/>
              </a:defRPr>
            </a:lvl9pPr>
          </a:lstStyle>
          <a:p xmlns:a="http://schemas.openxmlformats.org/drawingml/2006/main">
            <a:pPr>
              <a:defRPr sz="1350" b="0">
                <a:solidFill>
                  <a:srgbClr val="666666"/>
                </a:solidFill>
                <a:latin typeface="Inter"/>
                <a:ea typeface="Inter"/>
                <a:cs typeface="Inter"/>
              </a:defRPr>
            </a:pPr>
            <a:r>
              <a:rPr sz="1350" b="0">
                <a:solidFill>
                  <a:srgbClr val="666666"/>
                </a:solidFill>
                <a:latin typeface="Inter"/>
                <a:ea typeface="Inter"/>
                <a:cs typeface="Inter"/>
              </a:rPr>
              <a:t>Illustrative example. API names are provisional.</a:t>
            </a:r>
          </a:p>
        </p:txBody>
      </p:sp>
      <p:sp>
        <p:nvSpPr>
          <p:cNvPr id="10" name="">
            <a:extLst xmlns:a="http://schemas.openxmlformats.org/drawingml/2006/main">
              <a:ext uri="{FF2B5EF4-FFF2-40B4-BE49-F238E27FC236}">
                <a16:creationId xmlns:a16="http://schemas.microsoft.com/office/drawing/2014/main" id="{F30F68B1-C9B4-422B-A230-1BAFC4C8775A}"/>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655004340"/>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8" name="">
            <a:extLst xmlns:a="http://schemas.openxmlformats.org/drawingml/2006/main">
              <a:ext uri="{FF2B5EF4-FFF2-40B4-BE49-F238E27FC236}">
                <a16:creationId xmlns:a16="http://schemas.microsoft.com/office/drawing/2014/main" id="{D4B7C8CF-CA24-4C28-8793-8EC0A1CA03AE}"/>
              </a:ext>
            </a:extLst>
          </p:cNvPr>
          <p:cNvPicPr>
            <a:picLocks xmlns:a="http://schemas.openxmlformats.org/drawingml/2006/main" noChangeAspect="1"/>
          </p:cNvPicPr>
          <p:nvPr/>
        </p:nvPicPr>
        <p:blipFill>
          <a:blip xmlns:r="http://schemas.openxmlformats.org/officeDocument/2006/relationships" xmlns:a="http://schemas.openxmlformats.org/drawingml/2006/main" r:embed="R9b6f8f09401b41ae"/>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E606129-8E14-46AC-A909-177093972EA8}"/>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08</a:t>
            </a:r>
          </a:p>
        </p:txBody>
      </p:sp>
      <p:sp>
        <p:nvSpPr>
          <p:cNvPr id="3" name="">
            <a:extLst xmlns:a="http://schemas.openxmlformats.org/drawingml/2006/main">
              <a:ext uri="{FF2B5EF4-FFF2-40B4-BE49-F238E27FC236}">
                <a16:creationId xmlns:a16="http://schemas.microsoft.com/office/drawing/2014/main" id="{8A05117A-73E0-4696-859D-E54C006587A2}"/>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Other canvases supporting API product decisions</a:t>
            </a:r>
          </a:p>
        </p:txBody>
      </p:sp>
      <p:pic>
        <p:nvPicPr>
          <p:cNvPr id="4" name="">
            <a:extLst xmlns:a="http://schemas.openxmlformats.org/drawingml/2006/main">
              <a:ext uri="{FF2B5EF4-FFF2-40B4-BE49-F238E27FC236}">
                <a16:creationId xmlns:a16="http://schemas.microsoft.com/office/drawing/2014/main" id="{B8015644-290F-4261-B863-E84C026439C0}"/>
              </a:ext>
            </a:extLst>
          </p:cNvPr>
          <p:cNvPicPr>
            <a:picLocks xmlns:a="http://schemas.openxmlformats.org/drawingml/2006/main" noChangeAspect="1"/>
          </p:cNvPicPr>
          <p:nvPr/>
        </p:nvPicPr>
        <p:blipFill>
          <a:blip xmlns:r="http://schemas.openxmlformats.org/officeDocument/2006/relationships" xmlns:a="http://schemas.openxmlformats.org/drawingml/2006/main" r:embed="Rc3f5dbc4712c46c7"/>
          <a:stretch xmlns:a="http://schemas.openxmlformats.org/drawingml/2006/main"/>
        </p:blipFill>
        <p:spPr>
          <a:xfrm xmlns:a="http://schemas.openxmlformats.org/drawingml/2006/main">
            <a:off x="609600" y="2036389"/>
            <a:ext cx="2457450" cy="1566022"/>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249249C0-ED0F-47DE-8037-4927D6CD4337}"/>
              </a:ext>
            </a:extLst>
          </p:cNvPr>
          <p:cNvSpPr>
            <a:spLocks xmlns:a="http://schemas.openxmlformats.org/drawingml/2006/main" noGrp="1"/>
          </p:cNvSpPr>
          <p:nvPr/>
        </p:nvSpPr>
        <p:spPr>
          <a:xfrm xmlns:a="http://schemas.openxmlformats.org/drawingml/2006/main">
            <a:off x="3238500" y="2219325"/>
            <a:ext cx="27051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222222"/>
                </a:solidFill>
                <a:latin typeface="Inter"/>
                <a:ea typeface="Inter"/>
                <a:cs typeface="Inter"/>
              </a:defRPr>
            </a:defPPr>
            <a:lvl1pPr>
              <a:defRPr sz="1875" b="1">
                <a:solidFill>
                  <a:srgbClr val="222222"/>
                </a:solidFill>
                <a:latin typeface="Inter"/>
                <a:ea typeface="Inter"/>
                <a:cs typeface="Inter"/>
              </a:defRPr>
            </a:lvl1pPr>
            <a:lvl2pPr>
              <a:defRPr sz="1875" b="1">
                <a:solidFill>
                  <a:srgbClr val="222222"/>
                </a:solidFill>
                <a:latin typeface="Inter"/>
                <a:ea typeface="Inter"/>
                <a:cs typeface="Inter"/>
              </a:defRPr>
            </a:lvl2pPr>
            <a:lvl3pPr>
              <a:defRPr sz="1875" b="1">
                <a:solidFill>
                  <a:srgbClr val="222222"/>
                </a:solidFill>
                <a:latin typeface="Inter"/>
                <a:ea typeface="Inter"/>
                <a:cs typeface="Inter"/>
              </a:defRPr>
            </a:lvl3pPr>
            <a:lvl4pPr>
              <a:defRPr sz="1875" b="1">
                <a:solidFill>
                  <a:srgbClr val="222222"/>
                </a:solidFill>
                <a:latin typeface="Inter"/>
                <a:ea typeface="Inter"/>
                <a:cs typeface="Inter"/>
              </a:defRPr>
            </a:lvl4pPr>
            <a:lvl5pPr>
              <a:defRPr sz="1875" b="1">
                <a:solidFill>
                  <a:srgbClr val="222222"/>
                </a:solidFill>
                <a:latin typeface="Inter"/>
                <a:ea typeface="Inter"/>
                <a:cs typeface="Inter"/>
              </a:defRPr>
            </a:lvl5pPr>
            <a:lvl6pPr>
              <a:defRPr sz="1875" b="1">
                <a:solidFill>
                  <a:srgbClr val="222222"/>
                </a:solidFill>
                <a:latin typeface="Inter"/>
                <a:ea typeface="Inter"/>
                <a:cs typeface="Inter"/>
              </a:defRPr>
            </a:lvl6pPr>
            <a:lvl7pPr>
              <a:defRPr sz="1875" b="1">
                <a:solidFill>
                  <a:srgbClr val="222222"/>
                </a:solidFill>
                <a:latin typeface="Inter"/>
                <a:ea typeface="Inter"/>
                <a:cs typeface="Inter"/>
              </a:defRPr>
            </a:lvl7pPr>
            <a:lvl8pPr>
              <a:defRPr sz="1875" b="1">
                <a:solidFill>
                  <a:srgbClr val="222222"/>
                </a:solidFill>
                <a:latin typeface="Inter"/>
                <a:ea typeface="Inter"/>
                <a:cs typeface="Inter"/>
              </a:defRPr>
            </a:lvl8pPr>
            <a:lvl9pPr>
              <a:defRPr sz="1875" b="1">
                <a:solidFill>
                  <a:srgbClr val="222222"/>
                </a:solidFill>
                <a:latin typeface="Inter"/>
                <a:ea typeface="Inter"/>
                <a:cs typeface="Inter"/>
              </a:defRPr>
            </a:lvl9pPr>
          </a:lstStyle>
          <a:p xmlns:a="http://schemas.openxmlformats.org/drawingml/2006/main">
            <a:pPr>
              <a:defRPr sz="1875" b="1">
                <a:solidFill>
                  <a:srgbClr val="222222"/>
                </a:solidFill>
                <a:latin typeface="Inter"/>
                <a:ea typeface="Inter"/>
                <a:cs typeface="Inter"/>
              </a:defRPr>
            </a:pPr>
            <a:r>
              <a:rPr sz="1875" b="1">
                <a:solidFill>
                  <a:srgbClr val="222222"/>
                </a:solidFill>
                <a:latin typeface="Inter"/>
                <a:ea typeface="Inter"/>
                <a:cs typeface="Inter"/>
              </a:rPr>
              <a:t>API Business Model Canvas</a:t>
            </a:r>
          </a:p>
        </p:txBody>
      </p:sp>
      <p:sp>
        <p:nvSpPr>
          <p:cNvPr id="6" name="">
            <a:extLst xmlns:a="http://schemas.openxmlformats.org/drawingml/2006/main">
              <a:ext uri="{FF2B5EF4-FFF2-40B4-BE49-F238E27FC236}">
                <a16:creationId xmlns:a16="http://schemas.microsoft.com/office/drawing/2014/main" id="{3194D6C4-C0C9-4799-B403-3795743F7248}"/>
              </a:ext>
            </a:extLst>
          </p:cNvPr>
          <p:cNvSpPr>
            <a:spLocks xmlns:a="http://schemas.openxmlformats.org/drawingml/2006/main" noGrp="1"/>
          </p:cNvSpPr>
          <p:nvPr/>
        </p:nvSpPr>
        <p:spPr>
          <a:xfrm xmlns:a="http://schemas.openxmlformats.org/drawingml/2006/main">
            <a:off x="3238500" y="2914650"/>
            <a:ext cx="27051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75" b="0">
                <a:solidFill>
                  <a:srgbClr val="444444"/>
                </a:solidFill>
                <a:latin typeface="Inter"/>
                <a:ea typeface="Inter"/>
                <a:cs typeface="Inter"/>
              </a:defRPr>
            </a:defPPr>
            <a:lvl1pPr>
              <a:defRPr sz="1575" b="0">
                <a:solidFill>
                  <a:srgbClr val="444444"/>
                </a:solidFill>
                <a:latin typeface="Inter"/>
                <a:ea typeface="Inter"/>
                <a:cs typeface="Inter"/>
              </a:defRPr>
            </a:lvl1pPr>
            <a:lvl2pPr>
              <a:defRPr sz="1575" b="0">
                <a:solidFill>
                  <a:srgbClr val="444444"/>
                </a:solidFill>
                <a:latin typeface="Inter"/>
                <a:ea typeface="Inter"/>
                <a:cs typeface="Inter"/>
              </a:defRPr>
            </a:lvl2pPr>
            <a:lvl3pPr>
              <a:defRPr sz="1575" b="0">
                <a:solidFill>
                  <a:srgbClr val="444444"/>
                </a:solidFill>
                <a:latin typeface="Inter"/>
                <a:ea typeface="Inter"/>
                <a:cs typeface="Inter"/>
              </a:defRPr>
            </a:lvl3pPr>
            <a:lvl4pPr>
              <a:defRPr sz="1575" b="0">
                <a:solidFill>
                  <a:srgbClr val="444444"/>
                </a:solidFill>
                <a:latin typeface="Inter"/>
                <a:ea typeface="Inter"/>
                <a:cs typeface="Inter"/>
              </a:defRPr>
            </a:lvl4pPr>
            <a:lvl5pPr>
              <a:defRPr sz="1575" b="0">
                <a:solidFill>
                  <a:srgbClr val="444444"/>
                </a:solidFill>
                <a:latin typeface="Inter"/>
                <a:ea typeface="Inter"/>
                <a:cs typeface="Inter"/>
              </a:defRPr>
            </a:lvl5pPr>
            <a:lvl6pPr>
              <a:defRPr sz="1575" b="0">
                <a:solidFill>
                  <a:srgbClr val="444444"/>
                </a:solidFill>
                <a:latin typeface="Inter"/>
                <a:ea typeface="Inter"/>
                <a:cs typeface="Inter"/>
              </a:defRPr>
            </a:lvl6pPr>
            <a:lvl7pPr>
              <a:defRPr sz="1575" b="0">
                <a:solidFill>
                  <a:srgbClr val="444444"/>
                </a:solidFill>
                <a:latin typeface="Inter"/>
                <a:ea typeface="Inter"/>
                <a:cs typeface="Inter"/>
              </a:defRPr>
            </a:lvl7pPr>
            <a:lvl8pPr>
              <a:defRPr sz="1575" b="0">
                <a:solidFill>
                  <a:srgbClr val="444444"/>
                </a:solidFill>
                <a:latin typeface="Inter"/>
                <a:ea typeface="Inter"/>
                <a:cs typeface="Inter"/>
              </a:defRPr>
            </a:lvl8pPr>
            <a:lvl9pPr>
              <a:defRPr sz="1575" b="0">
                <a:solidFill>
                  <a:srgbClr val="444444"/>
                </a:solidFill>
                <a:latin typeface="Inter"/>
                <a:ea typeface="Inter"/>
                <a:cs typeface="Inter"/>
              </a:defRPr>
            </a:lvl9pPr>
          </a:lstStyle>
          <a:p xmlns:a="http://schemas.openxmlformats.org/drawingml/2006/main">
            <a:pPr>
              <a:defRPr sz="1575" b="0">
                <a:solidFill>
                  <a:srgbClr val="444444"/>
                </a:solidFill>
                <a:latin typeface="Inter"/>
                <a:ea typeface="Inter"/>
                <a:cs typeface="Inter"/>
              </a:defRPr>
            </a:pPr>
            <a:r>
              <a:rPr sz="1575" b="0">
                <a:solidFill>
                  <a:srgbClr val="444444"/>
                </a:solidFill>
                <a:latin typeface="Inter"/>
                <a:ea typeface="Inter"/>
                <a:cs typeface="Inter"/>
              </a:rPr>
              <a:t>Value, partners and costs of the payments service</a:t>
            </a:r>
          </a:p>
        </p:txBody>
      </p:sp>
      <p:pic>
        <p:nvPicPr>
          <p:cNvPr id="7" name="">
            <a:extLst xmlns:a="http://schemas.openxmlformats.org/drawingml/2006/main">
              <a:ext uri="{FF2B5EF4-FFF2-40B4-BE49-F238E27FC236}">
                <a16:creationId xmlns:a16="http://schemas.microsoft.com/office/drawing/2014/main" id="{9F053B91-7AD2-4704-A236-6EDD28BA250D}"/>
              </a:ext>
            </a:extLst>
          </p:cNvPr>
          <p:cNvPicPr>
            <a:picLocks xmlns:a="http://schemas.openxmlformats.org/drawingml/2006/main" noChangeAspect="1"/>
          </p:cNvPicPr>
          <p:nvPr/>
        </p:nvPicPr>
        <p:blipFill>
          <a:blip xmlns:r="http://schemas.openxmlformats.org/officeDocument/2006/relationships" xmlns:a="http://schemas.openxmlformats.org/drawingml/2006/main" r:embed="Rc442beb316d74006"/>
          <a:stretch xmlns:a="http://schemas.openxmlformats.org/drawingml/2006/main"/>
        </p:blipFill>
        <p:spPr>
          <a:xfrm xmlns:a="http://schemas.openxmlformats.org/drawingml/2006/main">
            <a:off x="6248400" y="2036389"/>
            <a:ext cx="2457450" cy="1566022"/>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B0FAE229-B08F-4DFC-A82A-CD44F7E19D65}"/>
              </a:ext>
            </a:extLst>
          </p:cNvPr>
          <p:cNvSpPr>
            <a:spLocks xmlns:a="http://schemas.openxmlformats.org/drawingml/2006/main" noGrp="1"/>
          </p:cNvSpPr>
          <p:nvPr/>
        </p:nvSpPr>
        <p:spPr>
          <a:xfrm xmlns:a="http://schemas.openxmlformats.org/drawingml/2006/main">
            <a:off x="8877300" y="2219325"/>
            <a:ext cx="27051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222222"/>
                </a:solidFill>
                <a:latin typeface="Inter"/>
                <a:ea typeface="Inter"/>
                <a:cs typeface="Inter"/>
              </a:defRPr>
            </a:defPPr>
            <a:lvl1pPr>
              <a:defRPr sz="1875" b="1">
                <a:solidFill>
                  <a:srgbClr val="222222"/>
                </a:solidFill>
                <a:latin typeface="Inter"/>
                <a:ea typeface="Inter"/>
                <a:cs typeface="Inter"/>
              </a:defRPr>
            </a:lvl1pPr>
            <a:lvl2pPr>
              <a:defRPr sz="1875" b="1">
                <a:solidFill>
                  <a:srgbClr val="222222"/>
                </a:solidFill>
                <a:latin typeface="Inter"/>
                <a:ea typeface="Inter"/>
                <a:cs typeface="Inter"/>
              </a:defRPr>
            </a:lvl2pPr>
            <a:lvl3pPr>
              <a:defRPr sz="1875" b="1">
                <a:solidFill>
                  <a:srgbClr val="222222"/>
                </a:solidFill>
                <a:latin typeface="Inter"/>
                <a:ea typeface="Inter"/>
                <a:cs typeface="Inter"/>
              </a:defRPr>
            </a:lvl3pPr>
            <a:lvl4pPr>
              <a:defRPr sz="1875" b="1">
                <a:solidFill>
                  <a:srgbClr val="222222"/>
                </a:solidFill>
                <a:latin typeface="Inter"/>
                <a:ea typeface="Inter"/>
                <a:cs typeface="Inter"/>
              </a:defRPr>
            </a:lvl4pPr>
            <a:lvl5pPr>
              <a:defRPr sz="1875" b="1">
                <a:solidFill>
                  <a:srgbClr val="222222"/>
                </a:solidFill>
                <a:latin typeface="Inter"/>
                <a:ea typeface="Inter"/>
                <a:cs typeface="Inter"/>
              </a:defRPr>
            </a:lvl5pPr>
            <a:lvl6pPr>
              <a:defRPr sz="1875" b="1">
                <a:solidFill>
                  <a:srgbClr val="222222"/>
                </a:solidFill>
                <a:latin typeface="Inter"/>
                <a:ea typeface="Inter"/>
                <a:cs typeface="Inter"/>
              </a:defRPr>
            </a:lvl6pPr>
            <a:lvl7pPr>
              <a:defRPr sz="1875" b="1">
                <a:solidFill>
                  <a:srgbClr val="222222"/>
                </a:solidFill>
                <a:latin typeface="Inter"/>
                <a:ea typeface="Inter"/>
                <a:cs typeface="Inter"/>
              </a:defRPr>
            </a:lvl7pPr>
            <a:lvl8pPr>
              <a:defRPr sz="1875" b="1">
                <a:solidFill>
                  <a:srgbClr val="222222"/>
                </a:solidFill>
                <a:latin typeface="Inter"/>
                <a:ea typeface="Inter"/>
                <a:cs typeface="Inter"/>
              </a:defRPr>
            </a:lvl8pPr>
            <a:lvl9pPr>
              <a:defRPr sz="1875" b="1">
                <a:solidFill>
                  <a:srgbClr val="222222"/>
                </a:solidFill>
                <a:latin typeface="Inter"/>
                <a:ea typeface="Inter"/>
                <a:cs typeface="Inter"/>
              </a:defRPr>
            </a:lvl9pPr>
          </a:lstStyle>
          <a:p xmlns:a="http://schemas.openxmlformats.org/drawingml/2006/main">
            <a:pPr>
              <a:defRPr sz="1875" b="1">
                <a:solidFill>
                  <a:srgbClr val="222222"/>
                </a:solidFill>
                <a:latin typeface="Inter"/>
                <a:ea typeface="Inter"/>
                <a:cs typeface="Inter"/>
              </a:defRPr>
            </a:pPr>
            <a:r>
              <a:rPr sz="1875" b="1">
                <a:solidFill>
                  <a:srgbClr val="222222"/>
                </a:solidFill>
                <a:latin typeface="Inter"/>
                <a:ea typeface="Inter"/>
                <a:cs typeface="Inter"/>
              </a:rPr>
              <a:t>Business Impact Canvas</a:t>
            </a:r>
          </a:p>
        </p:txBody>
      </p:sp>
      <p:sp>
        <p:nvSpPr>
          <p:cNvPr id="9" name="">
            <a:extLst xmlns:a="http://schemas.openxmlformats.org/drawingml/2006/main">
              <a:ext uri="{FF2B5EF4-FFF2-40B4-BE49-F238E27FC236}">
                <a16:creationId xmlns:a16="http://schemas.microsoft.com/office/drawing/2014/main" id="{0E2D6AB5-AEFD-4076-A3AB-46C3ECBD646C}"/>
              </a:ext>
            </a:extLst>
          </p:cNvPr>
          <p:cNvSpPr>
            <a:spLocks xmlns:a="http://schemas.openxmlformats.org/drawingml/2006/main" noGrp="1"/>
          </p:cNvSpPr>
          <p:nvPr/>
        </p:nvSpPr>
        <p:spPr>
          <a:xfrm xmlns:a="http://schemas.openxmlformats.org/drawingml/2006/main">
            <a:off x="8877300" y="2914650"/>
            <a:ext cx="27051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75" b="0">
                <a:solidFill>
                  <a:srgbClr val="444444"/>
                </a:solidFill>
                <a:latin typeface="Inter"/>
                <a:ea typeface="Inter"/>
                <a:cs typeface="Inter"/>
              </a:defRPr>
            </a:defPPr>
            <a:lvl1pPr>
              <a:defRPr sz="1575" b="0">
                <a:solidFill>
                  <a:srgbClr val="444444"/>
                </a:solidFill>
                <a:latin typeface="Inter"/>
                <a:ea typeface="Inter"/>
                <a:cs typeface="Inter"/>
              </a:defRPr>
            </a:lvl1pPr>
            <a:lvl2pPr>
              <a:defRPr sz="1575" b="0">
                <a:solidFill>
                  <a:srgbClr val="444444"/>
                </a:solidFill>
                <a:latin typeface="Inter"/>
                <a:ea typeface="Inter"/>
                <a:cs typeface="Inter"/>
              </a:defRPr>
            </a:lvl2pPr>
            <a:lvl3pPr>
              <a:defRPr sz="1575" b="0">
                <a:solidFill>
                  <a:srgbClr val="444444"/>
                </a:solidFill>
                <a:latin typeface="Inter"/>
                <a:ea typeface="Inter"/>
                <a:cs typeface="Inter"/>
              </a:defRPr>
            </a:lvl3pPr>
            <a:lvl4pPr>
              <a:defRPr sz="1575" b="0">
                <a:solidFill>
                  <a:srgbClr val="444444"/>
                </a:solidFill>
                <a:latin typeface="Inter"/>
                <a:ea typeface="Inter"/>
                <a:cs typeface="Inter"/>
              </a:defRPr>
            </a:lvl4pPr>
            <a:lvl5pPr>
              <a:defRPr sz="1575" b="0">
                <a:solidFill>
                  <a:srgbClr val="444444"/>
                </a:solidFill>
                <a:latin typeface="Inter"/>
                <a:ea typeface="Inter"/>
                <a:cs typeface="Inter"/>
              </a:defRPr>
            </a:lvl5pPr>
            <a:lvl6pPr>
              <a:defRPr sz="1575" b="0">
                <a:solidFill>
                  <a:srgbClr val="444444"/>
                </a:solidFill>
                <a:latin typeface="Inter"/>
                <a:ea typeface="Inter"/>
                <a:cs typeface="Inter"/>
              </a:defRPr>
            </a:lvl6pPr>
            <a:lvl7pPr>
              <a:defRPr sz="1575" b="0">
                <a:solidFill>
                  <a:srgbClr val="444444"/>
                </a:solidFill>
                <a:latin typeface="Inter"/>
                <a:ea typeface="Inter"/>
                <a:cs typeface="Inter"/>
              </a:defRPr>
            </a:lvl7pPr>
            <a:lvl8pPr>
              <a:defRPr sz="1575" b="0">
                <a:solidFill>
                  <a:srgbClr val="444444"/>
                </a:solidFill>
                <a:latin typeface="Inter"/>
                <a:ea typeface="Inter"/>
                <a:cs typeface="Inter"/>
              </a:defRPr>
            </a:lvl8pPr>
            <a:lvl9pPr>
              <a:defRPr sz="1575" b="0">
                <a:solidFill>
                  <a:srgbClr val="444444"/>
                </a:solidFill>
                <a:latin typeface="Inter"/>
                <a:ea typeface="Inter"/>
                <a:cs typeface="Inter"/>
              </a:defRPr>
            </a:lvl9pPr>
          </a:lstStyle>
          <a:p xmlns:a="http://schemas.openxmlformats.org/drawingml/2006/main">
            <a:pPr>
              <a:defRPr sz="1575" b="0">
                <a:solidFill>
                  <a:srgbClr val="444444"/>
                </a:solidFill>
                <a:latin typeface="Inter"/>
                <a:ea typeface="Inter"/>
                <a:cs typeface="Inter"/>
              </a:defRPr>
            </a:pPr>
            <a:r>
              <a:rPr sz="1575" b="0">
                <a:solidFill>
                  <a:srgbClr val="444444"/>
                </a:solidFill>
                <a:latin typeface="Inter"/>
                <a:ea typeface="Inter"/>
                <a:cs typeface="Inter"/>
              </a:rPr>
              <a:t>Expected benefits, consequences and critical risks</a:t>
            </a:r>
          </a:p>
        </p:txBody>
      </p:sp>
      <p:pic>
        <p:nvPicPr>
          <p:cNvPr id="10" name="">
            <a:extLst xmlns:a="http://schemas.openxmlformats.org/drawingml/2006/main">
              <a:ext uri="{FF2B5EF4-FFF2-40B4-BE49-F238E27FC236}">
                <a16:creationId xmlns:a16="http://schemas.microsoft.com/office/drawing/2014/main" id="{B0BFFA03-BA8E-4A3F-8059-0127528AB4DB}"/>
              </a:ext>
            </a:extLst>
          </p:cNvPr>
          <p:cNvPicPr>
            <a:picLocks xmlns:a="http://schemas.openxmlformats.org/drawingml/2006/main" noChangeAspect="1"/>
          </p:cNvPicPr>
          <p:nvPr/>
        </p:nvPicPr>
        <p:blipFill>
          <a:blip xmlns:r="http://schemas.openxmlformats.org/officeDocument/2006/relationships" xmlns:a="http://schemas.openxmlformats.org/drawingml/2006/main" r:embed="Rf71c2fbc9a7449d8"/>
          <a:stretch xmlns:a="http://schemas.openxmlformats.org/drawingml/2006/main"/>
        </p:blipFill>
        <p:spPr>
          <a:xfrm xmlns:a="http://schemas.openxmlformats.org/drawingml/2006/main">
            <a:off x="609600" y="4246189"/>
            <a:ext cx="2457450" cy="1566022"/>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7EB1647B-717E-4BA1-8B12-DD721A60F12B}"/>
              </a:ext>
            </a:extLst>
          </p:cNvPr>
          <p:cNvSpPr>
            <a:spLocks xmlns:a="http://schemas.openxmlformats.org/drawingml/2006/main" noGrp="1"/>
          </p:cNvSpPr>
          <p:nvPr/>
        </p:nvSpPr>
        <p:spPr>
          <a:xfrm xmlns:a="http://schemas.openxmlformats.org/drawingml/2006/main">
            <a:off x="3238500" y="4429125"/>
            <a:ext cx="27051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222222"/>
                </a:solidFill>
                <a:latin typeface="Inter"/>
                <a:ea typeface="Inter"/>
                <a:cs typeface="Inter"/>
              </a:defRPr>
            </a:defPPr>
            <a:lvl1pPr>
              <a:defRPr sz="1875" b="1">
                <a:solidFill>
                  <a:srgbClr val="222222"/>
                </a:solidFill>
                <a:latin typeface="Inter"/>
                <a:ea typeface="Inter"/>
                <a:cs typeface="Inter"/>
              </a:defRPr>
            </a:lvl1pPr>
            <a:lvl2pPr>
              <a:defRPr sz="1875" b="1">
                <a:solidFill>
                  <a:srgbClr val="222222"/>
                </a:solidFill>
                <a:latin typeface="Inter"/>
                <a:ea typeface="Inter"/>
                <a:cs typeface="Inter"/>
              </a:defRPr>
            </a:lvl2pPr>
            <a:lvl3pPr>
              <a:defRPr sz="1875" b="1">
                <a:solidFill>
                  <a:srgbClr val="222222"/>
                </a:solidFill>
                <a:latin typeface="Inter"/>
                <a:ea typeface="Inter"/>
                <a:cs typeface="Inter"/>
              </a:defRPr>
            </a:lvl3pPr>
            <a:lvl4pPr>
              <a:defRPr sz="1875" b="1">
                <a:solidFill>
                  <a:srgbClr val="222222"/>
                </a:solidFill>
                <a:latin typeface="Inter"/>
                <a:ea typeface="Inter"/>
                <a:cs typeface="Inter"/>
              </a:defRPr>
            </a:lvl4pPr>
            <a:lvl5pPr>
              <a:defRPr sz="1875" b="1">
                <a:solidFill>
                  <a:srgbClr val="222222"/>
                </a:solidFill>
                <a:latin typeface="Inter"/>
                <a:ea typeface="Inter"/>
                <a:cs typeface="Inter"/>
              </a:defRPr>
            </a:lvl5pPr>
            <a:lvl6pPr>
              <a:defRPr sz="1875" b="1">
                <a:solidFill>
                  <a:srgbClr val="222222"/>
                </a:solidFill>
                <a:latin typeface="Inter"/>
                <a:ea typeface="Inter"/>
                <a:cs typeface="Inter"/>
              </a:defRPr>
            </a:lvl6pPr>
            <a:lvl7pPr>
              <a:defRPr sz="1875" b="1">
                <a:solidFill>
                  <a:srgbClr val="222222"/>
                </a:solidFill>
                <a:latin typeface="Inter"/>
                <a:ea typeface="Inter"/>
                <a:cs typeface="Inter"/>
              </a:defRPr>
            </a:lvl7pPr>
            <a:lvl8pPr>
              <a:defRPr sz="1875" b="1">
                <a:solidFill>
                  <a:srgbClr val="222222"/>
                </a:solidFill>
                <a:latin typeface="Inter"/>
                <a:ea typeface="Inter"/>
                <a:cs typeface="Inter"/>
              </a:defRPr>
            </a:lvl8pPr>
            <a:lvl9pPr>
              <a:defRPr sz="1875" b="1">
                <a:solidFill>
                  <a:srgbClr val="222222"/>
                </a:solidFill>
                <a:latin typeface="Inter"/>
                <a:ea typeface="Inter"/>
                <a:cs typeface="Inter"/>
              </a:defRPr>
            </a:lvl9pPr>
          </a:lstStyle>
          <a:p xmlns:a="http://schemas.openxmlformats.org/drawingml/2006/main">
            <a:pPr>
              <a:defRPr sz="1875" b="1">
                <a:solidFill>
                  <a:srgbClr val="222222"/>
                </a:solidFill>
                <a:latin typeface="Inter"/>
                <a:ea typeface="Inter"/>
                <a:cs typeface="Inter"/>
              </a:defRPr>
            </a:pPr>
            <a:r>
              <a:rPr sz="1875" b="1">
                <a:solidFill>
                  <a:srgbClr val="222222"/>
                </a:solidFill>
                <a:latin typeface="Inter"/>
                <a:ea typeface="Inter"/>
                <a:cs typeface="Inter"/>
              </a:rPr>
              <a:t>Capacity Canvas</a:t>
            </a:r>
          </a:p>
        </p:txBody>
      </p:sp>
      <p:sp>
        <p:nvSpPr>
          <p:cNvPr id="12" name="">
            <a:extLst xmlns:a="http://schemas.openxmlformats.org/drawingml/2006/main">
              <a:ext uri="{FF2B5EF4-FFF2-40B4-BE49-F238E27FC236}">
                <a16:creationId xmlns:a16="http://schemas.microsoft.com/office/drawing/2014/main" id="{633B0A30-E63B-47E7-8C93-E68824FA9F53}"/>
              </a:ext>
            </a:extLst>
          </p:cNvPr>
          <p:cNvSpPr>
            <a:spLocks xmlns:a="http://schemas.openxmlformats.org/drawingml/2006/main" noGrp="1"/>
          </p:cNvSpPr>
          <p:nvPr/>
        </p:nvSpPr>
        <p:spPr>
          <a:xfrm xmlns:a="http://schemas.openxmlformats.org/drawingml/2006/main">
            <a:off x="3238500" y="5124450"/>
            <a:ext cx="27051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75" b="0">
                <a:solidFill>
                  <a:srgbClr val="444444"/>
                </a:solidFill>
                <a:latin typeface="Inter"/>
                <a:ea typeface="Inter"/>
                <a:cs typeface="Inter"/>
              </a:defRPr>
            </a:defPPr>
            <a:lvl1pPr>
              <a:defRPr sz="1575" b="0">
                <a:solidFill>
                  <a:srgbClr val="444444"/>
                </a:solidFill>
                <a:latin typeface="Inter"/>
                <a:ea typeface="Inter"/>
                <a:cs typeface="Inter"/>
              </a:defRPr>
            </a:lvl1pPr>
            <a:lvl2pPr>
              <a:defRPr sz="1575" b="0">
                <a:solidFill>
                  <a:srgbClr val="444444"/>
                </a:solidFill>
                <a:latin typeface="Inter"/>
                <a:ea typeface="Inter"/>
                <a:cs typeface="Inter"/>
              </a:defRPr>
            </a:lvl2pPr>
            <a:lvl3pPr>
              <a:defRPr sz="1575" b="0">
                <a:solidFill>
                  <a:srgbClr val="444444"/>
                </a:solidFill>
                <a:latin typeface="Inter"/>
                <a:ea typeface="Inter"/>
                <a:cs typeface="Inter"/>
              </a:defRPr>
            </a:lvl3pPr>
            <a:lvl4pPr>
              <a:defRPr sz="1575" b="0">
                <a:solidFill>
                  <a:srgbClr val="444444"/>
                </a:solidFill>
                <a:latin typeface="Inter"/>
                <a:ea typeface="Inter"/>
                <a:cs typeface="Inter"/>
              </a:defRPr>
            </a:lvl4pPr>
            <a:lvl5pPr>
              <a:defRPr sz="1575" b="0">
                <a:solidFill>
                  <a:srgbClr val="444444"/>
                </a:solidFill>
                <a:latin typeface="Inter"/>
                <a:ea typeface="Inter"/>
                <a:cs typeface="Inter"/>
              </a:defRPr>
            </a:lvl5pPr>
            <a:lvl6pPr>
              <a:defRPr sz="1575" b="0">
                <a:solidFill>
                  <a:srgbClr val="444444"/>
                </a:solidFill>
                <a:latin typeface="Inter"/>
                <a:ea typeface="Inter"/>
                <a:cs typeface="Inter"/>
              </a:defRPr>
            </a:lvl6pPr>
            <a:lvl7pPr>
              <a:defRPr sz="1575" b="0">
                <a:solidFill>
                  <a:srgbClr val="444444"/>
                </a:solidFill>
                <a:latin typeface="Inter"/>
                <a:ea typeface="Inter"/>
                <a:cs typeface="Inter"/>
              </a:defRPr>
            </a:lvl7pPr>
            <a:lvl8pPr>
              <a:defRPr sz="1575" b="0">
                <a:solidFill>
                  <a:srgbClr val="444444"/>
                </a:solidFill>
                <a:latin typeface="Inter"/>
                <a:ea typeface="Inter"/>
                <a:cs typeface="Inter"/>
              </a:defRPr>
            </a:lvl8pPr>
            <a:lvl9pPr>
              <a:defRPr sz="1575" b="0">
                <a:solidFill>
                  <a:srgbClr val="444444"/>
                </a:solidFill>
                <a:latin typeface="Inter"/>
                <a:ea typeface="Inter"/>
                <a:cs typeface="Inter"/>
              </a:defRPr>
            </a:lvl9pPr>
          </a:lstStyle>
          <a:p xmlns:a="http://schemas.openxmlformats.org/drawingml/2006/main">
            <a:pPr>
              <a:defRPr sz="1575" b="0">
                <a:solidFill>
                  <a:srgbClr val="444444"/>
                </a:solidFill>
                <a:latin typeface="Inter"/>
                <a:ea typeface="Inter"/>
                <a:cs typeface="Inter"/>
              </a:defRPr>
            </a:pPr>
            <a:r>
              <a:rPr sz="1575" b="0">
                <a:solidFill>
                  <a:srgbClr val="444444"/>
                </a:solidFill>
                <a:latin typeface="Inter"/>
                <a:ea typeface="Inter"/>
                <a:cs typeface="Inter"/>
              </a:rPr>
              <a:t>Demand baseline, peak load and scaling decisions</a:t>
            </a:r>
          </a:p>
        </p:txBody>
      </p:sp>
      <p:pic>
        <p:nvPicPr>
          <p:cNvPr id="13" name="">
            <a:extLst xmlns:a="http://schemas.openxmlformats.org/drawingml/2006/main">
              <a:ext uri="{FF2B5EF4-FFF2-40B4-BE49-F238E27FC236}">
                <a16:creationId xmlns:a16="http://schemas.microsoft.com/office/drawing/2014/main" id="{793C1750-BC8B-4DB1-9A82-4369FBD6EBCE}"/>
              </a:ext>
            </a:extLst>
          </p:cNvPr>
          <p:cNvPicPr>
            <a:picLocks xmlns:a="http://schemas.openxmlformats.org/drawingml/2006/main" noChangeAspect="1"/>
          </p:cNvPicPr>
          <p:nvPr/>
        </p:nvPicPr>
        <p:blipFill>
          <a:blip xmlns:r="http://schemas.openxmlformats.org/officeDocument/2006/relationships" xmlns:a="http://schemas.openxmlformats.org/drawingml/2006/main" r:embed="R4f7c9bae00c54e9a"/>
          <a:stretch xmlns:a="http://schemas.openxmlformats.org/drawingml/2006/main"/>
        </p:blipFill>
        <p:spPr>
          <a:xfrm xmlns:a="http://schemas.openxmlformats.org/drawingml/2006/main">
            <a:off x="6248400" y="4246189"/>
            <a:ext cx="2457450" cy="1566022"/>
          </a:xfrm>
          <a:prstGeom xmlns:a="http://schemas.openxmlformats.org/drawingml/2006/main" prst="rect">
            <a:avLst/>
          </a:prstGeom>
        </p:spPr>
      </p:pic>
      <p:sp>
        <p:nvSpPr>
          <p:cNvPr id="14" name="">
            <a:extLst xmlns:a="http://schemas.openxmlformats.org/drawingml/2006/main">
              <a:ext uri="{FF2B5EF4-FFF2-40B4-BE49-F238E27FC236}">
                <a16:creationId xmlns:a16="http://schemas.microsoft.com/office/drawing/2014/main" id="{695913E2-0021-4F80-8EE3-B3537E1479F6}"/>
              </a:ext>
            </a:extLst>
          </p:cNvPr>
          <p:cNvSpPr>
            <a:spLocks xmlns:a="http://schemas.openxmlformats.org/drawingml/2006/main" noGrp="1"/>
          </p:cNvSpPr>
          <p:nvPr/>
        </p:nvSpPr>
        <p:spPr>
          <a:xfrm xmlns:a="http://schemas.openxmlformats.org/drawingml/2006/main">
            <a:off x="8877300" y="4429125"/>
            <a:ext cx="27051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222222"/>
                </a:solidFill>
                <a:latin typeface="Inter"/>
                <a:ea typeface="Inter"/>
                <a:cs typeface="Inter"/>
              </a:defRPr>
            </a:defPPr>
            <a:lvl1pPr>
              <a:defRPr sz="1875" b="1">
                <a:solidFill>
                  <a:srgbClr val="222222"/>
                </a:solidFill>
                <a:latin typeface="Inter"/>
                <a:ea typeface="Inter"/>
                <a:cs typeface="Inter"/>
              </a:defRPr>
            </a:lvl1pPr>
            <a:lvl2pPr>
              <a:defRPr sz="1875" b="1">
                <a:solidFill>
                  <a:srgbClr val="222222"/>
                </a:solidFill>
                <a:latin typeface="Inter"/>
                <a:ea typeface="Inter"/>
                <a:cs typeface="Inter"/>
              </a:defRPr>
            </a:lvl2pPr>
            <a:lvl3pPr>
              <a:defRPr sz="1875" b="1">
                <a:solidFill>
                  <a:srgbClr val="222222"/>
                </a:solidFill>
                <a:latin typeface="Inter"/>
                <a:ea typeface="Inter"/>
                <a:cs typeface="Inter"/>
              </a:defRPr>
            </a:lvl3pPr>
            <a:lvl4pPr>
              <a:defRPr sz="1875" b="1">
                <a:solidFill>
                  <a:srgbClr val="222222"/>
                </a:solidFill>
                <a:latin typeface="Inter"/>
                <a:ea typeface="Inter"/>
                <a:cs typeface="Inter"/>
              </a:defRPr>
            </a:lvl4pPr>
            <a:lvl5pPr>
              <a:defRPr sz="1875" b="1">
                <a:solidFill>
                  <a:srgbClr val="222222"/>
                </a:solidFill>
                <a:latin typeface="Inter"/>
                <a:ea typeface="Inter"/>
                <a:cs typeface="Inter"/>
              </a:defRPr>
            </a:lvl5pPr>
            <a:lvl6pPr>
              <a:defRPr sz="1875" b="1">
                <a:solidFill>
                  <a:srgbClr val="222222"/>
                </a:solidFill>
                <a:latin typeface="Inter"/>
                <a:ea typeface="Inter"/>
                <a:cs typeface="Inter"/>
              </a:defRPr>
            </a:lvl6pPr>
            <a:lvl7pPr>
              <a:defRPr sz="1875" b="1">
                <a:solidFill>
                  <a:srgbClr val="222222"/>
                </a:solidFill>
                <a:latin typeface="Inter"/>
                <a:ea typeface="Inter"/>
                <a:cs typeface="Inter"/>
              </a:defRPr>
            </a:lvl7pPr>
            <a:lvl8pPr>
              <a:defRPr sz="1875" b="1">
                <a:solidFill>
                  <a:srgbClr val="222222"/>
                </a:solidFill>
                <a:latin typeface="Inter"/>
                <a:ea typeface="Inter"/>
                <a:cs typeface="Inter"/>
              </a:defRPr>
            </a:lvl8pPr>
            <a:lvl9pPr>
              <a:defRPr sz="1875" b="1">
                <a:solidFill>
                  <a:srgbClr val="222222"/>
                </a:solidFill>
                <a:latin typeface="Inter"/>
                <a:ea typeface="Inter"/>
                <a:cs typeface="Inter"/>
              </a:defRPr>
            </a:lvl9pPr>
          </a:lstStyle>
          <a:p xmlns:a="http://schemas.openxmlformats.org/drawingml/2006/main">
            <a:pPr>
              <a:defRPr sz="1875" b="1">
                <a:solidFill>
                  <a:srgbClr val="222222"/>
                </a:solidFill>
                <a:latin typeface="Inter"/>
                <a:ea typeface="Inter"/>
                <a:cs typeface="Inter"/>
              </a:defRPr>
            </a:pPr>
            <a:r>
              <a:rPr sz="1875" b="1">
                <a:solidFill>
                  <a:srgbClr val="222222"/>
                </a:solidFill>
                <a:latin typeface="Inter"/>
                <a:ea typeface="Inter"/>
                <a:cs typeface="Inter"/>
              </a:rPr>
              <a:t>REST API Canvas</a:t>
            </a:r>
          </a:p>
        </p:txBody>
      </p:sp>
      <p:sp>
        <p:nvSpPr>
          <p:cNvPr id="15" name="">
            <a:extLst xmlns:a="http://schemas.openxmlformats.org/drawingml/2006/main">
              <a:ext uri="{FF2B5EF4-FFF2-40B4-BE49-F238E27FC236}">
                <a16:creationId xmlns:a16="http://schemas.microsoft.com/office/drawing/2014/main" id="{44242E27-C5E6-4ED3-A3A6-16856C1E966B}"/>
              </a:ext>
            </a:extLst>
          </p:cNvPr>
          <p:cNvSpPr>
            <a:spLocks xmlns:a="http://schemas.openxmlformats.org/drawingml/2006/main" noGrp="1"/>
          </p:cNvSpPr>
          <p:nvPr/>
        </p:nvSpPr>
        <p:spPr>
          <a:xfrm xmlns:a="http://schemas.openxmlformats.org/drawingml/2006/main">
            <a:off x="8877300" y="5124450"/>
            <a:ext cx="27051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75" b="0">
                <a:solidFill>
                  <a:srgbClr val="444444"/>
                </a:solidFill>
                <a:latin typeface="Inter"/>
                <a:ea typeface="Inter"/>
                <a:cs typeface="Inter"/>
              </a:defRPr>
            </a:defPPr>
            <a:lvl1pPr>
              <a:defRPr sz="1575" b="0">
                <a:solidFill>
                  <a:srgbClr val="444444"/>
                </a:solidFill>
                <a:latin typeface="Inter"/>
                <a:ea typeface="Inter"/>
                <a:cs typeface="Inter"/>
              </a:defRPr>
            </a:lvl1pPr>
            <a:lvl2pPr>
              <a:defRPr sz="1575" b="0">
                <a:solidFill>
                  <a:srgbClr val="444444"/>
                </a:solidFill>
                <a:latin typeface="Inter"/>
                <a:ea typeface="Inter"/>
                <a:cs typeface="Inter"/>
              </a:defRPr>
            </a:lvl2pPr>
            <a:lvl3pPr>
              <a:defRPr sz="1575" b="0">
                <a:solidFill>
                  <a:srgbClr val="444444"/>
                </a:solidFill>
                <a:latin typeface="Inter"/>
                <a:ea typeface="Inter"/>
                <a:cs typeface="Inter"/>
              </a:defRPr>
            </a:lvl3pPr>
            <a:lvl4pPr>
              <a:defRPr sz="1575" b="0">
                <a:solidFill>
                  <a:srgbClr val="444444"/>
                </a:solidFill>
                <a:latin typeface="Inter"/>
                <a:ea typeface="Inter"/>
                <a:cs typeface="Inter"/>
              </a:defRPr>
            </a:lvl4pPr>
            <a:lvl5pPr>
              <a:defRPr sz="1575" b="0">
                <a:solidFill>
                  <a:srgbClr val="444444"/>
                </a:solidFill>
                <a:latin typeface="Inter"/>
                <a:ea typeface="Inter"/>
                <a:cs typeface="Inter"/>
              </a:defRPr>
            </a:lvl5pPr>
            <a:lvl6pPr>
              <a:defRPr sz="1575" b="0">
                <a:solidFill>
                  <a:srgbClr val="444444"/>
                </a:solidFill>
                <a:latin typeface="Inter"/>
                <a:ea typeface="Inter"/>
                <a:cs typeface="Inter"/>
              </a:defRPr>
            </a:lvl6pPr>
            <a:lvl7pPr>
              <a:defRPr sz="1575" b="0">
                <a:solidFill>
                  <a:srgbClr val="444444"/>
                </a:solidFill>
                <a:latin typeface="Inter"/>
                <a:ea typeface="Inter"/>
                <a:cs typeface="Inter"/>
              </a:defRPr>
            </a:lvl7pPr>
            <a:lvl8pPr>
              <a:defRPr sz="1575" b="0">
                <a:solidFill>
                  <a:srgbClr val="444444"/>
                </a:solidFill>
                <a:latin typeface="Inter"/>
                <a:ea typeface="Inter"/>
                <a:cs typeface="Inter"/>
              </a:defRPr>
            </a:lvl8pPr>
            <a:lvl9pPr>
              <a:defRPr sz="1575" b="0">
                <a:solidFill>
                  <a:srgbClr val="444444"/>
                </a:solidFill>
                <a:latin typeface="Inter"/>
                <a:ea typeface="Inter"/>
                <a:cs typeface="Inter"/>
              </a:defRPr>
            </a:lvl9pPr>
          </a:lstStyle>
          <a:p xmlns:a="http://schemas.openxmlformats.org/drawingml/2006/main">
            <a:pPr>
              <a:defRPr sz="1575" b="0">
                <a:solidFill>
                  <a:srgbClr val="444444"/>
                </a:solidFill>
                <a:latin typeface="Inter"/>
                <a:ea typeface="Inter"/>
                <a:cs typeface="Inter"/>
              </a:defRPr>
            </a:pPr>
            <a:r>
              <a:rPr sz="1575" b="0">
                <a:solidFill>
                  <a:srgbClr val="444444"/>
                </a:solidFill>
                <a:latin typeface="Inter"/>
                <a:ea typeface="Inter"/>
                <a:cs typeface="Inter"/>
              </a:rPr>
              <a:t>Payment resources, verbs and response examples</a:t>
            </a:r>
          </a:p>
        </p:txBody>
      </p:sp>
      <p:sp>
        <p:nvSpPr>
          <p:cNvPr id="16" name="">
            <a:extLst xmlns:a="http://schemas.openxmlformats.org/drawingml/2006/main">
              <a:ext uri="{FF2B5EF4-FFF2-40B4-BE49-F238E27FC236}">
                <a16:creationId xmlns:a16="http://schemas.microsoft.com/office/drawing/2014/main" id="{53031C2C-1B2D-423A-A95C-F7DE14EE4555}"/>
              </a:ext>
            </a:extLst>
          </p:cNvPr>
          <p:cNvSpPr>
            <a:spLocks xmlns:a="http://schemas.openxmlformats.org/drawingml/2006/main" noGrp="1"/>
          </p:cNvSpPr>
          <p:nvPr/>
        </p:nvSpPr>
        <p:spPr>
          <a:xfrm xmlns:a="http://schemas.openxmlformats.org/drawingml/2006/main">
            <a:off x="609600" y="6457950"/>
            <a:ext cx="109728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0">
                <a:solidFill>
                  <a:srgbClr val="666666"/>
                </a:solidFill>
                <a:latin typeface="Inter"/>
                <a:ea typeface="Inter"/>
                <a:cs typeface="Inter"/>
              </a:defRPr>
            </a:defPPr>
            <a:lvl1pPr>
              <a:defRPr sz="1275" b="0">
                <a:solidFill>
                  <a:srgbClr val="666666"/>
                </a:solidFill>
                <a:latin typeface="Inter"/>
                <a:ea typeface="Inter"/>
                <a:cs typeface="Inter"/>
              </a:defRPr>
            </a:lvl1pPr>
            <a:lvl2pPr>
              <a:defRPr sz="1275" b="0">
                <a:solidFill>
                  <a:srgbClr val="666666"/>
                </a:solidFill>
                <a:latin typeface="Inter"/>
                <a:ea typeface="Inter"/>
                <a:cs typeface="Inter"/>
              </a:defRPr>
            </a:lvl2pPr>
            <a:lvl3pPr>
              <a:defRPr sz="1275" b="0">
                <a:solidFill>
                  <a:srgbClr val="666666"/>
                </a:solidFill>
                <a:latin typeface="Inter"/>
                <a:ea typeface="Inter"/>
                <a:cs typeface="Inter"/>
              </a:defRPr>
            </a:lvl3pPr>
            <a:lvl4pPr>
              <a:defRPr sz="1275" b="0">
                <a:solidFill>
                  <a:srgbClr val="666666"/>
                </a:solidFill>
                <a:latin typeface="Inter"/>
                <a:ea typeface="Inter"/>
                <a:cs typeface="Inter"/>
              </a:defRPr>
            </a:lvl4pPr>
            <a:lvl5pPr>
              <a:defRPr sz="1275" b="0">
                <a:solidFill>
                  <a:srgbClr val="666666"/>
                </a:solidFill>
                <a:latin typeface="Inter"/>
                <a:ea typeface="Inter"/>
                <a:cs typeface="Inter"/>
              </a:defRPr>
            </a:lvl5pPr>
            <a:lvl6pPr>
              <a:defRPr sz="1275" b="0">
                <a:solidFill>
                  <a:srgbClr val="666666"/>
                </a:solidFill>
                <a:latin typeface="Inter"/>
                <a:ea typeface="Inter"/>
                <a:cs typeface="Inter"/>
              </a:defRPr>
            </a:lvl6pPr>
            <a:lvl7pPr>
              <a:defRPr sz="1275" b="0">
                <a:solidFill>
                  <a:srgbClr val="666666"/>
                </a:solidFill>
                <a:latin typeface="Inter"/>
                <a:ea typeface="Inter"/>
                <a:cs typeface="Inter"/>
              </a:defRPr>
            </a:lvl7pPr>
            <a:lvl8pPr>
              <a:defRPr sz="1275" b="0">
                <a:solidFill>
                  <a:srgbClr val="666666"/>
                </a:solidFill>
                <a:latin typeface="Inter"/>
                <a:ea typeface="Inter"/>
                <a:cs typeface="Inter"/>
              </a:defRPr>
            </a:lvl8pPr>
            <a:lvl9pPr>
              <a:defRPr sz="1275" b="0">
                <a:solidFill>
                  <a:srgbClr val="666666"/>
                </a:solidFill>
                <a:latin typeface="Inter"/>
                <a:ea typeface="Inter"/>
                <a:cs typeface="Inter"/>
              </a:defRPr>
            </a:lvl9pPr>
          </a:lstStyle>
          <a:p xmlns:a="http://schemas.openxmlformats.org/drawingml/2006/main">
            <a:pPr>
              <a:defRPr sz="1275" b="0">
                <a:solidFill>
                  <a:srgbClr val="666666"/>
                </a:solidFill>
                <a:latin typeface="Inter"/>
                <a:ea typeface="Inter"/>
                <a:cs typeface="Inter"/>
              </a:defRPr>
            </a:pPr>
            <a:r>
              <a:rPr sz="1275" b="0">
                <a:solidFill>
                  <a:srgbClr val="666666"/>
                </a:solidFill>
                <a:latin typeface="Inter"/>
                <a:ea typeface="Inter"/>
                <a:cs typeface="Inter"/>
              </a:rPr>
              <a:t>Illustrative supplier-payment examples. Capacity measurements and assumptions require validation.</a:t>
            </a:r>
          </a:p>
        </p:txBody>
      </p:sp>
      <p:sp>
        <p:nvSpPr>
          <p:cNvPr id="17" name="">
            <a:extLst xmlns:a="http://schemas.openxmlformats.org/drawingml/2006/main">
              <a:ext uri="{FF2B5EF4-FFF2-40B4-BE49-F238E27FC236}">
                <a16:creationId xmlns:a16="http://schemas.microsoft.com/office/drawing/2014/main" id="{99F80361-903B-4067-A98A-57557C35ADBA}"/>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892363112"/>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89A7B7A5-CA86-49ED-87FD-155312EA01D9}"/>
              </a:ext>
            </a:extLst>
          </p:cNvPr>
          <p:cNvPicPr>
            <a:picLocks xmlns:a="http://schemas.openxmlformats.org/drawingml/2006/main" noChangeAspect="1"/>
          </p:cNvPicPr>
          <p:nvPr/>
        </p:nvPicPr>
        <p:blipFill>
          <a:blip xmlns:r="http://schemas.openxmlformats.org/officeDocument/2006/relationships" xmlns:a="http://schemas.openxmlformats.org/drawingml/2006/main" r:embed="R1da28369a44e4b2f"/>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5FDF18C-CE88-4C41-998A-5628BC952592}"/>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09</a:t>
            </a:r>
          </a:p>
        </p:txBody>
      </p:sp>
      <p:sp>
        <p:nvSpPr>
          <p:cNvPr id="3" name="">
            <a:extLst xmlns:a="http://schemas.openxmlformats.org/drawingml/2006/main">
              <a:ext uri="{FF2B5EF4-FFF2-40B4-BE49-F238E27FC236}">
                <a16:creationId xmlns:a16="http://schemas.microsoft.com/office/drawing/2014/main" id="{113D289A-BAE1-4B7E-B0C1-0D8339D0CF3E}"/>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Discovery informed decisions across the lifecycle</a:t>
            </a:r>
          </a:p>
        </p:txBody>
      </p:sp>
      <p:sp>
        <p:nvSpPr>
          <p:cNvPr id="4" name="">
            <a:extLst xmlns:a="http://schemas.openxmlformats.org/drawingml/2006/main">
              <a:ext uri="{FF2B5EF4-FFF2-40B4-BE49-F238E27FC236}">
                <a16:creationId xmlns:a16="http://schemas.microsoft.com/office/drawing/2014/main" id="{E6E15611-B068-4D77-942C-E61DADA64EEC}"/>
              </a:ext>
            </a:extLst>
          </p:cNvPr>
          <p:cNvSpPr>
            <a:spLocks xmlns:a="http://schemas.openxmlformats.org/drawingml/2006/main" noGrp="1"/>
          </p:cNvSpPr>
          <p:nvPr/>
        </p:nvSpPr>
        <p:spPr>
          <a:xfrm xmlns:a="http://schemas.openxmlformats.org/drawingml/2006/main">
            <a:off x="609600" y="2057400"/>
            <a:ext cx="10953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1">
                <a:solidFill>
                  <a:srgbClr val="222222"/>
                </a:solidFill>
                <a:latin typeface="Inter"/>
                <a:ea typeface="Inter"/>
                <a:cs typeface="Inter"/>
              </a:defRPr>
            </a:defPPr>
            <a:lvl1pPr>
              <a:defRPr sz="2175" b="1">
                <a:solidFill>
                  <a:srgbClr val="222222"/>
                </a:solidFill>
                <a:latin typeface="Inter"/>
                <a:ea typeface="Inter"/>
                <a:cs typeface="Inter"/>
              </a:defRPr>
            </a:lvl1pPr>
            <a:lvl2pPr>
              <a:defRPr sz="2175" b="1">
                <a:solidFill>
                  <a:srgbClr val="222222"/>
                </a:solidFill>
                <a:latin typeface="Inter"/>
                <a:ea typeface="Inter"/>
                <a:cs typeface="Inter"/>
              </a:defRPr>
            </a:lvl2pPr>
            <a:lvl3pPr>
              <a:defRPr sz="2175" b="1">
                <a:solidFill>
                  <a:srgbClr val="222222"/>
                </a:solidFill>
                <a:latin typeface="Inter"/>
                <a:ea typeface="Inter"/>
                <a:cs typeface="Inter"/>
              </a:defRPr>
            </a:lvl3pPr>
            <a:lvl4pPr>
              <a:defRPr sz="2175" b="1">
                <a:solidFill>
                  <a:srgbClr val="222222"/>
                </a:solidFill>
                <a:latin typeface="Inter"/>
                <a:ea typeface="Inter"/>
                <a:cs typeface="Inter"/>
              </a:defRPr>
            </a:lvl4pPr>
            <a:lvl5pPr>
              <a:defRPr sz="2175" b="1">
                <a:solidFill>
                  <a:srgbClr val="222222"/>
                </a:solidFill>
                <a:latin typeface="Inter"/>
                <a:ea typeface="Inter"/>
                <a:cs typeface="Inter"/>
              </a:defRPr>
            </a:lvl5pPr>
            <a:lvl6pPr>
              <a:defRPr sz="2175" b="1">
                <a:solidFill>
                  <a:srgbClr val="222222"/>
                </a:solidFill>
                <a:latin typeface="Inter"/>
                <a:ea typeface="Inter"/>
                <a:cs typeface="Inter"/>
              </a:defRPr>
            </a:lvl6pPr>
            <a:lvl7pPr>
              <a:defRPr sz="2175" b="1">
                <a:solidFill>
                  <a:srgbClr val="222222"/>
                </a:solidFill>
                <a:latin typeface="Inter"/>
                <a:ea typeface="Inter"/>
                <a:cs typeface="Inter"/>
              </a:defRPr>
            </a:lvl7pPr>
            <a:lvl8pPr>
              <a:defRPr sz="2175" b="1">
                <a:solidFill>
                  <a:srgbClr val="222222"/>
                </a:solidFill>
                <a:latin typeface="Inter"/>
                <a:ea typeface="Inter"/>
                <a:cs typeface="Inter"/>
              </a:defRPr>
            </a:lvl8pPr>
            <a:lvl9pPr>
              <a:defRPr sz="2175" b="1">
                <a:solidFill>
                  <a:srgbClr val="222222"/>
                </a:solidFill>
                <a:latin typeface="Inter"/>
                <a:ea typeface="Inter"/>
                <a:cs typeface="Inter"/>
              </a:defRPr>
            </a:lvl9pPr>
          </a:lstStyle>
          <a:p xmlns:a="http://schemas.openxmlformats.org/drawingml/2006/main">
            <a:pPr>
              <a:defRPr sz="2175" b="1">
                <a:solidFill>
                  <a:srgbClr val="222222"/>
                </a:solidFill>
                <a:latin typeface="Inter"/>
                <a:ea typeface="Inter"/>
                <a:cs typeface="Inter"/>
              </a:defRPr>
            </a:pPr>
            <a:r>
              <a:rPr sz="2175" b="1">
                <a:solidFill>
                  <a:srgbClr val="222222"/>
                </a:solidFill>
                <a:latin typeface="Inter"/>
                <a:ea typeface="Inter"/>
                <a:cs typeface="Inter"/>
              </a:rPr>
              <a:t>Payment API design connected consumer needs to technical controls</a:t>
            </a:r>
          </a:p>
        </p:txBody>
      </p:sp>
      <p:graphicFrame>
        <p:nvGraphicFramePr>
          <p:cNvPr id="5" name="">
            <a:extLst xmlns:a="http://schemas.openxmlformats.org/drawingml/2006/main">
              <a:ext uri="{FF2B5EF4-FFF2-40B4-BE49-F238E27FC236}">
                <a16:creationId xmlns:a16="http://schemas.microsoft.com/office/drawing/2014/main" id="{2AB3C8DD-0A2B-4C16-99C3-F57C0C62616D}"/>
              </a:ext>
            </a:extLst>
          </p:cNvPr>
          <p:cNvGraphicFramePr/>
          <p:nvPr/>
        </p:nvGraphicFramePr>
        <p:xfrm>
          <a:off xmlns:a="http://schemas.openxmlformats.org/drawingml/2006/main" x="609600" y="2714625"/>
          <a:ext xmlns:a="http://schemas.openxmlformats.org/drawingml/2006/main" cx="10972800" cy="1666875"/>
        </p:xfrm>
        <a:graphic xmlns:a="http://schemas.openxmlformats.org/drawingml/2006/main">
          <a:graphicData uri="http://schemas.openxmlformats.org/drawingml/2006/table">
            <a:tbl>
              <a:tblPr/>
              <a:tblGrid>
                <a:gridCol w="2194560"/>
                <a:gridCol w="2194560"/>
                <a:gridCol w="2194560"/>
                <a:gridCol w="2194560"/>
                <a:gridCol w="2194560"/>
              </a:tblGrid>
              <a:tr h="833438">
                <a:tc>
                  <a:txBody>
                    <a:bodyPr/>
                    <a:lstStyle/>
                    <a:p>
                      <a:r>
                        <a:rPr sz="1725" b="1">
                          <a:solidFill>
                            <a:srgbClr val="444444"/>
                          </a:solidFill>
                          <a:latin typeface="Inter"/>
                          <a:ea typeface="Inter"/>
                          <a:cs typeface="Inter"/>
                        </a:rPr>
                        <a:t>Consumer tasks</a:t>
                      </a:r>
                    </a:p>
                  </a:txBody>
                  <a:tcPr marL="91440" marR="91440" marT="45720" marB="45720">
                    <a:lnL w="9525">
                      <a:solidFill>
                        <a:srgbClr val="DDDDDD"/>
                      </a:solidFill>
                      <a:prstDash val="solid"/>
                    </a:lnL>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725" b="1">
                          <a:solidFill>
                            <a:srgbClr val="444444"/>
                          </a:solidFill>
                          <a:latin typeface="Inter"/>
                          <a:ea typeface="Inter"/>
                          <a:cs typeface="Inter"/>
                        </a:rPr>
                        <a:t>Requirements</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725" b="1">
                          <a:solidFill>
                            <a:srgbClr val="444444"/>
                          </a:solidFill>
                          <a:latin typeface="Inter"/>
                          <a:ea typeface="Inter"/>
                          <a:cs typeface="Inter"/>
                        </a:rPr>
                        <a:t>API design</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725" b="1">
                          <a:solidFill>
                            <a:srgbClr val="444444"/>
                          </a:solidFill>
                          <a:latin typeface="Inter"/>
                          <a:ea typeface="Inter"/>
                          <a:cs typeface="Inter"/>
                        </a:rPr>
                        <a:t>Controls</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725" b="1">
                          <a:solidFill>
                            <a:srgbClr val="444444"/>
                          </a:solidFill>
                          <a:latin typeface="Inter"/>
                          <a:ea typeface="Inter"/>
                          <a:cs typeface="Inter"/>
                        </a:rPr>
                        <a:t>Testing</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r>
              <a:tr h="833438">
                <a:tc>
                  <a:txBody>
                    <a:bodyPr/>
                    <a:lstStyle/>
                    <a:p>
                      <a:r>
                        <a:rPr sz="1725" b="0">
                          <a:solidFill>
                            <a:srgbClr val="444444"/>
                          </a:solidFill>
                          <a:latin typeface="Inter"/>
                          <a:ea typeface="Inter"/>
                          <a:cs typeface="Inter"/>
                        </a:rPr>
                        <a:t>Journeys and</a:t>
                      </a:r>
                    </a:p>
                    <a:p>
                      <a:r>
                        <a:rPr sz="1725" b="0">
                          <a:solidFill>
                            <a:srgbClr val="444444"/>
                          </a:solidFill>
                          <a:latin typeface="Inter"/>
                          <a:ea typeface="Inter"/>
                          <a:cs typeface="Inter"/>
                        </a:rPr>
                        <a:t>channel needs</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Business rules</a:t>
                      </a:r>
                    </a:p>
                    <a:p>
                      <a:r>
                        <a:rPr sz="1725" b="0">
                          <a:solidFill>
                            <a:srgbClr val="444444"/>
                          </a:solidFill>
                          <a:latin typeface="Inter"/>
                          <a:ea typeface="Inter"/>
                          <a:cs typeface="Inter"/>
                        </a:rPr>
                        <a:t>and constraints</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Domain model</a:t>
                      </a:r>
                    </a:p>
                    <a:p>
                      <a:r>
                        <a:rPr sz="1725" b="0">
                          <a:solidFill>
                            <a:srgbClr val="444444"/>
                          </a:solidFill>
                          <a:latin typeface="Inter"/>
                          <a:ea typeface="Inter"/>
                          <a:cs typeface="Inter"/>
                        </a:rPr>
                        <a:t>and contracts</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Access, limits</a:t>
                      </a:r>
                    </a:p>
                    <a:p>
                      <a:r>
                        <a:rPr sz="1725" b="0">
                          <a:solidFill>
                            <a:srgbClr val="444444"/>
                          </a:solidFill>
                          <a:latin typeface="Inter"/>
                          <a:ea typeface="Inter"/>
                          <a:cs typeface="Inter"/>
                        </a:rPr>
                        <a:t>and monitoring</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API test</a:t>
                      </a:r>
                    </a:p>
                    <a:p>
                      <a:r>
                        <a:rPr sz="1725" b="0">
                          <a:solidFill>
                            <a:srgbClr val="444444"/>
                          </a:solidFill>
                          <a:latin typeface="Inter"/>
                          <a:ea typeface="Inter"/>
                          <a:cs typeface="Inter"/>
                        </a:rPr>
                        <a:t>automation</a:t>
                      </a:r>
                    </a:p>
                  </a:txBody>
                  <a:tcPr marL="91440" marR="91440" marT="45720" marB="45720">
                    <a:lnR w="9525">
                      <a:solidFill>
                        <a:srgbClr val="DDDDDD"/>
                      </a:solidFill>
                      <a:prstDash val="solid"/>
                    </a:lnR>
                    <a:lnB w="9525">
                      <a:solidFill>
                        <a:srgbClr val="DDDDDD"/>
                      </a:solidFill>
                      <a:prstDash val="solid"/>
                    </a:lnB>
                    <a:solidFill>
                      <a:srgbClr val="F7F7F7"/>
                    </a:solidFill>
                  </a:tcPr>
                </a:tc>
              </a:tr>
            </a:tbl>
          </a:graphicData>
        </a:graphic>
      </p:graphicFrame>
      <p:sp>
        <p:nvSpPr>
          <p:cNvPr id="6" name="">
            <a:extLst xmlns:a="http://schemas.openxmlformats.org/drawingml/2006/main">
              <a:ext uri="{FF2B5EF4-FFF2-40B4-BE49-F238E27FC236}">
                <a16:creationId xmlns:a16="http://schemas.microsoft.com/office/drawing/2014/main" id="{8BA64E0E-8E2C-4BD4-A65D-09B8A9152A5F}"/>
              </a:ext>
            </a:extLst>
          </p:cNvPr>
          <p:cNvSpPr>
            <a:spLocks xmlns:a="http://schemas.openxmlformats.org/drawingml/2006/main" noGrp="1"/>
          </p:cNvSpPr>
          <p:nvPr/>
        </p:nvSpPr>
        <p:spPr>
          <a:xfrm xmlns:a="http://schemas.openxmlformats.org/drawingml/2006/main">
            <a:off x="609600" y="4819650"/>
            <a:ext cx="4953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1">
                <a:solidFill>
                  <a:srgbClr val="444444"/>
                </a:solidFill>
                <a:latin typeface="Inter"/>
                <a:ea typeface="Inter"/>
                <a:cs typeface="Inter"/>
              </a:defRPr>
            </a:defPPr>
            <a:lvl1pPr>
              <a:defRPr sz="2100" b="1">
                <a:solidFill>
                  <a:srgbClr val="444444"/>
                </a:solidFill>
                <a:latin typeface="Inter"/>
                <a:ea typeface="Inter"/>
                <a:cs typeface="Inter"/>
              </a:defRPr>
            </a:lvl1pPr>
            <a:lvl2pPr>
              <a:defRPr sz="2100" b="1">
                <a:solidFill>
                  <a:srgbClr val="444444"/>
                </a:solidFill>
                <a:latin typeface="Inter"/>
                <a:ea typeface="Inter"/>
                <a:cs typeface="Inter"/>
              </a:defRPr>
            </a:lvl2pPr>
            <a:lvl3pPr>
              <a:defRPr sz="2100" b="1">
                <a:solidFill>
                  <a:srgbClr val="444444"/>
                </a:solidFill>
                <a:latin typeface="Inter"/>
                <a:ea typeface="Inter"/>
                <a:cs typeface="Inter"/>
              </a:defRPr>
            </a:lvl3pPr>
            <a:lvl4pPr>
              <a:defRPr sz="2100" b="1">
                <a:solidFill>
                  <a:srgbClr val="444444"/>
                </a:solidFill>
                <a:latin typeface="Inter"/>
                <a:ea typeface="Inter"/>
                <a:cs typeface="Inter"/>
              </a:defRPr>
            </a:lvl4pPr>
            <a:lvl5pPr>
              <a:defRPr sz="2100" b="1">
                <a:solidFill>
                  <a:srgbClr val="444444"/>
                </a:solidFill>
                <a:latin typeface="Inter"/>
                <a:ea typeface="Inter"/>
                <a:cs typeface="Inter"/>
              </a:defRPr>
            </a:lvl5pPr>
            <a:lvl6pPr>
              <a:defRPr sz="2100" b="1">
                <a:solidFill>
                  <a:srgbClr val="444444"/>
                </a:solidFill>
                <a:latin typeface="Inter"/>
                <a:ea typeface="Inter"/>
                <a:cs typeface="Inter"/>
              </a:defRPr>
            </a:lvl6pPr>
            <a:lvl7pPr>
              <a:defRPr sz="2100" b="1">
                <a:solidFill>
                  <a:srgbClr val="444444"/>
                </a:solidFill>
                <a:latin typeface="Inter"/>
                <a:ea typeface="Inter"/>
                <a:cs typeface="Inter"/>
              </a:defRPr>
            </a:lvl7pPr>
            <a:lvl8pPr>
              <a:defRPr sz="2100" b="1">
                <a:solidFill>
                  <a:srgbClr val="444444"/>
                </a:solidFill>
                <a:latin typeface="Inter"/>
                <a:ea typeface="Inter"/>
                <a:cs typeface="Inter"/>
              </a:defRPr>
            </a:lvl8pPr>
            <a:lvl9pPr>
              <a:defRPr sz="2100" b="1">
                <a:solidFill>
                  <a:srgbClr val="444444"/>
                </a:solidFill>
                <a:latin typeface="Inter"/>
                <a:ea typeface="Inter"/>
                <a:cs typeface="Inter"/>
              </a:defRPr>
            </a:lvl9pPr>
          </a:lstStyle>
          <a:p xmlns:a="http://schemas.openxmlformats.org/drawingml/2006/main">
            <a:pPr>
              <a:defRPr sz="2100" b="1">
                <a:solidFill>
                  <a:srgbClr val="444444"/>
                </a:solidFill>
                <a:latin typeface="Inter"/>
                <a:ea typeface="Inter"/>
                <a:cs typeface="Inter"/>
              </a:defRPr>
            </a:pPr>
            <a:r>
              <a:rPr sz="2100" b="1">
                <a:solidFill>
                  <a:srgbClr val="444444"/>
                </a:solidFill>
                <a:latin typeface="Inter"/>
                <a:ea typeface="Inter"/>
                <a:cs typeface="Inter"/>
              </a:rPr>
              <a:t>Practical support</a:t>
            </a:r>
          </a:p>
        </p:txBody>
      </p:sp>
      <p:sp>
        <p:nvSpPr>
          <p:cNvPr id="7" name="">
            <a:extLst xmlns:a="http://schemas.openxmlformats.org/drawingml/2006/main">
              <a:ext uri="{FF2B5EF4-FFF2-40B4-BE49-F238E27FC236}">
                <a16:creationId xmlns:a16="http://schemas.microsoft.com/office/drawing/2014/main" id="{CA58C1A8-9AD8-4CF5-80F5-9D0EB5DE1C1E}"/>
              </a:ext>
            </a:extLst>
          </p:cNvPr>
          <p:cNvSpPr>
            <a:spLocks xmlns:a="http://schemas.openxmlformats.org/drawingml/2006/main" noGrp="1"/>
          </p:cNvSpPr>
          <p:nvPr/>
        </p:nvSpPr>
        <p:spPr>
          <a:xfrm xmlns:a="http://schemas.openxmlformats.org/drawingml/2006/main">
            <a:off x="609600" y="5267325"/>
            <a:ext cx="5143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444444"/>
                </a:solidFill>
                <a:latin typeface="Inter"/>
                <a:ea typeface="Inter"/>
                <a:cs typeface="Inter"/>
              </a:defRPr>
            </a:defPPr>
            <a:lvl1pPr>
              <a:defRPr sz="1800" b="0">
                <a:solidFill>
                  <a:srgbClr val="444444"/>
                </a:solidFill>
                <a:latin typeface="Inter"/>
                <a:ea typeface="Inter"/>
                <a:cs typeface="Inter"/>
              </a:defRPr>
            </a:lvl1pPr>
            <a:lvl2pPr>
              <a:defRPr sz="1800" b="0">
                <a:solidFill>
                  <a:srgbClr val="444444"/>
                </a:solidFill>
                <a:latin typeface="Inter"/>
                <a:ea typeface="Inter"/>
                <a:cs typeface="Inter"/>
              </a:defRPr>
            </a:lvl2pPr>
            <a:lvl3pPr>
              <a:defRPr sz="1800" b="0">
                <a:solidFill>
                  <a:srgbClr val="444444"/>
                </a:solidFill>
                <a:latin typeface="Inter"/>
                <a:ea typeface="Inter"/>
                <a:cs typeface="Inter"/>
              </a:defRPr>
            </a:lvl3pPr>
            <a:lvl4pPr>
              <a:defRPr sz="1800" b="0">
                <a:solidFill>
                  <a:srgbClr val="444444"/>
                </a:solidFill>
                <a:latin typeface="Inter"/>
                <a:ea typeface="Inter"/>
                <a:cs typeface="Inter"/>
              </a:defRPr>
            </a:lvl4pPr>
            <a:lvl5pPr>
              <a:defRPr sz="1800" b="0">
                <a:solidFill>
                  <a:srgbClr val="444444"/>
                </a:solidFill>
                <a:latin typeface="Inter"/>
                <a:ea typeface="Inter"/>
                <a:cs typeface="Inter"/>
              </a:defRPr>
            </a:lvl5pPr>
            <a:lvl6pPr>
              <a:defRPr sz="1800" b="0">
                <a:solidFill>
                  <a:srgbClr val="444444"/>
                </a:solidFill>
                <a:latin typeface="Inter"/>
                <a:ea typeface="Inter"/>
                <a:cs typeface="Inter"/>
              </a:defRPr>
            </a:lvl6pPr>
            <a:lvl7pPr>
              <a:defRPr sz="1800" b="0">
                <a:solidFill>
                  <a:srgbClr val="444444"/>
                </a:solidFill>
                <a:latin typeface="Inter"/>
                <a:ea typeface="Inter"/>
                <a:cs typeface="Inter"/>
              </a:defRPr>
            </a:lvl7pPr>
            <a:lvl8pPr>
              <a:defRPr sz="1800" b="0">
                <a:solidFill>
                  <a:srgbClr val="444444"/>
                </a:solidFill>
                <a:latin typeface="Inter"/>
                <a:ea typeface="Inter"/>
                <a:cs typeface="Inter"/>
              </a:defRPr>
            </a:lvl8pPr>
            <a:lvl9pPr>
              <a:defRPr sz="1800" b="0">
                <a:solidFill>
                  <a:srgbClr val="444444"/>
                </a:solidFill>
                <a:latin typeface="Inter"/>
                <a:ea typeface="Inter"/>
                <a:cs typeface="Inter"/>
              </a:defRPr>
            </a:lvl9pPr>
          </a:lstStyle>
          <a:p xmlns:a="http://schemas.openxmlformats.org/drawingml/2006/main">
            <a:pPr>
              <a:defRPr sz="1800" b="0">
                <a:solidFill>
                  <a:srgbClr val="444444"/>
                </a:solidFill>
                <a:latin typeface="Inter"/>
                <a:ea typeface="Inter"/>
                <a:cs typeface="Inter"/>
              </a:defRPr>
            </a:pPr>
            <a:r>
              <a:rPr sz="1800" b="0">
                <a:solidFill>
                  <a:srgbClr val="444444"/>
                </a:solidFill>
                <a:latin typeface="Inter"/>
                <a:ea typeface="Inter"/>
                <a:cs typeface="Inter"/>
              </a:rPr>
              <a:t>Guidance on API contracts and test automation. Cross-team input on unresolved architecture and security decisions.</a:t>
            </a:r>
          </a:p>
        </p:txBody>
      </p:sp>
      <p:sp>
        <p:nvSpPr>
          <p:cNvPr id="8" name="">
            <a:extLst xmlns:a="http://schemas.openxmlformats.org/drawingml/2006/main">
              <a:ext uri="{FF2B5EF4-FFF2-40B4-BE49-F238E27FC236}">
                <a16:creationId xmlns:a16="http://schemas.microsoft.com/office/drawing/2014/main" id="{F3442817-52C8-4B7B-9150-EFD36F209432}"/>
              </a:ext>
            </a:extLst>
          </p:cNvPr>
          <p:cNvSpPr>
            <a:spLocks xmlns:a="http://schemas.openxmlformats.org/drawingml/2006/main" noGrp="1"/>
          </p:cNvSpPr>
          <p:nvPr/>
        </p:nvSpPr>
        <p:spPr>
          <a:xfrm xmlns:a="http://schemas.openxmlformats.org/drawingml/2006/main">
            <a:off x="6477000" y="4819650"/>
            <a:ext cx="5105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1">
                <a:solidFill>
                  <a:srgbClr val="444444"/>
                </a:solidFill>
                <a:latin typeface="Inter"/>
                <a:ea typeface="Inter"/>
                <a:cs typeface="Inter"/>
              </a:defRPr>
            </a:defPPr>
            <a:lvl1pPr>
              <a:defRPr sz="2100" b="1">
                <a:solidFill>
                  <a:srgbClr val="444444"/>
                </a:solidFill>
                <a:latin typeface="Inter"/>
                <a:ea typeface="Inter"/>
                <a:cs typeface="Inter"/>
              </a:defRPr>
            </a:lvl1pPr>
            <a:lvl2pPr>
              <a:defRPr sz="2100" b="1">
                <a:solidFill>
                  <a:srgbClr val="444444"/>
                </a:solidFill>
                <a:latin typeface="Inter"/>
                <a:ea typeface="Inter"/>
                <a:cs typeface="Inter"/>
              </a:defRPr>
            </a:lvl2pPr>
            <a:lvl3pPr>
              <a:defRPr sz="2100" b="1">
                <a:solidFill>
                  <a:srgbClr val="444444"/>
                </a:solidFill>
                <a:latin typeface="Inter"/>
                <a:ea typeface="Inter"/>
                <a:cs typeface="Inter"/>
              </a:defRPr>
            </a:lvl3pPr>
            <a:lvl4pPr>
              <a:defRPr sz="2100" b="1">
                <a:solidFill>
                  <a:srgbClr val="444444"/>
                </a:solidFill>
                <a:latin typeface="Inter"/>
                <a:ea typeface="Inter"/>
                <a:cs typeface="Inter"/>
              </a:defRPr>
            </a:lvl4pPr>
            <a:lvl5pPr>
              <a:defRPr sz="2100" b="1">
                <a:solidFill>
                  <a:srgbClr val="444444"/>
                </a:solidFill>
                <a:latin typeface="Inter"/>
                <a:ea typeface="Inter"/>
                <a:cs typeface="Inter"/>
              </a:defRPr>
            </a:lvl5pPr>
            <a:lvl6pPr>
              <a:defRPr sz="2100" b="1">
                <a:solidFill>
                  <a:srgbClr val="444444"/>
                </a:solidFill>
                <a:latin typeface="Inter"/>
                <a:ea typeface="Inter"/>
                <a:cs typeface="Inter"/>
              </a:defRPr>
            </a:lvl6pPr>
            <a:lvl7pPr>
              <a:defRPr sz="2100" b="1">
                <a:solidFill>
                  <a:srgbClr val="444444"/>
                </a:solidFill>
                <a:latin typeface="Inter"/>
                <a:ea typeface="Inter"/>
                <a:cs typeface="Inter"/>
              </a:defRPr>
            </a:lvl7pPr>
            <a:lvl8pPr>
              <a:defRPr sz="2100" b="1">
                <a:solidFill>
                  <a:srgbClr val="444444"/>
                </a:solidFill>
                <a:latin typeface="Inter"/>
                <a:ea typeface="Inter"/>
                <a:cs typeface="Inter"/>
              </a:defRPr>
            </a:lvl8pPr>
            <a:lvl9pPr>
              <a:defRPr sz="2100" b="1">
                <a:solidFill>
                  <a:srgbClr val="444444"/>
                </a:solidFill>
                <a:latin typeface="Inter"/>
                <a:ea typeface="Inter"/>
                <a:cs typeface="Inter"/>
              </a:defRPr>
            </a:lvl9pPr>
          </a:lstStyle>
          <a:p xmlns:a="http://schemas.openxmlformats.org/drawingml/2006/main">
            <a:pPr>
              <a:defRPr sz="2100" b="1">
                <a:solidFill>
                  <a:srgbClr val="444444"/>
                </a:solidFill>
                <a:latin typeface="Inter"/>
                <a:ea typeface="Inter"/>
                <a:cs typeface="Inter"/>
              </a:defRPr>
            </a:pPr>
            <a:r>
              <a:rPr sz="2100" b="1">
                <a:solidFill>
                  <a:srgbClr val="444444"/>
                </a:solidFill>
                <a:latin typeface="Inter"/>
                <a:ea typeface="Inter"/>
                <a:cs typeface="Inter"/>
              </a:rPr>
              <a:t>AI modernisation guidance</a:t>
            </a:r>
          </a:p>
        </p:txBody>
      </p:sp>
      <p:sp>
        <p:nvSpPr>
          <p:cNvPr id="9" name="">
            <a:extLst xmlns:a="http://schemas.openxmlformats.org/drawingml/2006/main">
              <a:ext uri="{FF2B5EF4-FFF2-40B4-BE49-F238E27FC236}">
                <a16:creationId xmlns:a16="http://schemas.microsoft.com/office/drawing/2014/main" id="{4254F132-C8E8-43E2-9767-7F53209D0A1D}"/>
              </a:ext>
            </a:extLst>
          </p:cNvPr>
          <p:cNvSpPr>
            <a:spLocks xmlns:a="http://schemas.openxmlformats.org/drawingml/2006/main" noGrp="1"/>
          </p:cNvSpPr>
          <p:nvPr/>
        </p:nvSpPr>
        <p:spPr>
          <a:xfrm xmlns:a="http://schemas.openxmlformats.org/drawingml/2006/main">
            <a:off x="6477000" y="5267325"/>
            <a:ext cx="51054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444444"/>
                </a:solidFill>
                <a:latin typeface="Inter"/>
                <a:ea typeface="Inter"/>
                <a:cs typeface="Inter"/>
              </a:defRPr>
            </a:defPPr>
            <a:lvl1pPr>
              <a:defRPr sz="1800" b="0">
                <a:solidFill>
                  <a:srgbClr val="444444"/>
                </a:solidFill>
                <a:latin typeface="Inter"/>
                <a:ea typeface="Inter"/>
                <a:cs typeface="Inter"/>
              </a:defRPr>
            </a:lvl1pPr>
            <a:lvl2pPr>
              <a:defRPr sz="1800" b="0">
                <a:solidFill>
                  <a:srgbClr val="444444"/>
                </a:solidFill>
                <a:latin typeface="Inter"/>
                <a:ea typeface="Inter"/>
                <a:cs typeface="Inter"/>
              </a:defRPr>
            </a:lvl2pPr>
            <a:lvl3pPr>
              <a:defRPr sz="1800" b="0">
                <a:solidFill>
                  <a:srgbClr val="444444"/>
                </a:solidFill>
                <a:latin typeface="Inter"/>
                <a:ea typeface="Inter"/>
                <a:cs typeface="Inter"/>
              </a:defRPr>
            </a:lvl3pPr>
            <a:lvl4pPr>
              <a:defRPr sz="1800" b="0">
                <a:solidFill>
                  <a:srgbClr val="444444"/>
                </a:solidFill>
                <a:latin typeface="Inter"/>
                <a:ea typeface="Inter"/>
                <a:cs typeface="Inter"/>
              </a:defRPr>
            </a:lvl4pPr>
            <a:lvl5pPr>
              <a:defRPr sz="1800" b="0">
                <a:solidFill>
                  <a:srgbClr val="444444"/>
                </a:solidFill>
                <a:latin typeface="Inter"/>
                <a:ea typeface="Inter"/>
                <a:cs typeface="Inter"/>
              </a:defRPr>
            </a:lvl5pPr>
            <a:lvl6pPr>
              <a:defRPr sz="1800" b="0">
                <a:solidFill>
                  <a:srgbClr val="444444"/>
                </a:solidFill>
                <a:latin typeface="Inter"/>
                <a:ea typeface="Inter"/>
                <a:cs typeface="Inter"/>
              </a:defRPr>
            </a:lvl6pPr>
            <a:lvl7pPr>
              <a:defRPr sz="1800" b="0">
                <a:solidFill>
                  <a:srgbClr val="444444"/>
                </a:solidFill>
                <a:latin typeface="Inter"/>
                <a:ea typeface="Inter"/>
                <a:cs typeface="Inter"/>
              </a:defRPr>
            </a:lvl7pPr>
            <a:lvl8pPr>
              <a:defRPr sz="1800" b="0">
                <a:solidFill>
                  <a:srgbClr val="444444"/>
                </a:solidFill>
                <a:latin typeface="Inter"/>
                <a:ea typeface="Inter"/>
                <a:cs typeface="Inter"/>
              </a:defRPr>
            </a:lvl8pPr>
            <a:lvl9pPr>
              <a:defRPr sz="1800" b="0">
                <a:solidFill>
                  <a:srgbClr val="444444"/>
                </a:solidFill>
                <a:latin typeface="Inter"/>
                <a:ea typeface="Inter"/>
                <a:cs typeface="Inter"/>
              </a:defRPr>
            </a:lvl9pPr>
          </a:lstStyle>
          <a:p xmlns:a="http://schemas.openxmlformats.org/drawingml/2006/main">
            <a:pPr>
              <a:defRPr sz="1800" b="0">
                <a:solidFill>
                  <a:srgbClr val="444444"/>
                </a:solidFill>
                <a:latin typeface="Inter"/>
                <a:ea typeface="Inter"/>
                <a:cs typeface="Inter"/>
              </a:defRPr>
            </a:pPr>
            <a:r>
              <a:rPr sz="1800" b="0">
                <a:solidFill>
                  <a:srgbClr val="444444"/>
                </a:solidFill>
                <a:latin typeface="Inter"/>
                <a:ea typeface="Inter"/>
                <a:cs typeface="Inter"/>
              </a:rPr>
              <a:t>Advice on using AI to convert legacy interfaces while retaining business requirements and constraints.</a:t>
            </a:r>
          </a:p>
        </p:txBody>
      </p:sp>
      <p:sp>
        <p:nvSpPr>
          <p:cNvPr id="10" name="">
            <a:extLst xmlns:a="http://schemas.openxmlformats.org/drawingml/2006/main">
              <a:ext uri="{FF2B5EF4-FFF2-40B4-BE49-F238E27FC236}">
                <a16:creationId xmlns:a16="http://schemas.microsoft.com/office/drawing/2014/main" id="{40C2ECC3-FCD5-4366-B1F5-2742200938FC}"/>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953264469"/>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77A0B6ED-AC4C-45A0-8F69-31BC09003245}"/>
              </a:ext>
            </a:extLst>
          </p:cNvPr>
          <p:cNvPicPr>
            <a:picLocks xmlns:a="http://schemas.openxmlformats.org/drawingml/2006/main" noChangeAspect="1"/>
          </p:cNvPicPr>
          <p:nvPr/>
        </p:nvPicPr>
        <p:blipFill>
          <a:blip xmlns:r="http://schemas.openxmlformats.org/officeDocument/2006/relationships" xmlns:a="http://schemas.openxmlformats.org/drawingml/2006/main" r:embed="R7a2920be99754ea2"/>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E96FD3E-81EE-4134-99C5-26684E581571}"/>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10</a:t>
            </a:r>
          </a:p>
        </p:txBody>
      </p:sp>
      <p:sp>
        <p:nvSpPr>
          <p:cNvPr id="3" name="">
            <a:extLst xmlns:a="http://schemas.openxmlformats.org/drawingml/2006/main">
              <a:ext uri="{FF2B5EF4-FFF2-40B4-BE49-F238E27FC236}">
                <a16:creationId xmlns:a16="http://schemas.microsoft.com/office/drawing/2014/main" id="{2B4D48BE-BA24-4154-83DF-6534775B06CF}"/>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API product management in everyday work</a:t>
            </a:r>
          </a:p>
        </p:txBody>
      </p:sp>
      <p:sp>
        <p:nvSpPr>
          <p:cNvPr id="4" name="">
            <a:extLst xmlns:a="http://schemas.openxmlformats.org/drawingml/2006/main">
              <a:ext uri="{FF2B5EF4-FFF2-40B4-BE49-F238E27FC236}">
                <a16:creationId xmlns:a16="http://schemas.microsoft.com/office/drawing/2014/main" id="{5C7CD724-84C1-4241-BB4E-D6E5F4C5CD54}"/>
              </a:ext>
            </a:extLst>
          </p:cNvPr>
          <p:cNvSpPr>
            <a:spLocks xmlns:a="http://schemas.openxmlformats.org/drawingml/2006/main" noGrp="1"/>
          </p:cNvSpPr>
          <p:nvPr/>
        </p:nvSpPr>
        <p:spPr>
          <a:xfrm xmlns:a="http://schemas.openxmlformats.org/drawingml/2006/main">
            <a:off x="609600" y="2143125"/>
            <a:ext cx="7048500" cy="395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444444"/>
                </a:solidFill>
                <a:latin typeface="Inter"/>
                <a:ea typeface="Inter"/>
                <a:cs typeface="Inter"/>
              </a:defRPr>
            </a:defPPr>
            <a:lvl1pPr>
              <a:defRPr sz="1725" b="0">
                <a:solidFill>
                  <a:srgbClr val="444444"/>
                </a:solidFill>
                <a:latin typeface="Inter"/>
                <a:ea typeface="Inter"/>
                <a:cs typeface="Inter"/>
              </a:defRPr>
            </a:lvl1pPr>
            <a:lvl2pPr>
              <a:defRPr sz="1725" b="0">
                <a:solidFill>
                  <a:srgbClr val="444444"/>
                </a:solidFill>
                <a:latin typeface="Inter"/>
                <a:ea typeface="Inter"/>
                <a:cs typeface="Inter"/>
              </a:defRPr>
            </a:lvl2pPr>
            <a:lvl3pPr>
              <a:defRPr sz="1725" b="0">
                <a:solidFill>
                  <a:srgbClr val="444444"/>
                </a:solidFill>
                <a:latin typeface="Inter"/>
                <a:ea typeface="Inter"/>
                <a:cs typeface="Inter"/>
              </a:defRPr>
            </a:lvl3pPr>
            <a:lvl4pPr>
              <a:defRPr sz="1725" b="0">
                <a:solidFill>
                  <a:srgbClr val="444444"/>
                </a:solidFill>
                <a:latin typeface="Inter"/>
                <a:ea typeface="Inter"/>
                <a:cs typeface="Inter"/>
              </a:defRPr>
            </a:lvl4pPr>
            <a:lvl5pPr>
              <a:defRPr sz="1725" b="0">
                <a:solidFill>
                  <a:srgbClr val="444444"/>
                </a:solidFill>
                <a:latin typeface="Inter"/>
                <a:ea typeface="Inter"/>
                <a:cs typeface="Inter"/>
              </a:defRPr>
            </a:lvl5pPr>
            <a:lvl6pPr>
              <a:defRPr sz="1725" b="0">
                <a:solidFill>
                  <a:srgbClr val="444444"/>
                </a:solidFill>
                <a:latin typeface="Inter"/>
                <a:ea typeface="Inter"/>
                <a:cs typeface="Inter"/>
              </a:defRPr>
            </a:lvl6pPr>
            <a:lvl7pPr>
              <a:defRPr sz="1725" b="0">
                <a:solidFill>
                  <a:srgbClr val="444444"/>
                </a:solidFill>
                <a:latin typeface="Inter"/>
                <a:ea typeface="Inter"/>
                <a:cs typeface="Inter"/>
              </a:defRPr>
            </a:lvl7pPr>
            <a:lvl8pPr>
              <a:defRPr sz="1725" b="0">
                <a:solidFill>
                  <a:srgbClr val="444444"/>
                </a:solidFill>
                <a:latin typeface="Inter"/>
                <a:ea typeface="Inter"/>
                <a:cs typeface="Inter"/>
              </a:defRPr>
            </a:lvl8pPr>
            <a:lvl9pPr>
              <a:defRPr sz="1725" b="0">
                <a:solidFill>
                  <a:srgbClr val="444444"/>
                </a:solidFill>
                <a:latin typeface="Inter"/>
                <a:ea typeface="Inter"/>
                <a:cs typeface="Inter"/>
              </a:defRPr>
            </a:lvl9pPr>
          </a:lstStyle>
          <a:p xmlns:a="http://schemas.openxmlformats.org/drawingml/2006/main">
            <a:pPr marL="228600" indent="-152400">
              <a:spcAft>
                <a:spcPts val="1600"/>
              </a:spcAft>
              <a:buChar char="•"/>
              <a:defRPr sz="1725" b="0">
                <a:solidFill>
                  <a:srgbClr val="444444"/>
                </a:solidFill>
                <a:latin typeface="Inter"/>
                <a:ea typeface="Inter"/>
                <a:cs typeface="Inter"/>
              </a:defRPr>
            </a:pPr>
            <a:r>
              <a:rPr b="1"/>
              <a:t>Consumers and value:</a:t>
            </a:r>
            <a:r>
              <a:t> Who uses the API, and what does it help them do?</a:t>
            </a:r>
          </a:p>
          <a:p xmlns:a="http://schemas.openxmlformats.org/drawingml/2006/main">
            <a:pPr marL="228600" indent="-152400">
              <a:spcAft>
                <a:spcPts val="1600"/>
              </a:spcAft>
              <a:buChar char="•"/>
              <a:defRPr sz="1725" b="0">
                <a:solidFill>
                  <a:srgbClr val="444444"/>
                </a:solidFill>
                <a:latin typeface="Inter"/>
                <a:ea typeface="Inter"/>
                <a:cs typeface="Inter"/>
              </a:defRPr>
            </a:pPr>
            <a:r>
              <a:rPr b="1"/>
              <a:t>Ownership:</a:t>
            </a:r>
            <a:r>
              <a:t> Who is responsible for the product over its lifecycle?</a:t>
            </a:r>
          </a:p>
          <a:p xmlns:a="http://schemas.openxmlformats.org/drawingml/2006/main">
            <a:pPr marL="228600" indent="-152400">
              <a:spcAft>
                <a:spcPts val="1600"/>
              </a:spcAft>
              <a:buChar char="•"/>
              <a:defRPr sz="1725" b="0">
                <a:solidFill>
                  <a:srgbClr val="444444"/>
                </a:solidFill>
                <a:latin typeface="Inter"/>
                <a:ea typeface="Inter"/>
                <a:cs typeface="Inter"/>
              </a:defRPr>
            </a:pPr>
            <a:r>
              <a:rPr b="1"/>
              <a:t>Reuse and adoption:</a:t>
            </a:r>
            <a:r>
              <a:t> How can other teams discover and use the capability?</a:t>
            </a:r>
          </a:p>
          <a:p xmlns:a="http://schemas.openxmlformats.org/drawingml/2006/main">
            <a:pPr marL="228600" indent="-152400">
              <a:spcAft>
                <a:spcPts val="1600"/>
              </a:spcAft>
              <a:buChar char="•"/>
              <a:defRPr sz="1725" b="0">
                <a:solidFill>
                  <a:srgbClr val="444444"/>
                </a:solidFill>
                <a:latin typeface="Inter"/>
                <a:ea typeface="Inter"/>
                <a:cs typeface="Inter"/>
              </a:defRPr>
            </a:pPr>
            <a:r>
              <a:rPr b="1"/>
              <a:t>Lifecycle decisions:</a:t>
            </a:r>
            <a:r>
              <a:t> How should the product evolve as needs change?</a:t>
            </a:r>
          </a:p>
          <a:p xmlns:a="http://schemas.openxmlformats.org/drawingml/2006/main">
            <a:pPr marL="228600" indent="-152400">
              <a:spcAft>
                <a:spcPts val="1600"/>
              </a:spcAft>
              <a:buChar char="•"/>
              <a:defRPr sz="1725" b="0">
                <a:solidFill>
                  <a:srgbClr val="444444"/>
                </a:solidFill>
                <a:latin typeface="Inter"/>
                <a:ea typeface="Inter"/>
                <a:cs typeface="Inter"/>
              </a:defRPr>
            </a:pPr>
            <a:r>
              <a:rPr b="1"/>
              <a:t>Governance and developer experience:</a:t>
            </a:r>
            <a:r>
              <a:t> How do practices support product outcomes?</a:t>
            </a:r>
          </a:p>
        </p:txBody>
      </p:sp>
      <p:pic>
        <p:nvPicPr>
          <p:cNvPr id="5" name="">
            <a:extLst xmlns:a="http://schemas.openxmlformats.org/drawingml/2006/main">
              <a:ext uri="{FF2B5EF4-FFF2-40B4-BE49-F238E27FC236}">
                <a16:creationId xmlns:a16="http://schemas.microsoft.com/office/drawing/2014/main" id="{601CCD1E-D52C-4664-9979-8B0E93C4BC20}"/>
              </a:ext>
            </a:extLst>
          </p:cNvPr>
          <p:cNvPicPr>
            <a:picLocks xmlns:a="http://schemas.openxmlformats.org/drawingml/2006/main" noChangeAspect="1"/>
          </p:cNvPicPr>
          <p:nvPr/>
        </p:nvPicPr>
        <p:blipFill>
          <a:blip xmlns:r="http://schemas.openxmlformats.org/officeDocument/2006/relationships" xmlns:a="http://schemas.openxmlformats.org/drawingml/2006/main" r:embed="Rbd1c0a2ea34e493b"/>
          <a:stretch xmlns:a="http://schemas.openxmlformats.org/drawingml/2006/main"/>
        </p:blipFill>
        <p:spPr>
          <a:xfrm xmlns:a="http://schemas.openxmlformats.org/drawingml/2006/main">
            <a:off x="7972425" y="2976789"/>
            <a:ext cx="3581400" cy="1875971"/>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60AF3657-065A-4957-94F2-A9F117862CF9}"/>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963901936"/>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9D1DA028-1F62-4D40-8E6E-C446FB9EF2C6}"/>
              </a:ext>
            </a:extLst>
          </p:cNvPr>
          <p:cNvPicPr>
            <a:picLocks xmlns:a="http://schemas.openxmlformats.org/drawingml/2006/main" noChangeAspect="1"/>
          </p:cNvPicPr>
          <p:nvPr/>
        </p:nvPicPr>
        <p:blipFill>
          <a:blip xmlns:r="http://schemas.openxmlformats.org/officeDocument/2006/relationships" xmlns:a="http://schemas.openxmlformats.org/drawingml/2006/main" r:embed="R83828bd44dfa4474"/>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AFBB3D2-7427-4669-80A5-6F5719EBDF95}"/>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11</a:t>
            </a:r>
          </a:p>
        </p:txBody>
      </p:sp>
      <p:sp>
        <p:nvSpPr>
          <p:cNvPr id="3" name="">
            <a:extLst xmlns:a="http://schemas.openxmlformats.org/drawingml/2006/main">
              <a:ext uri="{FF2B5EF4-FFF2-40B4-BE49-F238E27FC236}">
                <a16:creationId xmlns:a16="http://schemas.microsoft.com/office/drawing/2014/main" id="{793AA805-D249-45BC-BC5A-C9C016FFE26A}"/>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Portfolio planning coordinated API releases</a:t>
            </a:r>
          </a:p>
        </p:txBody>
      </p:sp>
      <p:sp>
        <p:nvSpPr>
          <p:cNvPr id="4" name="">
            <a:extLst xmlns:a="http://schemas.openxmlformats.org/drawingml/2006/main">
              <a:ext uri="{FF2B5EF4-FFF2-40B4-BE49-F238E27FC236}">
                <a16:creationId xmlns:a16="http://schemas.microsoft.com/office/drawing/2014/main" id="{9E5CAADF-FDE4-44B9-9BDB-F93D04F1F406}"/>
              </a:ext>
            </a:extLst>
          </p:cNvPr>
          <p:cNvSpPr>
            <a:spLocks xmlns:a="http://schemas.openxmlformats.org/drawingml/2006/main" noGrp="1"/>
          </p:cNvSpPr>
          <p:nvPr/>
        </p:nvSpPr>
        <p:spPr>
          <a:xfrm xmlns:a="http://schemas.openxmlformats.org/drawingml/2006/main">
            <a:off x="609600" y="2066925"/>
            <a:ext cx="109061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1">
                <a:solidFill>
                  <a:srgbClr val="222222"/>
                </a:solidFill>
                <a:latin typeface="Inter"/>
                <a:ea typeface="Inter"/>
                <a:cs typeface="Inter"/>
              </a:defRPr>
            </a:defPPr>
            <a:lvl1pPr>
              <a:defRPr sz="2175" b="1">
                <a:solidFill>
                  <a:srgbClr val="222222"/>
                </a:solidFill>
                <a:latin typeface="Inter"/>
                <a:ea typeface="Inter"/>
                <a:cs typeface="Inter"/>
              </a:defRPr>
            </a:lvl1pPr>
            <a:lvl2pPr>
              <a:defRPr sz="2175" b="1">
                <a:solidFill>
                  <a:srgbClr val="222222"/>
                </a:solidFill>
                <a:latin typeface="Inter"/>
                <a:ea typeface="Inter"/>
                <a:cs typeface="Inter"/>
              </a:defRPr>
            </a:lvl2pPr>
            <a:lvl3pPr>
              <a:defRPr sz="2175" b="1">
                <a:solidFill>
                  <a:srgbClr val="222222"/>
                </a:solidFill>
                <a:latin typeface="Inter"/>
                <a:ea typeface="Inter"/>
                <a:cs typeface="Inter"/>
              </a:defRPr>
            </a:lvl3pPr>
            <a:lvl4pPr>
              <a:defRPr sz="2175" b="1">
                <a:solidFill>
                  <a:srgbClr val="222222"/>
                </a:solidFill>
                <a:latin typeface="Inter"/>
                <a:ea typeface="Inter"/>
                <a:cs typeface="Inter"/>
              </a:defRPr>
            </a:lvl4pPr>
            <a:lvl5pPr>
              <a:defRPr sz="2175" b="1">
                <a:solidFill>
                  <a:srgbClr val="222222"/>
                </a:solidFill>
                <a:latin typeface="Inter"/>
                <a:ea typeface="Inter"/>
                <a:cs typeface="Inter"/>
              </a:defRPr>
            </a:lvl5pPr>
            <a:lvl6pPr>
              <a:defRPr sz="2175" b="1">
                <a:solidFill>
                  <a:srgbClr val="222222"/>
                </a:solidFill>
                <a:latin typeface="Inter"/>
                <a:ea typeface="Inter"/>
                <a:cs typeface="Inter"/>
              </a:defRPr>
            </a:lvl6pPr>
            <a:lvl7pPr>
              <a:defRPr sz="2175" b="1">
                <a:solidFill>
                  <a:srgbClr val="222222"/>
                </a:solidFill>
                <a:latin typeface="Inter"/>
                <a:ea typeface="Inter"/>
                <a:cs typeface="Inter"/>
              </a:defRPr>
            </a:lvl7pPr>
            <a:lvl8pPr>
              <a:defRPr sz="2175" b="1">
                <a:solidFill>
                  <a:srgbClr val="222222"/>
                </a:solidFill>
                <a:latin typeface="Inter"/>
                <a:ea typeface="Inter"/>
                <a:cs typeface="Inter"/>
              </a:defRPr>
            </a:lvl8pPr>
            <a:lvl9pPr>
              <a:defRPr sz="2175" b="1">
                <a:solidFill>
                  <a:srgbClr val="222222"/>
                </a:solidFill>
                <a:latin typeface="Inter"/>
                <a:ea typeface="Inter"/>
                <a:cs typeface="Inter"/>
              </a:defRPr>
            </a:lvl9pPr>
          </a:lstStyle>
          <a:p xmlns:a="http://schemas.openxmlformats.org/drawingml/2006/main">
            <a:pPr>
              <a:defRPr sz="2175" b="1">
                <a:solidFill>
                  <a:srgbClr val="222222"/>
                </a:solidFill>
                <a:latin typeface="Inter"/>
                <a:ea typeface="Inter"/>
                <a:cs typeface="Inter"/>
              </a:defRPr>
            </a:pPr>
            <a:r>
              <a:rPr sz="2175" b="1">
                <a:solidFill>
                  <a:srgbClr val="222222"/>
                </a:solidFill>
                <a:latin typeface="Inter"/>
                <a:ea typeface="Inter"/>
                <a:cs typeface="Inter"/>
              </a:rPr>
              <a:t>Which APIs to create, improve or release, and in what sequence</a:t>
            </a:r>
          </a:p>
        </p:txBody>
      </p:sp>
      <p:pic>
        <p:nvPicPr>
          <p:cNvPr id="5" name="">
            <a:extLst xmlns:a="http://schemas.openxmlformats.org/drawingml/2006/main">
              <a:ext uri="{FF2B5EF4-FFF2-40B4-BE49-F238E27FC236}">
                <a16:creationId xmlns:a16="http://schemas.microsoft.com/office/drawing/2014/main" id="{6355FA0E-01B3-48E6-9E14-6188A85CB6E5}"/>
              </a:ext>
            </a:extLst>
          </p:cNvPr>
          <p:cNvPicPr>
            <a:picLocks xmlns:a="http://schemas.openxmlformats.org/drawingml/2006/main" noChangeAspect="1"/>
          </p:cNvPicPr>
          <p:nvPr/>
        </p:nvPicPr>
        <p:blipFill>
          <a:blip xmlns:r="http://schemas.openxmlformats.org/officeDocument/2006/relationships" xmlns:a="http://schemas.openxmlformats.org/drawingml/2006/main" r:embed="R083b385aa6494920"/>
          <a:srcRect xmlns:a="http://schemas.openxmlformats.org/drawingml/2006/main" l="0" t="27582" r="0" b="27582"/>
          <a:stretch xmlns:a="http://schemas.openxmlformats.org/drawingml/2006/main">
            <a:fillRect l="0" t="0" r="0" b="0"/>
          </a:stretch>
        </p:blipFill>
        <p:spPr>
          <a:xfrm xmlns:a="http://schemas.openxmlformats.org/drawingml/2006/main">
            <a:off x="1000125" y="2457450"/>
            <a:ext cx="10191750" cy="2571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69A1EDDA-3AEE-48A0-A74A-25B16539B295}"/>
              </a:ext>
            </a:extLst>
          </p:cNvPr>
          <p:cNvSpPr>
            <a:spLocks xmlns:a="http://schemas.openxmlformats.org/drawingml/2006/main" noGrp="1"/>
          </p:cNvSpPr>
          <p:nvPr/>
        </p:nvSpPr>
        <p:spPr>
          <a:xfrm xmlns:a="http://schemas.openxmlformats.org/drawingml/2006/main">
            <a:off x="609600" y="5067300"/>
            <a:ext cx="5095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1">
                <a:solidFill>
                  <a:srgbClr val="444444"/>
                </a:solidFill>
                <a:latin typeface="Inter"/>
                <a:ea typeface="Inter"/>
                <a:cs typeface="Inter"/>
              </a:defRPr>
            </a:defPPr>
            <a:lvl1pPr>
              <a:defRPr sz="2025" b="1">
                <a:solidFill>
                  <a:srgbClr val="444444"/>
                </a:solidFill>
                <a:latin typeface="Inter"/>
                <a:ea typeface="Inter"/>
                <a:cs typeface="Inter"/>
              </a:defRPr>
            </a:lvl1pPr>
            <a:lvl2pPr>
              <a:defRPr sz="2025" b="1">
                <a:solidFill>
                  <a:srgbClr val="444444"/>
                </a:solidFill>
                <a:latin typeface="Inter"/>
                <a:ea typeface="Inter"/>
                <a:cs typeface="Inter"/>
              </a:defRPr>
            </a:lvl2pPr>
            <a:lvl3pPr>
              <a:defRPr sz="2025" b="1">
                <a:solidFill>
                  <a:srgbClr val="444444"/>
                </a:solidFill>
                <a:latin typeface="Inter"/>
                <a:ea typeface="Inter"/>
                <a:cs typeface="Inter"/>
              </a:defRPr>
            </a:lvl3pPr>
            <a:lvl4pPr>
              <a:defRPr sz="2025" b="1">
                <a:solidFill>
                  <a:srgbClr val="444444"/>
                </a:solidFill>
                <a:latin typeface="Inter"/>
                <a:ea typeface="Inter"/>
                <a:cs typeface="Inter"/>
              </a:defRPr>
            </a:lvl4pPr>
            <a:lvl5pPr>
              <a:defRPr sz="2025" b="1">
                <a:solidFill>
                  <a:srgbClr val="444444"/>
                </a:solidFill>
                <a:latin typeface="Inter"/>
                <a:ea typeface="Inter"/>
                <a:cs typeface="Inter"/>
              </a:defRPr>
            </a:lvl5pPr>
            <a:lvl6pPr>
              <a:defRPr sz="2025" b="1">
                <a:solidFill>
                  <a:srgbClr val="444444"/>
                </a:solidFill>
                <a:latin typeface="Inter"/>
                <a:ea typeface="Inter"/>
                <a:cs typeface="Inter"/>
              </a:defRPr>
            </a:lvl6pPr>
            <a:lvl7pPr>
              <a:defRPr sz="2025" b="1">
                <a:solidFill>
                  <a:srgbClr val="444444"/>
                </a:solidFill>
                <a:latin typeface="Inter"/>
                <a:ea typeface="Inter"/>
                <a:cs typeface="Inter"/>
              </a:defRPr>
            </a:lvl7pPr>
            <a:lvl8pPr>
              <a:defRPr sz="2025" b="1">
                <a:solidFill>
                  <a:srgbClr val="444444"/>
                </a:solidFill>
                <a:latin typeface="Inter"/>
                <a:ea typeface="Inter"/>
                <a:cs typeface="Inter"/>
              </a:defRPr>
            </a:lvl8pPr>
            <a:lvl9pPr>
              <a:defRPr sz="2025" b="1">
                <a:solidFill>
                  <a:srgbClr val="444444"/>
                </a:solidFill>
                <a:latin typeface="Inter"/>
                <a:ea typeface="Inter"/>
                <a:cs typeface="Inter"/>
              </a:defRPr>
            </a:lvl9pPr>
          </a:lstStyle>
          <a:p xmlns:a="http://schemas.openxmlformats.org/drawingml/2006/main">
            <a:pPr>
              <a:defRPr sz="2025" b="1">
                <a:solidFill>
                  <a:srgbClr val="444444"/>
                </a:solidFill>
                <a:latin typeface="Inter"/>
                <a:ea typeface="Inter"/>
                <a:cs typeface="Inter"/>
              </a:defRPr>
            </a:pPr>
            <a:r>
              <a:rPr sz="2025" b="1">
                <a:solidFill>
                  <a:srgbClr val="444444"/>
                </a:solidFill>
                <a:latin typeface="Inter"/>
                <a:ea typeface="Inter"/>
                <a:cs typeface="Inter"/>
              </a:rPr>
              <a:t>API portfolio planning</a:t>
            </a:r>
          </a:p>
        </p:txBody>
      </p:sp>
      <p:sp>
        <p:nvSpPr>
          <p:cNvPr id="7" name="">
            <a:extLst xmlns:a="http://schemas.openxmlformats.org/drawingml/2006/main">
              <a:ext uri="{FF2B5EF4-FFF2-40B4-BE49-F238E27FC236}">
                <a16:creationId xmlns:a16="http://schemas.microsoft.com/office/drawing/2014/main" id="{7309C5C8-59AE-44B8-B714-53B6F75E3FFE}"/>
              </a:ext>
            </a:extLst>
          </p:cNvPr>
          <p:cNvSpPr>
            <a:spLocks xmlns:a="http://schemas.openxmlformats.org/drawingml/2006/main" noGrp="1"/>
          </p:cNvSpPr>
          <p:nvPr/>
        </p:nvSpPr>
        <p:spPr>
          <a:xfrm xmlns:a="http://schemas.openxmlformats.org/drawingml/2006/main">
            <a:off x="609600" y="5495925"/>
            <a:ext cx="5095875"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444444"/>
                </a:solidFill>
                <a:latin typeface="Inter"/>
                <a:ea typeface="Inter"/>
                <a:cs typeface="Inter"/>
              </a:defRPr>
            </a:defPPr>
            <a:lvl1pPr>
              <a:defRPr sz="1800" b="0">
                <a:solidFill>
                  <a:srgbClr val="444444"/>
                </a:solidFill>
                <a:latin typeface="Inter"/>
                <a:ea typeface="Inter"/>
                <a:cs typeface="Inter"/>
              </a:defRPr>
            </a:lvl1pPr>
            <a:lvl2pPr>
              <a:defRPr sz="1800" b="0">
                <a:solidFill>
                  <a:srgbClr val="444444"/>
                </a:solidFill>
                <a:latin typeface="Inter"/>
                <a:ea typeface="Inter"/>
                <a:cs typeface="Inter"/>
              </a:defRPr>
            </a:lvl2pPr>
            <a:lvl3pPr>
              <a:defRPr sz="1800" b="0">
                <a:solidFill>
                  <a:srgbClr val="444444"/>
                </a:solidFill>
                <a:latin typeface="Inter"/>
                <a:ea typeface="Inter"/>
                <a:cs typeface="Inter"/>
              </a:defRPr>
            </a:lvl3pPr>
            <a:lvl4pPr>
              <a:defRPr sz="1800" b="0">
                <a:solidFill>
                  <a:srgbClr val="444444"/>
                </a:solidFill>
                <a:latin typeface="Inter"/>
                <a:ea typeface="Inter"/>
                <a:cs typeface="Inter"/>
              </a:defRPr>
            </a:lvl4pPr>
            <a:lvl5pPr>
              <a:defRPr sz="1800" b="0">
                <a:solidFill>
                  <a:srgbClr val="444444"/>
                </a:solidFill>
                <a:latin typeface="Inter"/>
                <a:ea typeface="Inter"/>
                <a:cs typeface="Inter"/>
              </a:defRPr>
            </a:lvl5pPr>
            <a:lvl6pPr>
              <a:defRPr sz="1800" b="0">
                <a:solidFill>
                  <a:srgbClr val="444444"/>
                </a:solidFill>
                <a:latin typeface="Inter"/>
                <a:ea typeface="Inter"/>
                <a:cs typeface="Inter"/>
              </a:defRPr>
            </a:lvl6pPr>
            <a:lvl7pPr>
              <a:defRPr sz="1800" b="0">
                <a:solidFill>
                  <a:srgbClr val="444444"/>
                </a:solidFill>
                <a:latin typeface="Inter"/>
                <a:ea typeface="Inter"/>
                <a:cs typeface="Inter"/>
              </a:defRPr>
            </a:lvl7pPr>
            <a:lvl8pPr>
              <a:defRPr sz="1800" b="0">
                <a:solidFill>
                  <a:srgbClr val="444444"/>
                </a:solidFill>
                <a:latin typeface="Inter"/>
                <a:ea typeface="Inter"/>
                <a:cs typeface="Inter"/>
              </a:defRPr>
            </a:lvl8pPr>
            <a:lvl9pPr>
              <a:defRPr sz="1800" b="0">
                <a:solidFill>
                  <a:srgbClr val="444444"/>
                </a:solidFill>
                <a:latin typeface="Inter"/>
                <a:ea typeface="Inter"/>
                <a:cs typeface="Inter"/>
              </a:defRPr>
            </a:lvl9pPr>
          </a:lstStyle>
          <a:p xmlns:a="http://schemas.openxmlformats.org/drawingml/2006/main">
            <a:pPr>
              <a:defRPr sz="1800" b="0">
                <a:solidFill>
                  <a:srgbClr val="444444"/>
                </a:solidFill>
                <a:latin typeface="Inter"/>
                <a:ea typeface="Inter"/>
                <a:cs typeface="Inter"/>
              </a:defRPr>
            </a:pPr>
            <a:r>
              <a:rPr sz="1800" b="0">
                <a:solidFill>
                  <a:srgbClr val="444444"/>
                </a:solidFill>
                <a:latin typeface="Inter"/>
                <a:ea typeface="Inter"/>
                <a:cs typeface="Inter"/>
              </a:rPr>
              <a:t>Priorities reflected partner integrations, UI development and dependencies between provider and consumer teams.</a:t>
            </a:r>
          </a:p>
        </p:txBody>
      </p:sp>
      <p:sp>
        <p:nvSpPr>
          <p:cNvPr id="8" name="">
            <a:extLst xmlns:a="http://schemas.openxmlformats.org/drawingml/2006/main">
              <a:ext uri="{FF2B5EF4-FFF2-40B4-BE49-F238E27FC236}">
                <a16:creationId xmlns:a16="http://schemas.microsoft.com/office/drawing/2014/main" id="{A7965DCC-6EAC-4513-9379-E405B6769824}"/>
              </a:ext>
            </a:extLst>
          </p:cNvPr>
          <p:cNvSpPr>
            <a:spLocks xmlns:a="http://schemas.openxmlformats.org/drawingml/2006/main" noGrp="1"/>
          </p:cNvSpPr>
          <p:nvPr/>
        </p:nvSpPr>
        <p:spPr>
          <a:xfrm xmlns:a="http://schemas.openxmlformats.org/drawingml/2006/main">
            <a:off x="6477000" y="5067300"/>
            <a:ext cx="51054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1">
                <a:solidFill>
                  <a:srgbClr val="444444"/>
                </a:solidFill>
                <a:latin typeface="Inter"/>
                <a:ea typeface="Inter"/>
                <a:cs typeface="Inter"/>
              </a:defRPr>
            </a:defPPr>
            <a:lvl1pPr>
              <a:defRPr sz="2025" b="1">
                <a:solidFill>
                  <a:srgbClr val="444444"/>
                </a:solidFill>
                <a:latin typeface="Inter"/>
                <a:ea typeface="Inter"/>
                <a:cs typeface="Inter"/>
              </a:defRPr>
            </a:lvl1pPr>
            <a:lvl2pPr>
              <a:defRPr sz="2025" b="1">
                <a:solidFill>
                  <a:srgbClr val="444444"/>
                </a:solidFill>
                <a:latin typeface="Inter"/>
                <a:ea typeface="Inter"/>
                <a:cs typeface="Inter"/>
              </a:defRPr>
            </a:lvl2pPr>
            <a:lvl3pPr>
              <a:defRPr sz="2025" b="1">
                <a:solidFill>
                  <a:srgbClr val="444444"/>
                </a:solidFill>
                <a:latin typeface="Inter"/>
                <a:ea typeface="Inter"/>
                <a:cs typeface="Inter"/>
              </a:defRPr>
            </a:lvl3pPr>
            <a:lvl4pPr>
              <a:defRPr sz="2025" b="1">
                <a:solidFill>
                  <a:srgbClr val="444444"/>
                </a:solidFill>
                <a:latin typeface="Inter"/>
                <a:ea typeface="Inter"/>
                <a:cs typeface="Inter"/>
              </a:defRPr>
            </a:lvl4pPr>
            <a:lvl5pPr>
              <a:defRPr sz="2025" b="1">
                <a:solidFill>
                  <a:srgbClr val="444444"/>
                </a:solidFill>
                <a:latin typeface="Inter"/>
                <a:ea typeface="Inter"/>
                <a:cs typeface="Inter"/>
              </a:defRPr>
            </a:lvl5pPr>
            <a:lvl6pPr>
              <a:defRPr sz="2025" b="1">
                <a:solidFill>
                  <a:srgbClr val="444444"/>
                </a:solidFill>
                <a:latin typeface="Inter"/>
                <a:ea typeface="Inter"/>
                <a:cs typeface="Inter"/>
              </a:defRPr>
            </a:lvl6pPr>
            <a:lvl7pPr>
              <a:defRPr sz="2025" b="1">
                <a:solidFill>
                  <a:srgbClr val="444444"/>
                </a:solidFill>
                <a:latin typeface="Inter"/>
                <a:ea typeface="Inter"/>
                <a:cs typeface="Inter"/>
              </a:defRPr>
            </a:lvl7pPr>
            <a:lvl8pPr>
              <a:defRPr sz="2025" b="1">
                <a:solidFill>
                  <a:srgbClr val="444444"/>
                </a:solidFill>
                <a:latin typeface="Inter"/>
                <a:ea typeface="Inter"/>
                <a:cs typeface="Inter"/>
              </a:defRPr>
            </a:lvl8pPr>
            <a:lvl9pPr>
              <a:defRPr sz="2025" b="1">
                <a:solidFill>
                  <a:srgbClr val="444444"/>
                </a:solidFill>
                <a:latin typeface="Inter"/>
                <a:ea typeface="Inter"/>
                <a:cs typeface="Inter"/>
              </a:defRPr>
            </a:lvl9pPr>
          </a:lstStyle>
          <a:p xmlns:a="http://schemas.openxmlformats.org/drawingml/2006/main">
            <a:pPr>
              <a:defRPr sz="2025" b="1">
                <a:solidFill>
                  <a:srgbClr val="444444"/>
                </a:solidFill>
                <a:latin typeface="Inter"/>
                <a:ea typeface="Inter"/>
                <a:cs typeface="Inter"/>
              </a:defRPr>
            </a:pPr>
            <a:r>
              <a:rPr sz="2025" b="1">
                <a:solidFill>
                  <a:srgbClr val="444444"/>
                </a:solidFill>
                <a:latin typeface="Inter"/>
                <a:ea typeface="Inter"/>
                <a:cs typeface="Inter"/>
              </a:rPr>
              <a:t>Capability improvement</a:t>
            </a:r>
          </a:p>
        </p:txBody>
      </p:sp>
      <p:sp>
        <p:nvSpPr>
          <p:cNvPr id="9" name="">
            <a:extLst xmlns:a="http://schemas.openxmlformats.org/drawingml/2006/main">
              <a:ext uri="{FF2B5EF4-FFF2-40B4-BE49-F238E27FC236}">
                <a16:creationId xmlns:a16="http://schemas.microsoft.com/office/drawing/2014/main" id="{4935AAEB-656E-45BE-8FDF-931894040691}"/>
              </a:ext>
            </a:extLst>
          </p:cNvPr>
          <p:cNvSpPr>
            <a:spLocks xmlns:a="http://schemas.openxmlformats.org/drawingml/2006/main" noGrp="1"/>
          </p:cNvSpPr>
          <p:nvPr/>
        </p:nvSpPr>
        <p:spPr>
          <a:xfrm xmlns:a="http://schemas.openxmlformats.org/drawingml/2006/main">
            <a:off x="6477000" y="5495925"/>
            <a:ext cx="51054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444444"/>
                </a:solidFill>
                <a:latin typeface="Inter"/>
                <a:ea typeface="Inter"/>
                <a:cs typeface="Inter"/>
              </a:defRPr>
            </a:defPPr>
            <a:lvl1pPr>
              <a:defRPr sz="1800" b="0">
                <a:solidFill>
                  <a:srgbClr val="444444"/>
                </a:solidFill>
                <a:latin typeface="Inter"/>
                <a:ea typeface="Inter"/>
                <a:cs typeface="Inter"/>
              </a:defRPr>
            </a:lvl1pPr>
            <a:lvl2pPr>
              <a:defRPr sz="1800" b="0">
                <a:solidFill>
                  <a:srgbClr val="444444"/>
                </a:solidFill>
                <a:latin typeface="Inter"/>
                <a:ea typeface="Inter"/>
                <a:cs typeface="Inter"/>
              </a:defRPr>
            </a:lvl2pPr>
            <a:lvl3pPr>
              <a:defRPr sz="1800" b="0">
                <a:solidFill>
                  <a:srgbClr val="444444"/>
                </a:solidFill>
                <a:latin typeface="Inter"/>
                <a:ea typeface="Inter"/>
                <a:cs typeface="Inter"/>
              </a:defRPr>
            </a:lvl3pPr>
            <a:lvl4pPr>
              <a:defRPr sz="1800" b="0">
                <a:solidFill>
                  <a:srgbClr val="444444"/>
                </a:solidFill>
                <a:latin typeface="Inter"/>
                <a:ea typeface="Inter"/>
                <a:cs typeface="Inter"/>
              </a:defRPr>
            </a:lvl4pPr>
            <a:lvl5pPr>
              <a:defRPr sz="1800" b="0">
                <a:solidFill>
                  <a:srgbClr val="444444"/>
                </a:solidFill>
                <a:latin typeface="Inter"/>
                <a:ea typeface="Inter"/>
                <a:cs typeface="Inter"/>
              </a:defRPr>
            </a:lvl5pPr>
            <a:lvl6pPr>
              <a:defRPr sz="1800" b="0">
                <a:solidFill>
                  <a:srgbClr val="444444"/>
                </a:solidFill>
                <a:latin typeface="Inter"/>
                <a:ea typeface="Inter"/>
                <a:cs typeface="Inter"/>
              </a:defRPr>
            </a:lvl6pPr>
            <a:lvl7pPr>
              <a:defRPr sz="1800" b="0">
                <a:solidFill>
                  <a:srgbClr val="444444"/>
                </a:solidFill>
                <a:latin typeface="Inter"/>
                <a:ea typeface="Inter"/>
                <a:cs typeface="Inter"/>
              </a:defRPr>
            </a:lvl7pPr>
            <a:lvl8pPr>
              <a:defRPr sz="1800" b="0">
                <a:solidFill>
                  <a:srgbClr val="444444"/>
                </a:solidFill>
                <a:latin typeface="Inter"/>
                <a:ea typeface="Inter"/>
                <a:cs typeface="Inter"/>
              </a:defRPr>
            </a:lvl8pPr>
            <a:lvl9pPr>
              <a:defRPr sz="1800" b="0">
                <a:solidFill>
                  <a:srgbClr val="444444"/>
                </a:solidFill>
                <a:latin typeface="Inter"/>
                <a:ea typeface="Inter"/>
                <a:cs typeface="Inter"/>
              </a:defRPr>
            </a:lvl9pPr>
          </a:lstStyle>
          <a:p xmlns:a="http://schemas.openxmlformats.org/drawingml/2006/main">
            <a:pPr>
              <a:defRPr sz="1800" b="0">
                <a:solidFill>
                  <a:srgbClr val="444444"/>
                </a:solidFill>
                <a:latin typeface="Inter"/>
                <a:ea typeface="Inter"/>
                <a:cs typeface="Inter"/>
              </a:defRPr>
            </a:pPr>
            <a:r>
              <a:rPr sz="1800" b="0">
                <a:solidFill>
                  <a:srgbClr val="444444"/>
                </a:solidFill>
                <a:latin typeface="Inter"/>
                <a:ea typeface="Inter"/>
                <a:cs typeface="Inter"/>
              </a:rPr>
              <a:t>A complementary view addressed API discoverability, governance, developer experience and product management.</a:t>
            </a:r>
          </a:p>
        </p:txBody>
      </p:sp>
      <p:sp>
        <p:nvSpPr>
          <p:cNvPr id="10" name="">
            <a:extLst xmlns:a="http://schemas.openxmlformats.org/drawingml/2006/main">
              <a:ext uri="{FF2B5EF4-FFF2-40B4-BE49-F238E27FC236}">
                <a16:creationId xmlns:a16="http://schemas.microsoft.com/office/drawing/2014/main" id="{B46476B8-9EA8-4C60-B84B-3A153ADB6C4E}"/>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369751352"/>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DC56DE4A-1195-4000-919E-C9C29B4FABEF}"/>
              </a:ext>
            </a:extLst>
          </p:cNvPr>
          <p:cNvPicPr>
            <a:picLocks xmlns:a="http://schemas.openxmlformats.org/drawingml/2006/main" noChangeAspect="1"/>
          </p:cNvPicPr>
          <p:nvPr/>
        </p:nvPicPr>
        <p:blipFill>
          <a:blip xmlns:r="http://schemas.openxmlformats.org/officeDocument/2006/relationships" xmlns:a="http://schemas.openxmlformats.org/drawingml/2006/main" r:embed="Rafc5e59c6aac4d55"/>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D2DDD2A-43E2-409B-9678-FB770AA84DE2}"/>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12</a:t>
            </a:r>
          </a:p>
        </p:txBody>
      </p:sp>
      <p:sp>
        <p:nvSpPr>
          <p:cNvPr id="3" name="">
            <a:extLst xmlns:a="http://schemas.openxmlformats.org/drawingml/2006/main">
              <a:ext uri="{FF2B5EF4-FFF2-40B4-BE49-F238E27FC236}">
                <a16:creationId xmlns:a16="http://schemas.microsoft.com/office/drawing/2014/main" id="{748F6ED0-01FA-4CD8-9B2B-1AC051050DD9}"/>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The value across products, portfolio and ways of working</a:t>
            </a:r>
          </a:p>
        </p:txBody>
      </p:sp>
      <p:sp>
        <p:nvSpPr>
          <p:cNvPr id="4" name="">
            <a:extLst xmlns:a="http://schemas.openxmlformats.org/drawingml/2006/main">
              <a:ext uri="{FF2B5EF4-FFF2-40B4-BE49-F238E27FC236}">
                <a16:creationId xmlns:a16="http://schemas.microsoft.com/office/drawing/2014/main" id="{FCA187B1-A512-4B52-8770-F3D73577EDF7}"/>
              </a:ext>
            </a:extLst>
          </p:cNvPr>
          <p:cNvSpPr>
            <a:spLocks xmlns:a="http://schemas.openxmlformats.org/drawingml/2006/main" noGrp="1"/>
          </p:cNvSpPr>
          <p:nvPr/>
        </p:nvSpPr>
        <p:spPr>
          <a:xfrm xmlns:a="http://schemas.openxmlformats.org/drawingml/2006/main">
            <a:off x="609600" y="2095500"/>
            <a:ext cx="109728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1">
                <a:solidFill>
                  <a:srgbClr val="444444"/>
                </a:solidFill>
                <a:latin typeface="Inter"/>
                <a:ea typeface="Inter"/>
                <a:cs typeface="Inter"/>
              </a:defRPr>
            </a:defPPr>
            <a:lvl1pPr>
              <a:defRPr sz="2175" b="1">
                <a:solidFill>
                  <a:srgbClr val="444444"/>
                </a:solidFill>
                <a:latin typeface="Inter"/>
                <a:ea typeface="Inter"/>
                <a:cs typeface="Inter"/>
              </a:defRPr>
            </a:lvl1pPr>
            <a:lvl2pPr>
              <a:defRPr sz="2175" b="1">
                <a:solidFill>
                  <a:srgbClr val="444444"/>
                </a:solidFill>
                <a:latin typeface="Inter"/>
                <a:ea typeface="Inter"/>
                <a:cs typeface="Inter"/>
              </a:defRPr>
            </a:lvl2pPr>
            <a:lvl3pPr>
              <a:defRPr sz="2175" b="1">
                <a:solidFill>
                  <a:srgbClr val="444444"/>
                </a:solidFill>
                <a:latin typeface="Inter"/>
                <a:ea typeface="Inter"/>
                <a:cs typeface="Inter"/>
              </a:defRPr>
            </a:lvl3pPr>
            <a:lvl4pPr>
              <a:defRPr sz="2175" b="1">
                <a:solidFill>
                  <a:srgbClr val="444444"/>
                </a:solidFill>
                <a:latin typeface="Inter"/>
                <a:ea typeface="Inter"/>
                <a:cs typeface="Inter"/>
              </a:defRPr>
            </a:lvl4pPr>
            <a:lvl5pPr>
              <a:defRPr sz="2175" b="1">
                <a:solidFill>
                  <a:srgbClr val="444444"/>
                </a:solidFill>
                <a:latin typeface="Inter"/>
                <a:ea typeface="Inter"/>
                <a:cs typeface="Inter"/>
              </a:defRPr>
            </a:lvl5pPr>
            <a:lvl6pPr>
              <a:defRPr sz="2175" b="1">
                <a:solidFill>
                  <a:srgbClr val="444444"/>
                </a:solidFill>
                <a:latin typeface="Inter"/>
                <a:ea typeface="Inter"/>
                <a:cs typeface="Inter"/>
              </a:defRPr>
            </a:lvl6pPr>
            <a:lvl7pPr>
              <a:defRPr sz="2175" b="1">
                <a:solidFill>
                  <a:srgbClr val="444444"/>
                </a:solidFill>
                <a:latin typeface="Inter"/>
                <a:ea typeface="Inter"/>
                <a:cs typeface="Inter"/>
              </a:defRPr>
            </a:lvl7pPr>
            <a:lvl8pPr>
              <a:defRPr sz="2175" b="1">
                <a:solidFill>
                  <a:srgbClr val="444444"/>
                </a:solidFill>
                <a:latin typeface="Inter"/>
                <a:ea typeface="Inter"/>
                <a:cs typeface="Inter"/>
              </a:defRPr>
            </a:lvl8pPr>
            <a:lvl9pPr>
              <a:defRPr sz="2175" b="1">
                <a:solidFill>
                  <a:srgbClr val="444444"/>
                </a:solidFill>
                <a:latin typeface="Inter"/>
                <a:ea typeface="Inter"/>
                <a:cs typeface="Inter"/>
              </a:defRPr>
            </a:lvl9pPr>
          </a:lstStyle>
          <a:p xmlns:a="http://schemas.openxmlformats.org/drawingml/2006/main">
            <a:pPr>
              <a:defRPr sz="2175" b="1">
                <a:solidFill>
                  <a:srgbClr val="444444"/>
                </a:solidFill>
                <a:latin typeface="Inter"/>
                <a:ea typeface="Inter"/>
                <a:cs typeface="Inter"/>
              </a:defRPr>
            </a:pPr>
            <a:r>
              <a:rPr sz="2175" b="1">
                <a:solidFill>
                  <a:srgbClr val="444444"/>
                </a:solidFill>
                <a:latin typeface="Inter"/>
                <a:ea typeface="Inter"/>
                <a:cs typeface="Inter"/>
              </a:rPr>
              <a:t>Connected work made decisions easier to discuss and repeat</a:t>
            </a:r>
          </a:p>
        </p:txBody>
      </p:sp>
      <p:graphicFrame>
        <p:nvGraphicFramePr>
          <p:cNvPr id="5" name="">
            <a:extLst xmlns:a="http://schemas.openxmlformats.org/drawingml/2006/main">
              <a:ext uri="{FF2B5EF4-FFF2-40B4-BE49-F238E27FC236}">
                <a16:creationId xmlns:a16="http://schemas.microsoft.com/office/drawing/2014/main" id="{3AA357F4-9C09-4866-AA72-2509704F0B99}"/>
              </a:ext>
            </a:extLst>
          </p:cNvPr>
          <p:cNvGraphicFramePr/>
          <p:nvPr/>
        </p:nvGraphicFramePr>
        <p:xfrm>
          <a:off xmlns:a="http://schemas.openxmlformats.org/drawingml/2006/main" x="609600" y="2781300"/>
          <a:ext xmlns:a="http://schemas.openxmlformats.org/drawingml/2006/main" cx="10972800" cy="2762250"/>
        </p:xfrm>
        <a:graphic xmlns:a="http://schemas.openxmlformats.org/drawingml/2006/main">
          <a:graphicData uri="http://schemas.openxmlformats.org/drawingml/2006/table">
            <a:tbl>
              <a:tblPr/>
              <a:tblGrid>
                <a:gridCol w="2000250"/>
                <a:gridCol w="4762500"/>
                <a:gridCol w="4210050"/>
              </a:tblGrid>
              <a:tr h="690563">
                <a:tc>
                  <a:txBody>
                    <a:bodyPr/>
                    <a:lstStyle/>
                    <a:p>
                      <a:r>
                        <a:rPr sz="1800" b="1">
                          <a:solidFill>
                            <a:srgbClr val="444444"/>
                          </a:solidFill>
                          <a:latin typeface="Inter"/>
                          <a:ea typeface="Inter"/>
                          <a:cs typeface="Inter"/>
                        </a:rPr>
                        <a:t>Level</a:t>
                      </a:r>
                    </a:p>
                  </a:txBody>
                  <a:tcPr marL="91440" marR="91440" marT="45720" marB="45720">
                    <a:lnL w="9525">
                      <a:solidFill>
                        <a:srgbClr val="DDDDDD"/>
                      </a:solidFill>
                      <a:prstDash val="solid"/>
                    </a:lnL>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800" b="1">
                          <a:solidFill>
                            <a:srgbClr val="444444"/>
                          </a:solidFill>
                          <a:latin typeface="Inter"/>
                          <a:ea typeface="Inter"/>
                          <a:cs typeface="Inter"/>
                        </a:rPr>
                        <a:t>What the engagement connected</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800" b="1">
                          <a:solidFill>
                            <a:srgbClr val="444444"/>
                          </a:solidFill>
                          <a:latin typeface="Inter"/>
                          <a:ea typeface="Inter"/>
                          <a:cs typeface="Inter"/>
                        </a:rPr>
                        <a:t>Qualitative value</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r>
              <a:tr h="690563">
                <a:tc>
                  <a:txBody>
                    <a:bodyPr/>
                    <a:lstStyle/>
                    <a:p>
                      <a:r>
                        <a:rPr sz="1800" b="1">
                          <a:solidFill>
                            <a:srgbClr val="444444"/>
                          </a:solidFill>
                          <a:latin typeface="Inter"/>
                          <a:ea typeface="Inter"/>
                          <a:cs typeface="Inter"/>
                        </a:rPr>
                        <a:t>API product</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800" b="0">
                          <a:solidFill>
                            <a:srgbClr val="444444"/>
                          </a:solidFill>
                          <a:latin typeface="Inter"/>
                          <a:ea typeface="Inter"/>
                          <a:cs typeface="Inter"/>
                        </a:rPr>
                        <a:t>Consumer needs, business rules,</a:t>
                      </a:r>
                    </a:p>
                    <a:p>
                      <a:r>
                        <a:rPr sz="1800" b="0">
                          <a:solidFill>
                            <a:srgbClr val="444444"/>
                          </a:solidFill>
                          <a:latin typeface="Inter"/>
                          <a:ea typeface="Inter"/>
                          <a:cs typeface="Inter"/>
                        </a:rPr>
                        <a:t>contracts and technical controls</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800" b="0">
                          <a:solidFill>
                            <a:srgbClr val="444444"/>
                          </a:solidFill>
                          <a:latin typeface="Inter"/>
                          <a:ea typeface="Inter"/>
                          <a:cs typeface="Inter"/>
                        </a:rPr>
                        <a:t>Shared understanding</a:t>
                      </a:r>
                    </a:p>
                    <a:p>
                      <a:r>
                        <a:rPr sz="1800" b="0">
                          <a:solidFill>
                            <a:srgbClr val="444444"/>
                          </a:solidFill>
                          <a:latin typeface="Inter"/>
                          <a:ea typeface="Inter"/>
                          <a:cs typeface="Inter"/>
                        </a:rPr>
                        <a:t>and more informed design</a:t>
                      </a:r>
                    </a:p>
                  </a:txBody>
                  <a:tcPr marL="91440" marR="91440" marT="45720" marB="45720">
                    <a:lnR w="9525">
                      <a:solidFill>
                        <a:srgbClr val="DDDDDD"/>
                      </a:solidFill>
                      <a:prstDash val="solid"/>
                    </a:lnR>
                    <a:lnB w="9525">
                      <a:solidFill>
                        <a:srgbClr val="DDDDDD"/>
                      </a:solidFill>
                      <a:prstDash val="solid"/>
                    </a:lnB>
                    <a:solidFill>
                      <a:srgbClr val="F7F7F7"/>
                    </a:solidFill>
                  </a:tcPr>
                </a:tc>
              </a:tr>
              <a:tr h="690563">
                <a:tc>
                  <a:txBody>
                    <a:bodyPr/>
                    <a:lstStyle/>
                    <a:p>
                      <a:r>
                        <a:rPr sz="1800" b="1">
                          <a:solidFill>
                            <a:srgbClr val="444444"/>
                          </a:solidFill>
                          <a:latin typeface="Inter"/>
                          <a:ea typeface="Inter"/>
                          <a:cs typeface="Inter"/>
                        </a:rPr>
                        <a:t>API portfolio</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800" b="0">
                          <a:solidFill>
                            <a:srgbClr val="444444"/>
                          </a:solidFill>
                          <a:latin typeface="Inter"/>
                          <a:ea typeface="Inter"/>
                          <a:cs typeface="Inter"/>
                        </a:rPr>
                        <a:t>Provider and consumer dependencies</a:t>
                      </a:r>
                    </a:p>
                    <a:p>
                      <a:r>
                        <a:rPr sz="1800" b="0">
                          <a:solidFill>
                            <a:srgbClr val="444444"/>
                          </a:solidFill>
                          <a:latin typeface="Inter"/>
                          <a:ea typeface="Inter"/>
                          <a:cs typeface="Inter"/>
                        </a:rPr>
                        <a:t>with API priorities and releases</a:t>
                      </a:r>
                    </a:p>
                  </a:txBody>
                  <a:tcPr marL="91440" marR="91440" marT="45720" marB="45720">
                    <a:lnR w="9525">
                      <a:solidFill>
                        <a:srgbClr val="DDDDDD"/>
                      </a:solidFill>
                      <a:prstDash val="solid"/>
                    </a:lnR>
                    <a:lnB w="9525">
                      <a:solidFill>
                        <a:srgbClr val="DDDDDD"/>
                      </a:solidFill>
                      <a:prstDash val="solid"/>
                    </a:lnB>
                    <a:solidFill>
                      <a:srgbClr val="FFFFFF"/>
                    </a:solidFill>
                  </a:tcPr>
                </a:tc>
                <a:tc>
                  <a:txBody>
                    <a:bodyPr/>
                    <a:lstStyle/>
                    <a:p>
                      <a:r>
                        <a:rPr sz="1800" b="0">
                          <a:solidFill>
                            <a:srgbClr val="444444"/>
                          </a:solidFill>
                          <a:latin typeface="Inter"/>
                          <a:ea typeface="Inter"/>
                          <a:cs typeface="Inter"/>
                        </a:rPr>
                        <a:t>End-to-end visibility</a:t>
                      </a:r>
                    </a:p>
                    <a:p>
                      <a:r>
                        <a:rPr sz="1800" b="0">
                          <a:solidFill>
                            <a:srgbClr val="444444"/>
                          </a:solidFill>
                          <a:latin typeface="Inter"/>
                          <a:ea typeface="Inter"/>
                          <a:cs typeface="Inter"/>
                        </a:rPr>
                        <a:t>and coordinated delivery</a:t>
                      </a:r>
                    </a:p>
                  </a:txBody>
                  <a:tcPr marL="91440" marR="91440" marT="45720" marB="45720">
                    <a:lnR w="9525">
                      <a:solidFill>
                        <a:srgbClr val="DDDDDD"/>
                      </a:solidFill>
                      <a:prstDash val="solid"/>
                    </a:lnR>
                    <a:lnB w="9525">
                      <a:solidFill>
                        <a:srgbClr val="DDDDDD"/>
                      </a:solidFill>
                      <a:prstDash val="solid"/>
                    </a:lnB>
                    <a:solidFill>
                      <a:srgbClr val="FFFFFF"/>
                    </a:solidFill>
                  </a:tcPr>
                </a:tc>
              </a:tr>
              <a:tr h="690563">
                <a:tc>
                  <a:txBody>
                    <a:bodyPr/>
                    <a:lstStyle/>
                    <a:p>
                      <a:r>
                        <a:rPr sz="1800" b="1">
                          <a:solidFill>
                            <a:srgbClr val="444444"/>
                          </a:solidFill>
                          <a:latin typeface="Inter"/>
                          <a:ea typeface="Inter"/>
                          <a:cs typeface="Inter"/>
                        </a:rPr>
                        <a:t>Ways of working</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800" b="0">
                          <a:solidFill>
                            <a:srgbClr val="444444"/>
                          </a:solidFill>
                          <a:latin typeface="Inter"/>
                          <a:ea typeface="Inter"/>
                          <a:cs typeface="Inter"/>
                        </a:rPr>
                        <a:t>Product ownership and lifecycle</a:t>
                      </a:r>
                    </a:p>
                    <a:p>
                      <a:r>
                        <a:rPr sz="1800" b="0">
                          <a:solidFill>
                            <a:srgbClr val="444444"/>
                          </a:solidFill>
                          <a:latin typeface="Inter"/>
                          <a:ea typeface="Inter"/>
                          <a:cs typeface="Inter"/>
                        </a:rPr>
                        <a:t>decisions with practical methods</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800" b="0">
                          <a:solidFill>
                            <a:srgbClr val="444444"/>
                          </a:solidFill>
                          <a:latin typeface="Inter"/>
                          <a:ea typeface="Inter"/>
                          <a:cs typeface="Inter"/>
                        </a:rPr>
                        <a:t>Repeatable capability</a:t>
                      </a:r>
                    </a:p>
                    <a:p>
                      <a:r>
                        <a:rPr sz="1800" b="0">
                          <a:solidFill>
                            <a:srgbClr val="444444"/>
                          </a:solidFill>
                          <a:latin typeface="Inter"/>
                          <a:ea typeface="Inter"/>
                          <a:cs typeface="Inter"/>
                        </a:rPr>
                        <a:t>and continuous improvement</a:t>
                      </a:r>
                    </a:p>
                  </a:txBody>
                  <a:tcPr marL="91440" marR="91440" marT="45720" marB="45720">
                    <a:lnR w="9525">
                      <a:solidFill>
                        <a:srgbClr val="DDDDDD"/>
                      </a:solidFill>
                      <a:prstDash val="solid"/>
                    </a:lnR>
                    <a:lnB w="9525">
                      <a:solidFill>
                        <a:srgbClr val="DDDDDD"/>
                      </a:solidFill>
                      <a:prstDash val="solid"/>
                    </a:lnB>
                    <a:solidFill>
                      <a:srgbClr val="F7F7F7"/>
                    </a:solidFill>
                  </a:tcPr>
                </a:tc>
              </a:tr>
            </a:tbl>
          </a:graphicData>
        </a:graphic>
      </p:graphicFrame>
      <p:sp>
        <p:nvSpPr>
          <p:cNvPr id="6" name="">
            <a:extLst xmlns:a="http://schemas.openxmlformats.org/drawingml/2006/main">
              <a:ext uri="{FF2B5EF4-FFF2-40B4-BE49-F238E27FC236}">
                <a16:creationId xmlns:a16="http://schemas.microsoft.com/office/drawing/2014/main" id="{C2D4228B-B58B-4D7D-9150-FB58A45A1F73}"/>
              </a:ext>
            </a:extLst>
          </p:cNvPr>
          <p:cNvSpPr>
            <a:spLocks xmlns:a="http://schemas.openxmlformats.org/drawingml/2006/main" noGrp="1"/>
          </p:cNvSpPr>
          <p:nvPr/>
        </p:nvSpPr>
        <p:spPr>
          <a:xfrm xmlns:a="http://schemas.openxmlformats.org/drawingml/2006/main">
            <a:off x="609600" y="6096000"/>
            <a:ext cx="10972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666666"/>
                </a:solidFill>
                <a:latin typeface="Inter"/>
                <a:ea typeface="Inter"/>
                <a:cs typeface="Inter"/>
              </a:defRPr>
            </a:defPPr>
            <a:lvl1pPr>
              <a:defRPr sz="1500" b="0">
                <a:solidFill>
                  <a:srgbClr val="666666"/>
                </a:solidFill>
                <a:latin typeface="Inter"/>
                <a:ea typeface="Inter"/>
                <a:cs typeface="Inter"/>
              </a:defRPr>
            </a:lvl1pPr>
            <a:lvl2pPr>
              <a:defRPr sz="1500" b="0">
                <a:solidFill>
                  <a:srgbClr val="666666"/>
                </a:solidFill>
                <a:latin typeface="Inter"/>
                <a:ea typeface="Inter"/>
                <a:cs typeface="Inter"/>
              </a:defRPr>
            </a:lvl2pPr>
            <a:lvl3pPr>
              <a:defRPr sz="1500" b="0">
                <a:solidFill>
                  <a:srgbClr val="666666"/>
                </a:solidFill>
                <a:latin typeface="Inter"/>
                <a:ea typeface="Inter"/>
                <a:cs typeface="Inter"/>
              </a:defRPr>
            </a:lvl3pPr>
            <a:lvl4pPr>
              <a:defRPr sz="1500" b="0">
                <a:solidFill>
                  <a:srgbClr val="666666"/>
                </a:solidFill>
                <a:latin typeface="Inter"/>
                <a:ea typeface="Inter"/>
                <a:cs typeface="Inter"/>
              </a:defRPr>
            </a:lvl4pPr>
            <a:lvl5pPr>
              <a:defRPr sz="1500" b="0">
                <a:solidFill>
                  <a:srgbClr val="666666"/>
                </a:solidFill>
                <a:latin typeface="Inter"/>
                <a:ea typeface="Inter"/>
                <a:cs typeface="Inter"/>
              </a:defRPr>
            </a:lvl5pPr>
            <a:lvl6pPr>
              <a:defRPr sz="1500" b="0">
                <a:solidFill>
                  <a:srgbClr val="666666"/>
                </a:solidFill>
                <a:latin typeface="Inter"/>
                <a:ea typeface="Inter"/>
                <a:cs typeface="Inter"/>
              </a:defRPr>
            </a:lvl6pPr>
            <a:lvl7pPr>
              <a:defRPr sz="1500" b="0">
                <a:solidFill>
                  <a:srgbClr val="666666"/>
                </a:solidFill>
                <a:latin typeface="Inter"/>
                <a:ea typeface="Inter"/>
                <a:cs typeface="Inter"/>
              </a:defRPr>
            </a:lvl7pPr>
            <a:lvl8pPr>
              <a:defRPr sz="1500" b="0">
                <a:solidFill>
                  <a:srgbClr val="666666"/>
                </a:solidFill>
                <a:latin typeface="Inter"/>
                <a:ea typeface="Inter"/>
                <a:cs typeface="Inter"/>
              </a:defRPr>
            </a:lvl8pPr>
            <a:lvl9pPr>
              <a:defRPr sz="1500" b="0">
                <a:solidFill>
                  <a:srgbClr val="666666"/>
                </a:solidFill>
                <a:latin typeface="Inter"/>
                <a:ea typeface="Inter"/>
                <a:cs typeface="Inter"/>
              </a:defRPr>
            </a:lvl9pPr>
          </a:lstStyle>
          <a:p xmlns:a="http://schemas.openxmlformats.org/drawingml/2006/main">
            <a:pPr>
              <a:defRPr sz="1500" b="0">
                <a:solidFill>
                  <a:srgbClr val="666666"/>
                </a:solidFill>
                <a:latin typeface="Inter"/>
                <a:ea typeface="Inter"/>
                <a:cs typeface="Inter"/>
              </a:defRPr>
            </a:pPr>
            <a:r>
              <a:rPr sz="1500" b="0">
                <a:solidFill>
                  <a:srgbClr val="666666"/>
                </a:solidFill>
                <a:latin typeface="Inter"/>
                <a:ea typeface="Inter"/>
                <a:cs typeface="Inter"/>
              </a:rPr>
              <a:t>Qualitative benefits of the engagement. No quantified delivery or business impact is claimed.</a:t>
            </a:r>
          </a:p>
        </p:txBody>
      </p:sp>
      <p:sp>
        <p:nvSpPr>
          <p:cNvPr id="7" name="">
            <a:extLst xmlns:a="http://schemas.openxmlformats.org/drawingml/2006/main">
              <a:ext uri="{FF2B5EF4-FFF2-40B4-BE49-F238E27FC236}">
                <a16:creationId xmlns:a16="http://schemas.microsoft.com/office/drawing/2014/main" id="{00395D9C-E2D3-4B87-B95D-3D1F66DBCA98}"/>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855811374"/>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F0FFA834-DD4B-432C-90FD-984E166C745B}"/>
              </a:ext>
            </a:extLst>
          </p:cNvPr>
          <p:cNvPicPr>
            <a:picLocks xmlns:a="http://schemas.openxmlformats.org/drawingml/2006/main" noChangeAspect="1"/>
          </p:cNvPicPr>
          <p:nvPr/>
        </p:nvPicPr>
        <p:blipFill>
          <a:blip xmlns:r="http://schemas.openxmlformats.org/officeDocument/2006/relationships" xmlns:a="http://schemas.openxmlformats.org/drawingml/2006/main" r:embed="Re6b6eab1684b4bd4"/>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38111D3-7515-4DB2-8BD4-A1E2993E4B00}"/>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13</a:t>
            </a:r>
          </a:p>
        </p:txBody>
      </p:sp>
      <p:sp>
        <p:nvSpPr>
          <p:cNvPr id="3" name="">
            <a:extLst xmlns:a="http://schemas.openxmlformats.org/drawingml/2006/main">
              <a:ext uri="{FF2B5EF4-FFF2-40B4-BE49-F238E27FC236}">
                <a16:creationId xmlns:a16="http://schemas.microsoft.com/office/drawing/2014/main" id="{A7775FF0-20E6-4374-B3F3-C4EB8BA2680D}"/>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Architecture: business needs become operating decisions</a:t>
            </a:r>
          </a:p>
        </p:txBody>
      </p:sp>
      <p:graphicFrame>
        <p:nvGraphicFramePr>
          <p:cNvPr id="4" name="">
            <a:extLst xmlns:a="http://schemas.openxmlformats.org/drawingml/2006/main">
              <a:ext uri="{FF2B5EF4-FFF2-40B4-BE49-F238E27FC236}">
                <a16:creationId xmlns:a16="http://schemas.microsoft.com/office/drawing/2014/main" id="{C4372032-A065-4BC3-B7DE-CA46BE93EE4B}"/>
              </a:ext>
            </a:extLst>
          </p:cNvPr>
          <p:cNvGraphicFramePr/>
          <p:nvPr/>
        </p:nvGraphicFramePr>
        <p:xfrm>
          <a:off xmlns:a="http://schemas.openxmlformats.org/drawingml/2006/main" x="609600" y="2095500"/>
          <a:ext xmlns:a="http://schemas.openxmlformats.org/drawingml/2006/main" cx="10972800" cy="3381375"/>
        </p:xfrm>
        <a:graphic xmlns:a="http://schemas.openxmlformats.org/drawingml/2006/main">
          <a:graphicData uri="http://schemas.openxmlformats.org/drawingml/2006/table">
            <a:tbl>
              <a:tblPr/>
              <a:tblGrid>
                <a:gridCol w="2876550"/>
                <a:gridCol w="4857750"/>
                <a:gridCol w="3238500"/>
              </a:tblGrid>
              <a:tr h="676275">
                <a:tc>
                  <a:txBody>
                    <a:bodyPr/>
                    <a:lstStyle/>
                    <a:p>
                      <a:r>
                        <a:rPr sz="1725" b="1">
                          <a:solidFill>
                            <a:srgbClr val="444444"/>
                          </a:solidFill>
                          <a:latin typeface="Inter"/>
                          <a:ea typeface="Inter"/>
                          <a:cs typeface="Inter"/>
                        </a:rPr>
                        <a:t>Method input</a:t>
                      </a:r>
                    </a:p>
                  </a:txBody>
                  <a:tcPr marL="91440" marR="91440" marT="45720" marB="45720">
                    <a:lnL w="9525">
                      <a:solidFill>
                        <a:srgbClr val="DDDDDD"/>
                      </a:solidFill>
                      <a:prstDash val="solid"/>
                    </a:lnL>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725" b="1">
                          <a:solidFill>
                            <a:srgbClr val="444444"/>
                          </a:solidFill>
                          <a:latin typeface="Inter"/>
                          <a:ea typeface="Inter"/>
                          <a:cs typeface="Inter"/>
                        </a:rPr>
                        <a:t>Decision it supports</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725" b="1">
                          <a:solidFill>
                            <a:srgbClr val="444444"/>
                          </a:solidFill>
                          <a:latin typeface="Inter"/>
                          <a:ea typeface="Inter"/>
                          <a:cs typeface="Inter"/>
                        </a:rPr>
                        <a:t>Review with</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r>
              <a:tr h="676275">
                <a:tc>
                  <a:txBody>
                    <a:bodyPr/>
                    <a:lstStyle/>
                    <a:p>
                      <a:r>
                        <a:rPr sz="1725" b="1">
                          <a:solidFill>
                            <a:srgbClr val="444444"/>
                          </a:solidFill>
                          <a:latin typeface="Inter"/>
                          <a:ea typeface="Inter"/>
                          <a:cs typeface="Inter"/>
                        </a:rPr>
                        <a:t>Business Impact Canvas</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Failure consequences, resilience</a:t>
                      </a:r>
                    </a:p>
                    <a:p>
                      <a:r>
                        <a:rPr sz="1725" b="0">
                          <a:solidFill>
                            <a:srgbClr val="444444"/>
                          </a:solidFill>
                          <a:latin typeface="Inter"/>
                          <a:ea typeface="Inter"/>
                          <a:cs typeface="Inter"/>
                        </a:rPr>
                        <a:t>and acceptable degradation</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Product owner, security</a:t>
                      </a:r>
                    </a:p>
                    <a:p>
                      <a:r>
                        <a:rPr sz="1725" b="0">
                          <a:solidFill>
                            <a:srgbClr val="444444"/>
                          </a:solidFill>
                          <a:latin typeface="Inter"/>
                          <a:ea typeface="Inter"/>
                          <a:cs typeface="Inter"/>
                        </a:rPr>
                        <a:t>and operations</a:t>
                      </a:r>
                    </a:p>
                  </a:txBody>
                  <a:tcPr marL="91440" marR="91440" marT="45720" marB="45720">
                    <a:lnR w="9525">
                      <a:solidFill>
                        <a:srgbClr val="DDDDDD"/>
                      </a:solidFill>
                      <a:prstDash val="solid"/>
                    </a:lnR>
                    <a:lnB w="9525">
                      <a:solidFill>
                        <a:srgbClr val="DDDDDD"/>
                      </a:solidFill>
                      <a:prstDash val="solid"/>
                    </a:lnB>
                    <a:solidFill>
                      <a:srgbClr val="F7F7F7"/>
                    </a:solidFill>
                  </a:tcPr>
                </a:tc>
              </a:tr>
              <a:tr h="676275">
                <a:tc>
                  <a:txBody>
                    <a:bodyPr/>
                    <a:lstStyle/>
                    <a:p>
                      <a:r>
                        <a:rPr sz="1725" b="1">
                          <a:solidFill>
                            <a:srgbClr val="444444"/>
                          </a:solidFill>
                          <a:latin typeface="Inter"/>
                          <a:ea typeface="Inter"/>
                          <a:cs typeface="Inter"/>
                        </a:rPr>
                        <a:t>Locations Canvas</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Trust boundaries, connectivity</a:t>
                      </a:r>
                    </a:p>
                    <a:p>
                      <a:r>
                        <a:rPr sz="1725" b="0">
                          <a:solidFill>
                            <a:srgbClr val="444444"/>
                          </a:solidFill>
                          <a:latin typeface="Inter"/>
                          <a:ea typeface="Inter"/>
                          <a:cs typeface="Inter"/>
                        </a:rPr>
                        <a:t>and data-location constraints</a:t>
                      </a:r>
                    </a:p>
                  </a:txBody>
                  <a:tcPr marL="91440" marR="91440" marT="45720" marB="45720">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Architecture, security</a:t>
                      </a:r>
                    </a:p>
                    <a:p>
                      <a:r>
                        <a:rPr sz="1725" b="0">
                          <a:solidFill>
                            <a:srgbClr val="444444"/>
                          </a:solidFill>
                          <a:latin typeface="Inter"/>
                          <a:ea typeface="Inter"/>
                          <a:cs typeface="Inter"/>
                        </a:rPr>
                        <a:t>and compliance</a:t>
                      </a:r>
                    </a:p>
                  </a:txBody>
                  <a:tcPr marL="91440" marR="91440" marT="45720" marB="45720">
                    <a:lnR w="9525">
                      <a:solidFill>
                        <a:srgbClr val="DDDDDD"/>
                      </a:solidFill>
                      <a:prstDash val="solid"/>
                    </a:lnR>
                    <a:lnB w="9525">
                      <a:solidFill>
                        <a:srgbClr val="DDDDDD"/>
                      </a:solidFill>
                      <a:prstDash val="solid"/>
                    </a:lnB>
                    <a:solidFill>
                      <a:srgbClr val="FFFFFF"/>
                    </a:solidFill>
                  </a:tcPr>
                </a:tc>
              </a:tr>
              <a:tr h="676275">
                <a:tc>
                  <a:txBody>
                    <a:bodyPr/>
                    <a:lstStyle/>
                    <a:p>
                      <a:r>
                        <a:rPr sz="1725" b="1">
                          <a:solidFill>
                            <a:srgbClr val="444444"/>
                          </a:solidFill>
                          <a:latin typeface="Inter"/>
                          <a:ea typeface="Inter"/>
                          <a:cs typeface="Inter"/>
                        </a:rPr>
                        <a:t>Capacity Canvas</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Demand, peaks, availability</a:t>
                      </a:r>
                    </a:p>
                    <a:p>
                      <a:r>
                        <a:rPr sz="1725" b="0">
                          <a:solidFill>
                            <a:srgbClr val="444444"/>
                          </a:solidFill>
                          <a:latin typeface="Inter"/>
                          <a:ea typeface="Inter"/>
                          <a:cs typeface="Inter"/>
                        </a:rPr>
                        <a:t>and scaling assumptions</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Business and platform</a:t>
                      </a:r>
                    </a:p>
                    <a:p>
                      <a:r>
                        <a:rPr sz="1725" b="0">
                          <a:solidFill>
                            <a:srgbClr val="444444"/>
                          </a:solidFill>
                          <a:latin typeface="Inter"/>
                          <a:ea typeface="Inter"/>
                          <a:cs typeface="Inter"/>
                        </a:rPr>
                        <a:t>owners</a:t>
                      </a:r>
                    </a:p>
                  </a:txBody>
                  <a:tcPr marL="91440" marR="91440" marT="45720" marB="45720">
                    <a:lnR w="9525">
                      <a:solidFill>
                        <a:srgbClr val="DDDDDD"/>
                      </a:solidFill>
                      <a:prstDash val="solid"/>
                    </a:lnR>
                    <a:lnB w="9525">
                      <a:solidFill>
                        <a:srgbClr val="DDDDDD"/>
                      </a:solidFill>
                      <a:prstDash val="solid"/>
                    </a:lnB>
                    <a:solidFill>
                      <a:srgbClr val="F7F7F7"/>
                    </a:solidFill>
                  </a:tcPr>
                </a:tc>
              </a:tr>
              <a:tr h="676275">
                <a:tc>
                  <a:txBody>
                    <a:bodyPr/>
                    <a:lstStyle/>
                    <a:p>
                      <a:r>
                        <a:rPr sz="1725" b="1">
                          <a:solidFill>
                            <a:srgbClr val="444444"/>
                          </a:solidFill>
                          <a:latin typeface="Inter"/>
                          <a:ea typeface="Inter"/>
                          <a:cs typeface="Inter"/>
                        </a:rPr>
                        <a:t>Metrics and analytics</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Observable service behaviour</a:t>
                      </a:r>
                    </a:p>
                    <a:p>
                      <a:r>
                        <a:rPr sz="1725" b="0">
                          <a:solidFill>
                            <a:srgbClr val="444444"/>
                          </a:solidFill>
                          <a:latin typeface="Inter"/>
                          <a:ea typeface="Inter"/>
                          <a:cs typeface="Inter"/>
                        </a:rPr>
                        <a:t>and consumer outcomes</a:t>
                      </a:r>
                    </a:p>
                  </a:txBody>
                  <a:tcPr marL="91440" marR="91440" marT="45720" marB="45720">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Operations and API</a:t>
                      </a:r>
                    </a:p>
                    <a:p>
                      <a:r>
                        <a:rPr sz="1725" b="0">
                          <a:solidFill>
                            <a:srgbClr val="444444"/>
                          </a:solidFill>
                          <a:latin typeface="Inter"/>
                          <a:ea typeface="Inter"/>
                          <a:cs typeface="Inter"/>
                        </a:rPr>
                        <a:t>product owner</a:t>
                      </a:r>
                    </a:p>
                  </a:txBody>
                  <a:tcPr marL="91440" marR="91440" marT="45720" marB="45720">
                    <a:lnR w="9525">
                      <a:solidFill>
                        <a:srgbClr val="DDDDDD"/>
                      </a:solidFill>
                      <a:prstDash val="solid"/>
                    </a:lnR>
                    <a:lnB w="9525">
                      <a:solidFill>
                        <a:srgbClr val="DDDDDD"/>
                      </a:solidFill>
                      <a:prstDash val="solid"/>
                    </a:lnB>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5540E914-41DE-4289-854C-E1452D1E2A48}"/>
              </a:ext>
            </a:extLst>
          </p:cNvPr>
          <p:cNvSpPr>
            <a:spLocks xmlns:a="http://schemas.openxmlformats.org/drawingml/2006/main" noGrp="1"/>
          </p:cNvSpPr>
          <p:nvPr/>
        </p:nvSpPr>
        <p:spPr>
          <a:xfrm xmlns:a="http://schemas.openxmlformats.org/drawingml/2006/main">
            <a:off x="609600" y="5838825"/>
            <a:ext cx="109728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1">
                <a:solidFill>
                  <a:srgbClr val="222222"/>
                </a:solidFill>
                <a:latin typeface="Inter"/>
                <a:ea typeface="Inter"/>
                <a:cs typeface="Inter"/>
              </a:defRPr>
            </a:defPPr>
            <a:lvl1pPr>
              <a:defRPr sz="2025" b="1">
                <a:solidFill>
                  <a:srgbClr val="222222"/>
                </a:solidFill>
                <a:latin typeface="Inter"/>
                <a:ea typeface="Inter"/>
                <a:cs typeface="Inter"/>
              </a:defRPr>
            </a:lvl1pPr>
            <a:lvl2pPr>
              <a:defRPr sz="2025" b="1">
                <a:solidFill>
                  <a:srgbClr val="222222"/>
                </a:solidFill>
                <a:latin typeface="Inter"/>
                <a:ea typeface="Inter"/>
                <a:cs typeface="Inter"/>
              </a:defRPr>
            </a:lvl2pPr>
            <a:lvl3pPr>
              <a:defRPr sz="2025" b="1">
                <a:solidFill>
                  <a:srgbClr val="222222"/>
                </a:solidFill>
                <a:latin typeface="Inter"/>
                <a:ea typeface="Inter"/>
                <a:cs typeface="Inter"/>
              </a:defRPr>
            </a:lvl3pPr>
            <a:lvl4pPr>
              <a:defRPr sz="2025" b="1">
                <a:solidFill>
                  <a:srgbClr val="222222"/>
                </a:solidFill>
                <a:latin typeface="Inter"/>
                <a:ea typeface="Inter"/>
                <a:cs typeface="Inter"/>
              </a:defRPr>
            </a:lvl4pPr>
            <a:lvl5pPr>
              <a:defRPr sz="2025" b="1">
                <a:solidFill>
                  <a:srgbClr val="222222"/>
                </a:solidFill>
                <a:latin typeface="Inter"/>
                <a:ea typeface="Inter"/>
                <a:cs typeface="Inter"/>
              </a:defRPr>
            </a:lvl5pPr>
            <a:lvl6pPr>
              <a:defRPr sz="2025" b="1">
                <a:solidFill>
                  <a:srgbClr val="222222"/>
                </a:solidFill>
                <a:latin typeface="Inter"/>
                <a:ea typeface="Inter"/>
                <a:cs typeface="Inter"/>
              </a:defRPr>
            </a:lvl6pPr>
            <a:lvl7pPr>
              <a:defRPr sz="2025" b="1">
                <a:solidFill>
                  <a:srgbClr val="222222"/>
                </a:solidFill>
                <a:latin typeface="Inter"/>
                <a:ea typeface="Inter"/>
                <a:cs typeface="Inter"/>
              </a:defRPr>
            </a:lvl7pPr>
            <a:lvl8pPr>
              <a:defRPr sz="2025" b="1">
                <a:solidFill>
                  <a:srgbClr val="222222"/>
                </a:solidFill>
                <a:latin typeface="Inter"/>
                <a:ea typeface="Inter"/>
                <a:cs typeface="Inter"/>
              </a:defRPr>
            </a:lvl8pPr>
            <a:lvl9pPr>
              <a:defRPr sz="2025" b="1">
                <a:solidFill>
                  <a:srgbClr val="222222"/>
                </a:solidFill>
                <a:latin typeface="Inter"/>
                <a:ea typeface="Inter"/>
                <a:cs typeface="Inter"/>
              </a:defRPr>
            </a:lvl9pPr>
          </a:lstStyle>
          <a:p xmlns:a="http://schemas.openxmlformats.org/drawingml/2006/main">
            <a:pPr>
              <a:defRPr sz="2025" b="1">
                <a:solidFill>
                  <a:srgbClr val="222222"/>
                </a:solidFill>
                <a:latin typeface="Inter"/>
                <a:ea typeface="Inter"/>
                <a:cs typeface="Inter"/>
              </a:defRPr>
            </a:pPr>
            <a:r>
              <a:rPr sz="2025" b="1">
                <a:solidFill>
                  <a:srgbClr val="222222"/>
                </a:solidFill>
                <a:latin typeface="Inter"/>
                <a:ea typeface="Inter"/>
                <a:cs typeface="Inter"/>
              </a:rPr>
              <a:t>The next station needs architecture choices that stakeholders have reviewed.</a:t>
            </a:r>
          </a:p>
        </p:txBody>
      </p:sp>
      <p:sp>
        <p:nvSpPr>
          <p:cNvPr id="6" name="">
            <a:extLst xmlns:a="http://schemas.openxmlformats.org/drawingml/2006/main">
              <a:ext uri="{FF2B5EF4-FFF2-40B4-BE49-F238E27FC236}">
                <a16:creationId xmlns:a16="http://schemas.microsoft.com/office/drawing/2014/main" id="{53FEF7EB-8C47-44F9-B211-11024435E5BE}"/>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2124117303"/>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282A7EE6-AC9D-4431-9C4D-E6559E186C7F}"/>
              </a:ext>
            </a:extLst>
          </p:cNvPr>
          <p:cNvPicPr>
            <a:picLocks xmlns:a="http://schemas.openxmlformats.org/drawingml/2006/main" noChangeAspect="1"/>
          </p:cNvPicPr>
          <p:nvPr/>
        </p:nvPicPr>
        <p:blipFill>
          <a:blip xmlns:r="http://schemas.openxmlformats.org/officeDocument/2006/relationships" xmlns:a="http://schemas.openxmlformats.org/drawingml/2006/main" r:embed="Rfa4ddbe0d95540fd"/>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A14B5B2-3C12-4A11-BA12-F07D4EA8A3BE}"/>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14</a:t>
            </a:r>
          </a:p>
        </p:txBody>
      </p:sp>
      <p:sp>
        <p:nvSpPr>
          <p:cNvPr id="3" name="">
            <a:extLst xmlns:a="http://schemas.openxmlformats.org/drawingml/2006/main">
              <a:ext uri="{FF2B5EF4-FFF2-40B4-BE49-F238E27FC236}">
                <a16:creationId xmlns:a16="http://schemas.microsoft.com/office/drawing/2014/main" id="{7B3BDA32-B8CC-4DB4-B7A8-331278D9285A}"/>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A payment requirement can change the architecture</a:t>
            </a:r>
          </a:p>
        </p:txBody>
      </p:sp>
      <p:graphicFrame>
        <p:nvGraphicFramePr>
          <p:cNvPr id="4" name="">
            <a:extLst xmlns:a="http://schemas.openxmlformats.org/drawingml/2006/main">
              <a:ext uri="{FF2B5EF4-FFF2-40B4-BE49-F238E27FC236}">
                <a16:creationId xmlns:a16="http://schemas.microsoft.com/office/drawing/2014/main" id="{9FAFFC34-08DF-41AE-BFA0-AB4FF4C6C652}"/>
              </a:ext>
            </a:extLst>
          </p:cNvPr>
          <p:cNvGraphicFramePr/>
          <p:nvPr/>
        </p:nvGraphicFramePr>
        <p:xfrm>
          <a:off xmlns:a="http://schemas.openxmlformats.org/drawingml/2006/main" x="609600" y="2105025"/>
          <a:ext xmlns:a="http://schemas.openxmlformats.org/drawingml/2006/main" cx="10972800" cy="3486150"/>
        </p:xfrm>
        <a:graphic xmlns:a="http://schemas.openxmlformats.org/drawingml/2006/main">
          <a:graphicData uri="http://schemas.openxmlformats.org/drawingml/2006/table">
            <a:tbl>
              <a:tblPr/>
              <a:tblGrid>
                <a:gridCol w="3143250"/>
                <a:gridCol w="4524375"/>
                <a:gridCol w="3305175"/>
              </a:tblGrid>
              <a:tr h="697230">
                <a:tc>
                  <a:txBody>
                    <a:bodyPr/>
                    <a:lstStyle/>
                    <a:p>
                      <a:r>
                        <a:rPr sz="1725" b="1">
                          <a:solidFill>
                            <a:srgbClr val="444444"/>
                          </a:solidFill>
                          <a:latin typeface="Inter"/>
                          <a:ea typeface="Inter"/>
                          <a:cs typeface="Inter"/>
                        </a:rPr>
                        <a:t>Customer or business need</a:t>
                      </a:r>
                    </a:p>
                  </a:txBody>
                  <a:tcPr marL="91440" marR="91440" marT="45720" marB="45720">
                    <a:lnL w="9525">
                      <a:solidFill>
                        <a:srgbClr val="DDDDDD"/>
                      </a:solidFill>
                      <a:prstDash val="solid"/>
                    </a:lnL>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725" b="1">
                          <a:solidFill>
                            <a:srgbClr val="444444"/>
                          </a:solidFill>
                          <a:latin typeface="Inter"/>
                          <a:ea typeface="Inter"/>
                          <a:cs typeface="Inter"/>
                        </a:rPr>
                        <a:t>Proposed design decision</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725" b="1">
                          <a:solidFill>
                            <a:srgbClr val="444444"/>
                          </a:solidFill>
                          <a:latin typeface="Inter"/>
                          <a:ea typeface="Inter"/>
                          <a:cs typeface="Inter"/>
                        </a:rPr>
                        <a:t>Evidence to review</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r>
              <a:tr h="697230">
                <a:tc>
                  <a:txBody>
                    <a:bodyPr/>
                    <a:lstStyle/>
                    <a:p>
                      <a:r>
                        <a:rPr sz="1725" b="1">
                          <a:solidFill>
                            <a:srgbClr val="444444"/>
                          </a:solidFill>
                          <a:latin typeface="Inter"/>
                          <a:ea typeface="Inter"/>
                          <a:cs typeface="Inter"/>
                        </a:rPr>
                        <a:t>One payment per instruction</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Define replay handling and</a:t>
                      </a:r>
                    </a:p>
                    <a:p>
                      <a:r>
                        <a:rPr sz="1725" b="0">
                          <a:solidFill>
                            <a:srgbClr val="444444"/>
                          </a:solidFill>
                          <a:latin typeface="Inter"/>
                          <a:ea typeface="Inter"/>
                          <a:cs typeface="Inter"/>
                        </a:rPr>
                        <a:t>a durable deduplication record</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Repeated request and</a:t>
                      </a:r>
                    </a:p>
                    <a:p>
                      <a:r>
                        <a:rPr sz="1725" b="0">
                          <a:solidFill>
                            <a:srgbClr val="444444"/>
                          </a:solidFill>
                          <a:latin typeface="Inter"/>
                          <a:ea typeface="Inter"/>
                          <a:cs typeface="Inter"/>
                        </a:rPr>
                        <a:t>concurrent-submission tests</a:t>
                      </a:r>
                    </a:p>
                  </a:txBody>
                  <a:tcPr marL="91440" marR="91440" marT="45720" marB="45720">
                    <a:lnR w="9525">
                      <a:solidFill>
                        <a:srgbClr val="DDDDDD"/>
                      </a:solidFill>
                      <a:prstDash val="solid"/>
                    </a:lnR>
                    <a:lnB w="9525">
                      <a:solidFill>
                        <a:srgbClr val="DDDDDD"/>
                      </a:solidFill>
                      <a:prstDash val="solid"/>
                    </a:lnB>
                    <a:solidFill>
                      <a:srgbClr val="F7F7F7"/>
                    </a:solidFill>
                  </a:tcPr>
                </a:tc>
              </a:tr>
              <a:tr h="697230">
                <a:tc>
                  <a:txBody>
                    <a:bodyPr/>
                    <a:lstStyle/>
                    <a:p>
                      <a:r>
                        <a:rPr sz="1725" b="1">
                          <a:solidFill>
                            <a:srgbClr val="444444"/>
                          </a:solidFill>
                          <a:latin typeface="Inter"/>
                          <a:ea typeface="Inter"/>
                          <a:cs typeface="Inter"/>
                        </a:rPr>
                        <a:t>Clear progress and final outcome</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Separate resource creation from</a:t>
                      </a:r>
                    </a:p>
                    <a:p>
                      <a:r>
                        <a:rPr sz="1725" b="0">
                          <a:solidFill>
                            <a:srgbClr val="444444"/>
                          </a:solidFill>
                          <a:latin typeface="Inter"/>
                          <a:ea typeface="Inter"/>
                          <a:cs typeface="Inter"/>
                        </a:rPr>
                        <a:t>completion of the business payment</a:t>
                      </a:r>
                    </a:p>
                  </a:txBody>
                  <a:tcPr marL="91440" marR="91440" marT="45720" marB="45720">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State-transition and</a:t>
                      </a:r>
                    </a:p>
                    <a:p>
                      <a:r>
                        <a:rPr sz="1725" b="0">
                          <a:solidFill>
                            <a:srgbClr val="444444"/>
                          </a:solidFill>
                          <a:latin typeface="Inter"/>
                          <a:ea typeface="Inter"/>
                          <a:cs typeface="Inter"/>
                        </a:rPr>
                        <a:t>consumer walkthrough tests</a:t>
                      </a:r>
                    </a:p>
                  </a:txBody>
                  <a:tcPr marL="91440" marR="91440" marT="45720" marB="45720">
                    <a:lnR w="9525">
                      <a:solidFill>
                        <a:srgbClr val="DDDDDD"/>
                      </a:solidFill>
                      <a:prstDash val="solid"/>
                    </a:lnR>
                    <a:lnB w="9525">
                      <a:solidFill>
                        <a:srgbClr val="DDDDDD"/>
                      </a:solidFill>
                      <a:prstDash val="solid"/>
                    </a:lnB>
                    <a:solidFill>
                      <a:srgbClr val="FFFFFF"/>
                    </a:solidFill>
                  </a:tcPr>
                </a:tc>
              </a:tr>
              <a:tr h="697230">
                <a:tc>
                  <a:txBody>
                    <a:bodyPr/>
                    <a:lstStyle/>
                    <a:p>
                      <a:r>
                        <a:rPr sz="1725" b="1">
                          <a:solidFill>
                            <a:srgbClr val="444444"/>
                          </a:solidFill>
                          <a:latin typeface="Inter"/>
                          <a:ea typeface="Inter"/>
                          <a:cs typeface="Inter"/>
                        </a:rPr>
                        <a:t>A partner sees only its payments</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Enforce access for the requested</a:t>
                      </a:r>
                    </a:p>
                    <a:p>
                      <a:r>
                        <a:rPr sz="1725" b="0">
                          <a:solidFill>
                            <a:srgbClr val="444444"/>
                          </a:solidFill>
                          <a:latin typeface="Inter"/>
                          <a:ea typeface="Inter"/>
                          <a:cs typeface="Inter"/>
                        </a:rPr>
                        <a:t>object and the caller context</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Cross-partner denial tests</a:t>
                      </a:r>
                    </a:p>
                  </a:txBody>
                  <a:tcPr marL="91440" marR="91440" marT="45720" marB="45720">
                    <a:lnR w="9525">
                      <a:solidFill>
                        <a:srgbClr val="DDDDDD"/>
                      </a:solidFill>
                      <a:prstDash val="solid"/>
                    </a:lnR>
                    <a:lnB w="9525">
                      <a:solidFill>
                        <a:srgbClr val="DDDDDD"/>
                      </a:solidFill>
                      <a:prstDash val="solid"/>
                    </a:lnB>
                    <a:solidFill>
                      <a:srgbClr val="F7F7F7"/>
                    </a:solidFill>
                  </a:tcPr>
                </a:tc>
              </a:tr>
              <a:tr h="697230">
                <a:tc>
                  <a:txBody>
                    <a:bodyPr/>
                    <a:lstStyle/>
                    <a:p>
                      <a:r>
                        <a:rPr sz="1725" b="1">
                          <a:solidFill>
                            <a:srgbClr val="444444"/>
                          </a:solidFill>
                          <a:latin typeface="Inter"/>
                          <a:ea typeface="Inter"/>
                          <a:cs typeface="Inter"/>
                        </a:rPr>
                        <a:t>Dependable month-end service</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Measure peak demand and agree</a:t>
                      </a:r>
                    </a:p>
                    <a:p>
                      <a:r>
                        <a:rPr sz="1725" b="0">
                          <a:solidFill>
                            <a:srgbClr val="444444"/>
                          </a:solidFill>
                          <a:latin typeface="Inter"/>
                          <a:ea typeface="Inter"/>
                          <a:cs typeface="Inter"/>
                        </a:rPr>
                        <a:t>capacity and recovery behaviour</a:t>
                      </a:r>
                    </a:p>
                  </a:txBody>
                  <a:tcPr marL="91440" marR="91440" marT="45720" marB="45720">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Load tests and failure</a:t>
                      </a:r>
                    </a:p>
                    <a:p>
                      <a:r>
                        <a:rPr sz="1725" b="0">
                          <a:solidFill>
                            <a:srgbClr val="444444"/>
                          </a:solidFill>
                          <a:latin typeface="Inter"/>
                          <a:ea typeface="Inter"/>
                          <a:cs typeface="Inter"/>
                        </a:rPr>
                        <a:t>recovery evidence</a:t>
                      </a:r>
                    </a:p>
                  </a:txBody>
                  <a:tcPr marL="91440" marR="91440" marT="45720" marB="45720">
                    <a:lnR w="9525">
                      <a:solidFill>
                        <a:srgbClr val="DDDDDD"/>
                      </a:solidFill>
                      <a:prstDash val="solid"/>
                    </a:lnR>
                    <a:lnB w="9525">
                      <a:solidFill>
                        <a:srgbClr val="DDDDDD"/>
                      </a:solidFill>
                      <a:prstDash val="solid"/>
                    </a:lnB>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D2C482D1-90E0-4454-9789-5BB64C11DE2F}"/>
              </a:ext>
            </a:extLst>
          </p:cNvPr>
          <p:cNvSpPr>
            <a:spLocks xmlns:a="http://schemas.openxmlformats.org/drawingml/2006/main" noGrp="1"/>
          </p:cNvSpPr>
          <p:nvPr/>
        </p:nvSpPr>
        <p:spPr>
          <a:xfrm xmlns:a="http://schemas.openxmlformats.org/drawingml/2006/main">
            <a:off x="609600" y="6048375"/>
            <a:ext cx="109728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666666"/>
                </a:solidFill>
                <a:latin typeface="Inter"/>
                <a:ea typeface="Inter"/>
                <a:cs typeface="Inter"/>
              </a:defRPr>
            </a:defPPr>
            <a:lvl1pPr>
              <a:defRPr sz="1500" b="0">
                <a:solidFill>
                  <a:srgbClr val="666666"/>
                </a:solidFill>
                <a:latin typeface="Inter"/>
                <a:ea typeface="Inter"/>
                <a:cs typeface="Inter"/>
              </a:defRPr>
            </a:lvl1pPr>
            <a:lvl2pPr>
              <a:defRPr sz="1500" b="0">
                <a:solidFill>
                  <a:srgbClr val="666666"/>
                </a:solidFill>
                <a:latin typeface="Inter"/>
                <a:ea typeface="Inter"/>
                <a:cs typeface="Inter"/>
              </a:defRPr>
            </a:lvl2pPr>
            <a:lvl3pPr>
              <a:defRPr sz="1500" b="0">
                <a:solidFill>
                  <a:srgbClr val="666666"/>
                </a:solidFill>
                <a:latin typeface="Inter"/>
                <a:ea typeface="Inter"/>
                <a:cs typeface="Inter"/>
              </a:defRPr>
            </a:lvl3pPr>
            <a:lvl4pPr>
              <a:defRPr sz="1500" b="0">
                <a:solidFill>
                  <a:srgbClr val="666666"/>
                </a:solidFill>
                <a:latin typeface="Inter"/>
                <a:ea typeface="Inter"/>
                <a:cs typeface="Inter"/>
              </a:defRPr>
            </a:lvl4pPr>
            <a:lvl5pPr>
              <a:defRPr sz="1500" b="0">
                <a:solidFill>
                  <a:srgbClr val="666666"/>
                </a:solidFill>
                <a:latin typeface="Inter"/>
                <a:ea typeface="Inter"/>
                <a:cs typeface="Inter"/>
              </a:defRPr>
            </a:lvl5pPr>
            <a:lvl6pPr>
              <a:defRPr sz="1500" b="0">
                <a:solidFill>
                  <a:srgbClr val="666666"/>
                </a:solidFill>
                <a:latin typeface="Inter"/>
                <a:ea typeface="Inter"/>
                <a:cs typeface="Inter"/>
              </a:defRPr>
            </a:lvl6pPr>
            <a:lvl7pPr>
              <a:defRPr sz="1500" b="0">
                <a:solidFill>
                  <a:srgbClr val="666666"/>
                </a:solidFill>
                <a:latin typeface="Inter"/>
                <a:ea typeface="Inter"/>
                <a:cs typeface="Inter"/>
              </a:defRPr>
            </a:lvl7pPr>
            <a:lvl8pPr>
              <a:defRPr sz="1500" b="0">
                <a:solidFill>
                  <a:srgbClr val="666666"/>
                </a:solidFill>
                <a:latin typeface="Inter"/>
                <a:ea typeface="Inter"/>
                <a:cs typeface="Inter"/>
              </a:defRPr>
            </a:lvl8pPr>
            <a:lvl9pPr>
              <a:defRPr sz="1500" b="0">
                <a:solidFill>
                  <a:srgbClr val="666666"/>
                </a:solidFill>
                <a:latin typeface="Inter"/>
                <a:ea typeface="Inter"/>
                <a:cs typeface="Inter"/>
              </a:defRPr>
            </a:lvl9pPr>
          </a:lstStyle>
          <a:p xmlns:a="http://schemas.openxmlformats.org/drawingml/2006/main">
            <a:pPr>
              <a:defRPr sz="1500" b="0">
                <a:solidFill>
                  <a:srgbClr val="666666"/>
                </a:solidFill>
                <a:latin typeface="Inter"/>
                <a:ea typeface="Inter"/>
                <a:cs typeface="Inter"/>
              </a:defRPr>
            </a:pPr>
            <a:r>
              <a:rPr sz="1500" b="0">
                <a:solidFill>
                  <a:srgbClr val="666666"/>
                </a:solidFill>
                <a:latin typeface="Inter"/>
                <a:ea typeface="Inter"/>
                <a:cs typeface="Inter"/>
              </a:rPr>
              <a:t>Illustrative choices to validate, rather than facts about the client implementation.</a:t>
            </a:r>
          </a:p>
        </p:txBody>
      </p:sp>
      <p:sp>
        <p:nvSpPr>
          <p:cNvPr id="6" name="">
            <a:extLst xmlns:a="http://schemas.openxmlformats.org/drawingml/2006/main">
              <a:ext uri="{FF2B5EF4-FFF2-40B4-BE49-F238E27FC236}">
                <a16:creationId xmlns:a16="http://schemas.microsoft.com/office/drawing/2014/main" id="{E5BFC2D5-305A-4DCE-827C-0DB6D8932A3B}"/>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425753769"/>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14FCEC19-6C08-43C2-8957-1AFCCF7F3B74}"/>
              </a:ext>
            </a:extLst>
          </p:cNvPr>
          <p:cNvPicPr>
            <a:picLocks xmlns:a="http://schemas.openxmlformats.org/drawingml/2006/main" noChangeAspect="1"/>
          </p:cNvPicPr>
          <p:nvPr/>
        </p:nvPicPr>
        <p:blipFill>
          <a:blip xmlns:r="http://schemas.openxmlformats.org/officeDocument/2006/relationships" xmlns:a="http://schemas.openxmlformats.org/drawingml/2006/main" r:embed="R8f360159073648a2"/>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F1EB39C-B4FC-4783-9352-00A2BCEA3F4E}"/>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15</a:t>
            </a:r>
          </a:p>
        </p:txBody>
      </p:sp>
      <p:sp>
        <p:nvSpPr>
          <p:cNvPr id="3" name="">
            <a:extLst xmlns:a="http://schemas.openxmlformats.org/drawingml/2006/main">
              <a:ext uri="{FF2B5EF4-FFF2-40B4-BE49-F238E27FC236}">
                <a16:creationId xmlns:a16="http://schemas.microsoft.com/office/drawing/2014/main" id="{88A089FF-B035-49EA-9948-0C4F407EF520}"/>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Trust boundaries and capacity need explicit answers</a:t>
            </a:r>
          </a:p>
        </p:txBody>
      </p:sp>
      <p:pic>
        <p:nvPicPr>
          <p:cNvPr id="4" name="">
            <a:extLst xmlns:a="http://schemas.openxmlformats.org/drawingml/2006/main">
              <a:ext uri="{FF2B5EF4-FFF2-40B4-BE49-F238E27FC236}">
                <a16:creationId xmlns:a16="http://schemas.microsoft.com/office/drawing/2014/main" id="{A1547C80-405F-40A5-8035-71B3A045DF95}"/>
              </a:ext>
            </a:extLst>
          </p:cNvPr>
          <p:cNvPicPr>
            <a:picLocks xmlns:a="http://schemas.openxmlformats.org/drawingml/2006/main" noChangeAspect="1"/>
          </p:cNvPicPr>
          <p:nvPr/>
        </p:nvPicPr>
        <p:blipFill>
          <a:blip xmlns:r="http://schemas.openxmlformats.org/officeDocument/2006/relationships" xmlns:a="http://schemas.openxmlformats.org/drawingml/2006/main" r:embed="R642f1cef81b74a51"/>
          <a:stretch xmlns:a="http://schemas.openxmlformats.org/drawingml/2006/main"/>
        </p:blipFill>
        <p:spPr>
          <a:xfrm xmlns:a="http://schemas.openxmlformats.org/drawingml/2006/main">
            <a:off x="1392238" y="1857375"/>
            <a:ext cx="5073650" cy="44767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16DB699E-8054-4906-8126-13F5FB35CD26}"/>
              </a:ext>
            </a:extLst>
          </p:cNvPr>
          <p:cNvSpPr>
            <a:spLocks xmlns:a="http://schemas.openxmlformats.org/drawingml/2006/main" noGrp="1"/>
          </p:cNvSpPr>
          <p:nvPr/>
        </p:nvSpPr>
        <p:spPr>
          <a:xfrm xmlns:a="http://schemas.openxmlformats.org/drawingml/2006/main">
            <a:off x="7839075" y="2105025"/>
            <a:ext cx="3714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1">
                <a:solidFill>
                  <a:srgbClr val="222222"/>
                </a:solidFill>
                <a:latin typeface="Inter"/>
                <a:ea typeface="Inter"/>
                <a:cs typeface="Inter"/>
              </a:defRPr>
            </a:defPPr>
            <a:lvl1pPr>
              <a:defRPr sz="2100" b="1">
                <a:solidFill>
                  <a:srgbClr val="222222"/>
                </a:solidFill>
                <a:latin typeface="Inter"/>
                <a:ea typeface="Inter"/>
                <a:cs typeface="Inter"/>
              </a:defRPr>
            </a:lvl1pPr>
            <a:lvl2pPr>
              <a:defRPr sz="2100" b="1">
                <a:solidFill>
                  <a:srgbClr val="222222"/>
                </a:solidFill>
                <a:latin typeface="Inter"/>
                <a:ea typeface="Inter"/>
                <a:cs typeface="Inter"/>
              </a:defRPr>
            </a:lvl2pPr>
            <a:lvl3pPr>
              <a:defRPr sz="2100" b="1">
                <a:solidFill>
                  <a:srgbClr val="222222"/>
                </a:solidFill>
                <a:latin typeface="Inter"/>
                <a:ea typeface="Inter"/>
                <a:cs typeface="Inter"/>
              </a:defRPr>
            </a:lvl3pPr>
            <a:lvl4pPr>
              <a:defRPr sz="2100" b="1">
                <a:solidFill>
                  <a:srgbClr val="222222"/>
                </a:solidFill>
                <a:latin typeface="Inter"/>
                <a:ea typeface="Inter"/>
                <a:cs typeface="Inter"/>
              </a:defRPr>
            </a:lvl4pPr>
            <a:lvl5pPr>
              <a:defRPr sz="2100" b="1">
                <a:solidFill>
                  <a:srgbClr val="222222"/>
                </a:solidFill>
                <a:latin typeface="Inter"/>
                <a:ea typeface="Inter"/>
                <a:cs typeface="Inter"/>
              </a:defRPr>
            </a:lvl5pPr>
            <a:lvl6pPr>
              <a:defRPr sz="2100" b="1">
                <a:solidFill>
                  <a:srgbClr val="222222"/>
                </a:solidFill>
                <a:latin typeface="Inter"/>
                <a:ea typeface="Inter"/>
                <a:cs typeface="Inter"/>
              </a:defRPr>
            </a:lvl6pPr>
            <a:lvl7pPr>
              <a:defRPr sz="2100" b="1">
                <a:solidFill>
                  <a:srgbClr val="222222"/>
                </a:solidFill>
                <a:latin typeface="Inter"/>
                <a:ea typeface="Inter"/>
                <a:cs typeface="Inter"/>
              </a:defRPr>
            </a:lvl7pPr>
            <a:lvl8pPr>
              <a:defRPr sz="2100" b="1">
                <a:solidFill>
                  <a:srgbClr val="222222"/>
                </a:solidFill>
                <a:latin typeface="Inter"/>
                <a:ea typeface="Inter"/>
                <a:cs typeface="Inter"/>
              </a:defRPr>
            </a:lvl8pPr>
            <a:lvl9pPr>
              <a:defRPr sz="2100" b="1">
                <a:solidFill>
                  <a:srgbClr val="222222"/>
                </a:solidFill>
                <a:latin typeface="Inter"/>
                <a:ea typeface="Inter"/>
                <a:cs typeface="Inter"/>
              </a:defRPr>
            </a:lvl9pPr>
          </a:lstStyle>
          <a:p xmlns:a="http://schemas.openxmlformats.org/drawingml/2006/main">
            <a:pPr>
              <a:defRPr sz="2100" b="1">
                <a:solidFill>
                  <a:srgbClr val="222222"/>
                </a:solidFill>
                <a:latin typeface="Inter"/>
                <a:ea typeface="Inter"/>
                <a:cs typeface="Inter"/>
              </a:defRPr>
            </a:pPr>
            <a:r>
              <a:rPr sz="2100" b="1">
                <a:solidFill>
                  <a:srgbClr val="222222"/>
                </a:solidFill>
                <a:latin typeface="Inter"/>
                <a:ea typeface="Inter"/>
                <a:cs typeface="Inter"/>
              </a:rPr>
              <a:t>Trust and access</a:t>
            </a:r>
          </a:p>
        </p:txBody>
      </p:sp>
      <p:sp>
        <p:nvSpPr>
          <p:cNvPr id="6" name="">
            <a:extLst xmlns:a="http://schemas.openxmlformats.org/drawingml/2006/main">
              <a:ext uri="{FF2B5EF4-FFF2-40B4-BE49-F238E27FC236}">
                <a16:creationId xmlns:a16="http://schemas.microsoft.com/office/drawing/2014/main" id="{DCC505E1-D567-42A4-A471-27243A5026A4}"/>
              </a:ext>
            </a:extLst>
          </p:cNvPr>
          <p:cNvSpPr>
            <a:spLocks xmlns:a="http://schemas.openxmlformats.org/drawingml/2006/main" noGrp="1"/>
          </p:cNvSpPr>
          <p:nvPr/>
        </p:nvSpPr>
        <p:spPr>
          <a:xfrm xmlns:a="http://schemas.openxmlformats.org/drawingml/2006/main">
            <a:off x="7839075" y="2590800"/>
            <a:ext cx="3714750" cy="1533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444444"/>
                </a:solidFill>
                <a:latin typeface="Inter"/>
                <a:ea typeface="Inter"/>
                <a:cs typeface="Inter"/>
              </a:defRPr>
            </a:defPPr>
            <a:lvl1pPr>
              <a:defRPr sz="1725" b="0">
                <a:solidFill>
                  <a:srgbClr val="444444"/>
                </a:solidFill>
                <a:latin typeface="Inter"/>
                <a:ea typeface="Inter"/>
                <a:cs typeface="Inter"/>
              </a:defRPr>
            </a:lvl1pPr>
            <a:lvl2pPr>
              <a:defRPr sz="1725" b="0">
                <a:solidFill>
                  <a:srgbClr val="444444"/>
                </a:solidFill>
                <a:latin typeface="Inter"/>
                <a:ea typeface="Inter"/>
                <a:cs typeface="Inter"/>
              </a:defRPr>
            </a:lvl2pPr>
            <a:lvl3pPr>
              <a:defRPr sz="1725" b="0">
                <a:solidFill>
                  <a:srgbClr val="444444"/>
                </a:solidFill>
                <a:latin typeface="Inter"/>
                <a:ea typeface="Inter"/>
                <a:cs typeface="Inter"/>
              </a:defRPr>
            </a:lvl3pPr>
            <a:lvl4pPr>
              <a:defRPr sz="1725" b="0">
                <a:solidFill>
                  <a:srgbClr val="444444"/>
                </a:solidFill>
                <a:latin typeface="Inter"/>
                <a:ea typeface="Inter"/>
                <a:cs typeface="Inter"/>
              </a:defRPr>
            </a:lvl4pPr>
            <a:lvl5pPr>
              <a:defRPr sz="1725" b="0">
                <a:solidFill>
                  <a:srgbClr val="444444"/>
                </a:solidFill>
                <a:latin typeface="Inter"/>
                <a:ea typeface="Inter"/>
                <a:cs typeface="Inter"/>
              </a:defRPr>
            </a:lvl5pPr>
            <a:lvl6pPr>
              <a:defRPr sz="1725" b="0">
                <a:solidFill>
                  <a:srgbClr val="444444"/>
                </a:solidFill>
                <a:latin typeface="Inter"/>
                <a:ea typeface="Inter"/>
                <a:cs typeface="Inter"/>
              </a:defRPr>
            </a:lvl6pPr>
            <a:lvl7pPr>
              <a:defRPr sz="1725" b="0">
                <a:solidFill>
                  <a:srgbClr val="444444"/>
                </a:solidFill>
                <a:latin typeface="Inter"/>
                <a:ea typeface="Inter"/>
                <a:cs typeface="Inter"/>
              </a:defRPr>
            </a:lvl7pPr>
            <a:lvl8pPr>
              <a:defRPr sz="1725" b="0">
                <a:solidFill>
                  <a:srgbClr val="444444"/>
                </a:solidFill>
                <a:latin typeface="Inter"/>
                <a:ea typeface="Inter"/>
                <a:cs typeface="Inter"/>
              </a:defRPr>
            </a:lvl8pPr>
            <a:lvl9pPr>
              <a:defRPr sz="1725" b="0">
                <a:solidFill>
                  <a:srgbClr val="444444"/>
                </a:solidFill>
                <a:latin typeface="Inter"/>
                <a:ea typeface="Inter"/>
                <a:cs typeface="Inter"/>
              </a:defRPr>
            </a:lvl9pPr>
          </a:lstStyle>
          <a:p xmlns:a="http://schemas.openxmlformats.org/drawingml/2006/main">
            <a:pPr marL="228600" indent="-152400">
              <a:spcAft>
                <a:spcPts val="1200"/>
              </a:spcAft>
              <a:buChar char="•"/>
              <a:defRPr sz="1725" b="0">
                <a:solidFill>
                  <a:srgbClr val="444444"/>
                </a:solidFill>
                <a:latin typeface="Inter"/>
                <a:ea typeface="Inter"/>
                <a:cs typeface="Inter"/>
              </a:defRPr>
            </a:pPr>
            <a:r>
              <a:t>Identify the caller and permitted payment objects.</a:t>
            </a:r>
          </a:p>
          <a:p xmlns:a="http://schemas.openxmlformats.org/drawingml/2006/main">
            <a:pPr marL="228600" indent="-152400">
              <a:spcAft>
                <a:spcPts val="1200"/>
              </a:spcAft>
              <a:buChar char="•"/>
              <a:defRPr sz="1725" b="0">
                <a:solidFill>
                  <a:srgbClr val="444444"/>
                </a:solidFill>
                <a:latin typeface="Inter"/>
                <a:ea typeface="Inter"/>
                <a:cs typeface="Inter"/>
              </a:defRPr>
            </a:pPr>
            <a:r>
              <a:t>Agree exposed endpoints, network paths and data locations.</a:t>
            </a:r>
          </a:p>
        </p:txBody>
      </p:sp>
      <p:sp>
        <p:nvSpPr>
          <p:cNvPr id="7" name="">
            <a:extLst xmlns:a="http://schemas.openxmlformats.org/drawingml/2006/main">
              <a:ext uri="{FF2B5EF4-FFF2-40B4-BE49-F238E27FC236}">
                <a16:creationId xmlns:a16="http://schemas.microsoft.com/office/drawing/2014/main" id="{899A6A47-13A8-48CF-B741-ACFA26519F9E}"/>
              </a:ext>
            </a:extLst>
          </p:cNvPr>
          <p:cNvSpPr>
            <a:spLocks xmlns:a="http://schemas.openxmlformats.org/drawingml/2006/main" noGrp="1"/>
          </p:cNvSpPr>
          <p:nvPr/>
        </p:nvSpPr>
        <p:spPr>
          <a:xfrm xmlns:a="http://schemas.openxmlformats.org/drawingml/2006/main">
            <a:off x="7839075" y="4400550"/>
            <a:ext cx="3714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1">
                <a:solidFill>
                  <a:srgbClr val="222222"/>
                </a:solidFill>
                <a:latin typeface="Inter"/>
                <a:ea typeface="Inter"/>
                <a:cs typeface="Inter"/>
              </a:defRPr>
            </a:defPPr>
            <a:lvl1pPr>
              <a:defRPr sz="2100" b="1">
                <a:solidFill>
                  <a:srgbClr val="222222"/>
                </a:solidFill>
                <a:latin typeface="Inter"/>
                <a:ea typeface="Inter"/>
                <a:cs typeface="Inter"/>
              </a:defRPr>
            </a:lvl1pPr>
            <a:lvl2pPr>
              <a:defRPr sz="2100" b="1">
                <a:solidFill>
                  <a:srgbClr val="222222"/>
                </a:solidFill>
                <a:latin typeface="Inter"/>
                <a:ea typeface="Inter"/>
                <a:cs typeface="Inter"/>
              </a:defRPr>
            </a:lvl2pPr>
            <a:lvl3pPr>
              <a:defRPr sz="2100" b="1">
                <a:solidFill>
                  <a:srgbClr val="222222"/>
                </a:solidFill>
                <a:latin typeface="Inter"/>
                <a:ea typeface="Inter"/>
                <a:cs typeface="Inter"/>
              </a:defRPr>
            </a:lvl3pPr>
            <a:lvl4pPr>
              <a:defRPr sz="2100" b="1">
                <a:solidFill>
                  <a:srgbClr val="222222"/>
                </a:solidFill>
                <a:latin typeface="Inter"/>
                <a:ea typeface="Inter"/>
                <a:cs typeface="Inter"/>
              </a:defRPr>
            </a:lvl4pPr>
            <a:lvl5pPr>
              <a:defRPr sz="2100" b="1">
                <a:solidFill>
                  <a:srgbClr val="222222"/>
                </a:solidFill>
                <a:latin typeface="Inter"/>
                <a:ea typeface="Inter"/>
                <a:cs typeface="Inter"/>
              </a:defRPr>
            </a:lvl5pPr>
            <a:lvl6pPr>
              <a:defRPr sz="2100" b="1">
                <a:solidFill>
                  <a:srgbClr val="222222"/>
                </a:solidFill>
                <a:latin typeface="Inter"/>
                <a:ea typeface="Inter"/>
                <a:cs typeface="Inter"/>
              </a:defRPr>
            </a:lvl6pPr>
            <a:lvl7pPr>
              <a:defRPr sz="2100" b="1">
                <a:solidFill>
                  <a:srgbClr val="222222"/>
                </a:solidFill>
                <a:latin typeface="Inter"/>
                <a:ea typeface="Inter"/>
                <a:cs typeface="Inter"/>
              </a:defRPr>
            </a:lvl7pPr>
            <a:lvl8pPr>
              <a:defRPr sz="2100" b="1">
                <a:solidFill>
                  <a:srgbClr val="222222"/>
                </a:solidFill>
                <a:latin typeface="Inter"/>
                <a:ea typeface="Inter"/>
                <a:cs typeface="Inter"/>
              </a:defRPr>
            </a:lvl8pPr>
            <a:lvl9pPr>
              <a:defRPr sz="2100" b="1">
                <a:solidFill>
                  <a:srgbClr val="222222"/>
                </a:solidFill>
                <a:latin typeface="Inter"/>
                <a:ea typeface="Inter"/>
                <a:cs typeface="Inter"/>
              </a:defRPr>
            </a:lvl9pPr>
          </a:lstStyle>
          <a:p xmlns:a="http://schemas.openxmlformats.org/drawingml/2006/main">
            <a:pPr>
              <a:defRPr sz="2100" b="1">
                <a:solidFill>
                  <a:srgbClr val="222222"/>
                </a:solidFill>
                <a:latin typeface="Inter"/>
                <a:ea typeface="Inter"/>
                <a:cs typeface="Inter"/>
              </a:defRPr>
            </a:pPr>
            <a:r>
              <a:rPr sz="2100" b="1">
                <a:solidFill>
                  <a:srgbClr val="222222"/>
                </a:solidFill>
                <a:latin typeface="Inter"/>
                <a:ea typeface="Inter"/>
                <a:cs typeface="Inter"/>
              </a:rPr>
              <a:t>Demand and resilience</a:t>
            </a:r>
          </a:p>
        </p:txBody>
      </p:sp>
      <p:sp>
        <p:nvSpPr>
          <p:cNvPr id="8" name="">
            <a:extLst xmlns:a="http://schemas.openxmlformats.org/drawingml/2006/main">
              <a:ext uri="{FF2B5EF4-FFF2-40B4-BE49-F238E27FC236}">
                <a16:creationId xmlns:a16="http://schemas.microsoft.com/office/drawing/2014/main" id="{00CC140A-3E66-4151-B82C-2CA708716600}"/>
              </a:ext>
            </a:extLst>
          </p:cNvPr>
          <p:cNvSpPr>
            <a:spLocks xmlns:a="http://schemas.openxmlformats.org/drawingml/2006/main" noGrp="1"/>
          </p:cNvSpPr>
          <p:nvPr/>
        </p:nvSpPr>
        <p:spPr>
          <a:xfrm xmlns:a="http://schemas.openxmlformats.org/drawingml/2006/main">
            <a:off x="7839075" y="4876800"/>
            <a:ext cx="37147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444444"/>
                </a:solidFill>
                <a:latin typeface="Inter"/>
                <a:ea typeface="Inter"/>
                <a:cs typeface="Inter"/>
              </a:defRPr>
            </a:defPPr>
            <a:lvl1pPr>
              <a:defRPr sz="1725" b="0">
                <a:solidFill>
                  <a:srgbClr val="444444"/>
                </a:solidFill>
                <a:latin typeface="Inter"/>
                <a:ea typeface="Inter"/>
                <a:cs typeface="Inter"/>
              </a:defRPr>
            </a:lvl1pPr>
            <a:lvl2pPr>
              <a:defRPr sz="1725" b="0">
                <a:solidFill>
                  <a:srgbClr val="444444"/>
                </a:solidFill>
                <a:latin typeface="Inter"/>
                <a:ea typeface="Inter"/>
                <a:cs typeface="Inter"/>
              </a:defRPr>
            </a:lvl2pPr>
            <a:lvl3pPr>
              <a:defRPr sz="1725" b="0">
                <a:solidFill>
                  <a:srgbClr val="444444"/>
                </a:solidFill>
                <a:latin typeface="Inter"/>
                <a:ea typeface="Inter"/>
                <a:cs typeface="Inter"/>
              </a:defRPr>
            </a:lvl3pPr>
            <a:lvl4pPr>
              <a:defRPr sz="1725" b="0">
                <a:solidFill>
                  <a:srgbClr val="444444"/>
                </a:solidFill>
                <a:latin typeface="Inter"/>
                <a:ea typeface="Inter"/>
                <a:cs typeface="Inter"/>
              </a:defRPr>
            </a:lvl4pPr>
            <a:lvl5pPr>
              <a:defRPr sz="1725" b="0">
                <a:solidFill>
                  <a:srgbClr val="444444"/>
                </a:solidFill>
                <a:latin typeface="Inter"/>
                <a:ea typeface="Inter"/>
                <a:cs typeface="Inter"/>
              </a:defRPr>
            </a:lvl5pPr>
            <a:lvl6pPr>
              <a:defRPr sz="1725" b="0">
                <a:solidFill>
                  <a:srgbClr val="444444"/>
                </a:solidFill>
                <a:latin typeface="Inter"/>
                <a:ea typeface="Inter"/>
                <a:cs typeface="Inter"/>
              </a:defRPr>
            </a:lvl6pPr>
            <a:lvl7pPr>
              <a:defRPr sz="1725" b="0">
                <a:solidFill>
                  <a:srgbClr val="444444"/>
                </a:solidFill>
                <a:latin typeface="Inter"/>
                <a:ea typeface="Inter"/>
                <a:cs typeface="Inter"/>
              </a:defRPr>
            </a:lvl7pPr>
            <a:lvl8pPr>
              <a:defRPr sz="1725" b="0">
                <a:solidFill>
                  <a:srgbClr val="444444"/>
                </a:solidFill>
                <a:latin typeface="Inter"/>
                <a:ea typeface="Inter"/>
                <a:cs typeface="Inter"/>
              </a:defRPr>
            </a:lvl8pPr>
            <a:lvl9pPr>
              <a:defRPr sz="1725" b="0">
                <a:solidFill>
                  <a:srgbClr val="444444"/>
                </a:solidFill>
                <a:latin typeface="Inter"/>
                <a:ea typeface="Inter"/>
                <a:cs typeface="Inter"/>
              </a:defRPr>
            </a:lvl9pPr>
          </a:lstStyle>
          <a:p xmlns:a="http://schemas.openxmlformats.org/drawingml/2006/main">
            <a:pPr marL="228600" indent="-152400">
              <a:spcAft>
                <a:spcPts val="1200"/>
              </a:spcAft>
              <a:buChar char="•"/>
              <a:defRPr sz="1725" b="0">
                <a:solidFill>
                  <a:srgbClr val="444444"/>
                </a:solidFill>
                <a:latin typeface="Inter"/>
                <a:ea typeface="Inter"/>
                <a:cs typeface="Inter"/>
              </a:defRPr>
            </a:pPr>
            <a:r>
              <a:t>Measure normal and peak demand before setting limits.</a:t>
            </a:r>
          </a:p>
          <a:p xmlns:a="http://schemas.openxmlformats.org/drawingml/2006/main">
            <a:pPr marL="228600" indent="-152400">
              <a:spcAft>
                <a:spcPts val="1200"/>
              </a:spcAft>
              <a:buChar char="•"/>
              <a:defRPr sz="1725" b="0">
                <a:solidFill>
                  <a:srgbClr val="444444"/>
                </a:solidFill>
                <a:latin typeface="Inter"/>
                <a:ea typeface="Inter"/>
                <a:cs typeface="Inter"/>
              </a:defRPr>
            </a:pPr>
            <a:r>
              <a:t>Test retries, delays and recovery without duplicate processing.</a:t>
            </a:r>
          </a:p>
        </p:txBody>
      </p:sp>
      <p:sp>
        <p:nvSpPr>
          <p:cNvPr id="9" name="">
            <a:extLst xmlns:a="http://schemas.openxmlformats.org/drawingml/2006/main">
              <a:ext uri="{FF2B5EF4-FFF2-40B4-BE49-F238E27FC236}">
                <a16:creationId xmlns:a16="http://schemas.microsoft.com/office/drawing/2014/main" id="{9DE524FC-225F-44A6-B888-DF261026E8B5}"/>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595161457"/>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2E860F2B-4139-41F1-903A-C41C5320BF55}"/>
              </a:ext>
            </a:extLst>
          </p:cNvPr>
          <p:cNvPicPr>
            <a:picLocks xmlns:a="http://schemas.openxmlformats.org/drawingml/2006/main" noChangeAspect="1"/>
          </p:cNvPicPr>
          <p:nvPr/>
        </p:nvPicPr>
        <p:blipFill>
          <a:blip xmlns:r="http://schemas.openxmlformats.org/officeDocument/2006/relationships" xmlns:a="http://schemas.openxmlformats.org/drawingml/2006/main" r:embed="R3782a2bea5fa4999"/>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A7E89C3-696B-4A44-AEB7-E992ADA3CD1A}"/>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16</a:t>
            </a:r>
          </a:p>
        </p:txBody>
      </p:sp>
      <p:sp>
        <p:nvSpPr>
          <p:cNvPr id="3" name="">
            <a:extLst xmlns:a="http://schemas.openxmlformats.org/drawingml/2006/main">
              <a:ext uri="{FF2B5EF4-FFF2-40B4-BE49-F238E27FC236}">
                <a16:creationId xmlns:a16="http://schemas.microsoft.com/office/drawing/2014/main" id="{04C74FE3-BA56-4C56-895C-E38330331C4C}"/>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API design starts with shared domain meaning</a:t>
            </a:r>
          </a:p>
        </p:txBody>
      </p:sp>
      <p:pic>
        <p:nvPicPr>
          <p:cNvPr id="4" name="">
            <a:extLst xmlns:a="http://schemas.openxmlformats.org/drawingml/2006/main">
              <a:ext uri="{FF2B5EF4-FFF2-40B4-BE49-F238E27FC236}">
                <a16:creationId xmlns:a16="http://schemas.microsoft.com/office/drawing/2014/main" id="{86914AC3-5BAD-4430-A970-7265B2B9310F}"/>
              </a:ext>
            </a:extLst>
          </p:cNvPr>
          <p:cNvPicPr>
            <a:picLocks xmlns:a="http://schemas.openxmlformats.org/drawingml/2006/main" noChangeAspect="1"/>
          </p:cNvPicPr>
          <p:nvPr/>
        </p:nvPicPr>
        <p:blipFill>
          <a:blip xmlns:r="http://schemas.openxmlformats.org/officeDocument/2006/relationships" xmlns:a="http://schemas.openxmlformats.org/drawingml/2006/main" r:embed="R414461ccd0d84c71"/>
          <a:stretch xmlns:a="http://schemas.openxmlformats.org/drawingml/2006/main"/>
        </p:blipFill>
        <p:spPr>
          <a:xfrm xmlns:a="http://schemas.openxmlformats.org/drawingml/2006/main">
            <a:off x="1322387" y="1847850"/>
            <a:ext cx="5127625" cy="4524375"/>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00743C04-D997-4055-BCAD-459947AFA80C}"/>
              </a:ext>
            </a:extLst>
          </p:cNvPr>
          <p:cNvSpPr>
            <a:spLocks xmlns:a="http://schemas.openxmlformats.org/drawingml/2006/main" noGrp="1"/>
          </p:cNvSpPr>
          <p:nvPr/>
        </p:nvSpPr>
        <p:spPr>
          <a:xfrm xmlns:a="http://schemas.openxmlformats.org/drawingml/2006/main">
            <a:off x="7839075" y="2133600"/>
            <a:ext cx="3714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1">
                <a:solidFill>
                  <a:srgbClr val="222222"/>
                </a:solidFill>
                <a:latin typeface="Inter"/>
                <a:ea typeface="Inter"/>
                <a:cs typeface="Inter"/>
              </a:defRPr>
            </a:defPPr>
            <a:lvl1pPr>
              <a:defRPr sz="2100" b="1">
                <a:solidFill>
                  <a:srgbClr val="222222"/>
                </a:solidFill>
                <a:latin typeface="Inter"/>
                <a:ea typeface="Inter"/>
                <a:cs typeface="Inter"/>
              </a:defRPr>
            </a:lvl1pPr>
            <a:lvl2pPr>
              <a:defRPr sz="2100" b="1">
                <a:solidFill>
                  <a:srgbClr val="222222"/>
                </a:solidFill>
                <a:latin typeface="Inter"/>
                <a:ea typeface="Inter"/>
                <a:cs typeface="Inter"/>
              </a:defRPr>
            </a:lvl2pPr>
            <a:lvl3pPr>
              <a:defRPr sz="2100" b="1">
                <a:solidFill>
                  <a:srgbClr val="222222"/>
                </a:solidFill>
                <a:latin typeface="Inter"/>
                <a:ea typeface="Inter"/>
                <a:cs typeface="Inter"/>
              </a:defRPr>
            </a:lvl3pPr>
            <a:lvl4pPr>
              <a:defRPr sz="2100" b="1">
                <a:solidFill>
                  <a:srgbClr val="222222"/>
                </a:solidFill>
                <a:latin typeface="Inter"/>
                <a:ea typeface="Inter"/>
                <a:cs typeface="Inter"/>
              </a:defRPr>
            </a:lvl4pPr>
            <a:lvl5pPr>
              <a:defRPr sz="2100" b="1">
                <a:solidFill>
                  <a:srgbClr val="222222"/>
                </a:solidFill>
                <a:latin typeface="Inter"/>
                <a:ea typeface="Inter"/>
                <a:cs typeface="Inter"/>
              </a:defRPr>
            </a:lvl5pPr>
            <a:lvl6pPr>
              <a:defRPr sz="2100" b="1">
                <a:solidFill>
                  <a:srgbClr val="222222"/>
                </a:solidFill>
                <a:latin typeface="Inter"/>
                <a:ea typeface="Inter"/>
                <a:cs typeface="Inter"/>
              </a:defRPr>
            </a:lvl6pPr>
            <a:lvl7pPr>
              <a:defRPr sz="2100" b="1">
                <a:solidFill>
                  <a:srgbClr val="222222"/>
                </a:solidFill>
                <a:latin typeface="Inter"/>
                <a:ea typeface="Inter"/>
                <a:cs typeface="Inter"/>
              </a:defRPr>
            </a:lvl7pPr>
            <a:lvl8pPr>
              <a:defRPr sz="2100" b="1">
                <a:solidFill>
                  <a:srgbClr val="222222"/>
                </a:solidFill>
                <a:latin typeface="Inter"/>
                <a:ea typeface="Inter"/>
                <a:cs typeface="Inter"/>
              </a:defRPr>
            </a:lvl8pPr>
            <a:lvl9pPr>
              <a:defRPr sz="2100" b="1">
                <a:solidFill>
                  <a:srgbClr val="222222"/>
                </a:solidFill>
                <a:latin typeface="Inter"/>
                <a:ea typeface="Inter"/>
                <a:cs typeface="Inter"/>
              </a:defRPr>
            </a:lvl9pPr>
          </a:lstStyle>
          <a:p xmlns:a="http://schemas.openxmlformats.org/drawingml/2006/main">
            <a:pPr>
              <a:defRPr sz="2100" b="1">
                <a:solidFill>
                  <a:srgbClr val="222222"/>
                </a:solidFill>
                <a:latin typeface="Inter"/>
                <a:ea typeface="Inter"/>
                <a:cs typeface="Inter"/>
              </a:defRPr>
            </a:pPr>
            <a:r>
              <a:rPr sz="2100" b="1">
                <a:solidFill>
                  <a:srgbClr val="222222"/>
                </a:solidFill>
                <a:latin typeface="Inter"/>
                <a:ea typeface="Inter"/>
                <a:cs typeface="Inter"/>
              </a:rPr>
              <a:t>Payment and payee</a:t>
            </a:r>
          </a:p>
        </p:txBody>
      </p:sp>
      <p:sp>
        <p:nvSpPr>
          <p:cNvPr id="6" name="">
            <a:extLst xmlns:a="http://schemas.openxmlformats.org/drawingml/2006/main">
              <a:ext uri="{FF2B5EF4-FFF2-40B4-BE49-F238E27FC236}">
                <a16:creationId xmlns:a16="http://schemas.microsoft.com/office/drawing/2014/main" id="{C578B982-5DBA-41E4-B103-F403C9D2643D}"/>
              </a:ext>
            </a:extLst>
          </p:cNvPr>
          <p:cNvSpPr>
            <a:spLocks xmlns:a="http://schemas.openxmlformats.org/drawingml/2006/main" noGrp="1"/>
          </p:cNvSpPr>
          <p:nvPr/>
        </p:nvSpPr>
        <p:spPr>
          <a:xfrm xmlns:a="http://schemas.openxmlformats.org/drawingml/2006/main">
            <a:off x="7839075" y="2600325"/>
            <a:ext cx="3714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0">
                <a:solidFill>
                  <a:srgbClr val="444444"/>
                </a:solidFill>
                <a:latin typeface="Inter"/>
                <a:ea typeface="Inter"/>
                <a:cs typeface="Inter"/>
              </a:defRPr>
            </a:defPPr>
            <a:lvl1pPr>
              <a:defRPr sz="1875" b="0">
                <a:solidFill>
                  <a:srgbClr val="444444"/>
                </a:solidFill>
                <a:latin typeface="Inter"/>
                <a:ea typeface="Inter"/>
                <a:cs typeface="Inter"/>
              </a:defRPr>
            </a:lvl1pPr>
            <a:lvl2pPr>
              <a:defRPr sz="1875" b="0">
                <a:solidFill>
                  <a:srgbClr val="444444"/>
                </a:solidFill>
                <a:latin typeface="Inter"/>
                <a:ea typeface="Inter"/>
                <a:cs typeface="Inter"/>
              </a:defRPr>
            </a:lvl2pPr>
            <a:lvl3pPr>
              <a:defRPr sz="1875" b="0">
                <a:solidFill>
                  <a:srgbClr val="444444"/>
                </a:solidFill>
                <a:latin typeface="Inter"/>
                <a:ea typeface="Inter"/>
                <a:cs typeface="Inter"/>
              </a:defRPr>
            </a:lvl3pPr>
            <a:lvl4pPr>
              <a:defRPr sz="1875" b="0">
                <a:solidFill>
                  <a:srgbClr val="444444"/>
                </a:solidFill>
                <a:latin typeface="Inter"/>
                <a:ea typeface="Inter"/>
                <a:cs typeface="Inter"/>
              </a:defRPr>
            </a:lvl4pPr>
            <a:lvl5pPr>
              <a:defRPr sz="1875" b="0">
                <a:solidFill>
                  <a:srgbClr val="444444"/>
                </a:solidFill>
                <a:latin typeface="Inter"/>
                <a:ea typeface="Inter"/>
                <a:cs typeface="Inter"/>
              </a:defRPr>
            </a:lvl5pPr>
            <a:lvl6pPr>
              <a:defRPr sz="1875" b="0">
                <a:solidFill>
                  <a:srgbClr val="444444"/>
                </a:solidFill>
                <a:latin typeface="Inter"/>
                <a:ea typeface="Inter"/>
                <a:cs typeface="Inter"/>
              </a:defRPr>
            </a:lvl6pPr>
            <a:lvl7pPr>
              <a:defRPr sz="1875" b="0">
                <a:solidFill>
                  <a:srgbClr val="444444"/>
                </a:solidFill>
                <a:latin typeface="Inter"/>
                <a:ea typeface="Inter"/>
                <a:cs typeface="Inter"/>
              </a:defRPr>
            </a:lvl7pPr>
            <a:lvl8pPr>
              <a:defRPr sz="1875" b="0">
                <a:solidFill>
                  <a:srgbClr val="444444"/>
                </a:solidFill>
                <a:latin typeface="Inter"/>
                <a:ea typeface="Inter"/>
                <a:cs typeface="Inter"/>
              </a:defRPr>
            </a:lvl8pPr>
            <a:lvl9pPr>
              <a:defRPr sz="1875" b="0">
                <a:solidFill>
                  <a:srgbClr val="444444"/>
                </a:solidFill>
                <a:latin typeface="Inter"/>
                <a:ea typeface="Inter"/>
                <a:cs typeface="Inter"/>
              </a:defRPr>
            </a:lvl9pPr>
          </a:lstStyle>
          <a:p xmlns:a="http://schemas.openxmlformats.org/drawingml/2006/main">
            <a:pPr>
              <a:defRPr sz="1875" b="0">
                <a:solidFill>
                  <a:srgbClr val="444444"/>
                </a:solidFill>
                <a:latin typeface="Inter"/>
                <a:ea typeface="Inter"/>
                <a:cs typeface="Inter"/>
              </a:defRPr>
            </a:pPr>
            <a:r>
              <a:rPr sz="1875" b="0">
                <a:solidFill>
                  <a:srgbClr val="444444"/>
                </a:solidFill>
                <a:latin typeface="Inter"/>
                <a:ea typeface="Inter"/>
                <a:cs typeface="Inter"/>
              </a:rPr>
              <a:t>A payment is an instruction with an amount, currency, payee and a lifecycle status.</a:t>
            </a:r>
          </a:p>
        </p:txBody>
      </p:sp>
      <p:sp>
        <p:nvSpPr>
          <p:cNvPr id="7" name="">
            <a:extLst xmlns:a="http://schemas.openxmlformats.org/drawingml/2006/main">
              <a:ext uri="{FF2B5EF4-FFF2-40B4-BE49-F238E27FC236}">
                <a16:creationId xmlns:a16="http://schemas.microsoft.com/office/drawing/2014/main" id="{D263F980-F6EB-464E-A595-00F77827AF2F}"/>
              </a:ext>
            </a:extLst>
          </p:cNvPr>
          <p:cNvSpPr>
            <a:spLocks xmlns:a="http://schemas.openxmlformats.org/drawingml/2006/main" noGrp="1"/>
          </p:cNvSpPr>
          <p:nvPr/>
        </p:nvSpPr>
        <p:spPr>
          <a:xfrm xmlns:a="http://schemas.openxmlformats.org/drawingml/2006/main">
            <a:off x="7839075" y="4019550"/>
            <a:ext cx="37147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1">
                <a:solidFill>
                  <a:srgbClr val="222222"/>
                </a:solidFill>
                <a:latin typeface="Inter"/>
                <a:ea typeface="Inter"/>
                <a:cs typeface="Inter"/>
              </a:defRPr>
            </a:defPPr>
            <a:lvl1pPr>
              <a:defRPr sz="2100" b="1">
                <a:solidFill>
                  <a:srgbClr val="222222"/>
                </a:solidFill>
                <a:latin typeface="Inter"/>
                <a:ea typeface="Inter"/>
                <a:cs typeface="Inter"/>
              </a:defRPr>
            </a:lvl1pPr>
            <a:lvl2pPr>
              <a:defRPr sz="2100" b="1">
                <a:solidFill>
                  <a:srgbClr val="222222"/>
                </a:solidFill>
                <a:latin typeface="Inter"/>
                <a:ea typeface="Inter"/>
                <a:cs typeface="Inter"/>
              </a:defRPr>
            </a:lvl2pPr>
            <a:lvl3pPr>
              <a:defRPr sz="2100" b="1">
                <a:solidFill>
                  <a:srgbClr val="222222"/>
                </a:solidFill>
                <a:latin typeface="Inter"/>
                <a:ea typeface="Inter"/>
                <a:cs typeface="Inter"/>
              </a:defRPr>
            </a:lvl3pPr>
            <a:lvl4pPr>
              <a:defRPr sz="2100" b="1">
                <a:solidFill>
                  <a:srgbClr val="222222"/>
                </a:solidFill>
                <a:latin typeface="Inter"/>
                <a:ea typeface="Inter"/>
                <a:cs typeface="Inter"/>
              </a:defRPr>
            </a:lvl4pPr>
            <a:lvl5pPr>
              <a:defRPr sz="2100" b="1">
                <a:solidFill>
                  <a:srgbClr val="222222"/>
                </a:solidFill>
                <a:latin typeface="Inter"/>
                <a:ea typeface="Inter"/>
                <a:cs typeface="Inter"/>
              </a:defRPr>
            </a:lvl5pPr>
            <a:lvl6pPr>
              <a:defRPr sz="2100" b="1">
                <a:solidFill>
                  <a:srgbClr val="222222"/>
                </a:solidFill>
                <a:latin typeface="Inter"/>
                <a:ea typeface="Inter"/>
                <a:cs typeface="Inter"/>
              </a:defRPr>
            </a:lvl6pPr>
            <a:lvl7pPr>
              <a:defRPr sz="2100" b="1">
                <a:solidFill>
                  <a:srgbClr val="222222"/>
                </a:solidFill>
                <a:latin typeface="Inter"/>
                <a:ea typeface="Inter"/>
                <a:cs typeface="Inter"/>
              </a:defRPr>
            </a:lvl7pPr>
            <a:lvl8pPr>
              <a:defRPr sz="2100" b="1">
                <a:solidFill>
                  <a:srgbClr val="222222"/>
                </a:solidFill>
                <a:latin typeface="Inter"/>
                <a:ea typeface="Inter"/>
                <a:cs typeface="Inter"/>
              </a:defRPr>
            </a:lvl8pPr>
            <a:lvl9pPr>
              <a:defRPr sz="2100" b="1">
                <a:solidFill>
                  <a:srgbClr val="222222"/>
                </a:solidFill>
                <a:latin typeface="Inter"/>
                <a:ea typeface="Inter"/>
                <a:cs typeface="Inter"/>
              </a:defRPr>
            </a:lvl9pPr>
          </a:lstStyle>
          <a:p xmlns:a="http://schemas.openxmlformats.org/drawingml/2006/main">
            <a:pPr>
              <a:defRPr sz="2100" b="1">
                <a:solidFill>
                  <a:srgbClr val="222222"/>
                </a:solidFill>
                <a:latin typeface="Inter"/>
                <a:ea typeface="Inter"/>
                <a:cs typeface="Inter"/>
              </a:defRPr>
            </a:pPr>
            <a:r>
              <a:rPr sz="2100" b="1">
                <a:solidFill>
                  <a:srgbClr val="222222"/>
                </a:solidFill>
                <a:latin typeface="Inter"/>
                <a:ea typeface="Inter"/>
                <a:cs typeface="Inter"/>
              </a:rPr>
              <a:t>Business rules shape the contract</a:t>
            </a:r>
          </a:p>
        </p:txBody>
      </p:sp>
      <p:sp>
        <p:nvSpPr>
          <p:cNvPr id="8" name="">
            <a:extLst xmlns:a="http://schemas.openxmlformats.org/drawingml/2006/main">
              <a:ext uri="{FF2B5EF4-FFF2-40B4-BE49-F238E27FC236}">
                <a16:creationId xmlns:a16="http://schemas.microsoft.com/office/drawing/2014/main" id="{3F92E709-11E9-412E-B2D7-4FB045092B4F}"/>
              </a:ext>
            </a:extLst>
          </p:cNvPr>
          <p:cNvSpPr>
            <a:spLocks xmlns:a="http://schemas.openxmlformats.org/drawingml/2006/main" noGrp="1"/>
          </p:cNvSpPr>
          <p:nvPr/>
        </p:nvSpPr>
        <p:spPr>
          <a:xfrm xmlns:a="http://schemas.openxmlformats.org/drawingml/2006/main">
            <a:off x="7839075" y="4848225"/>
            <a:ext cx="3714750" cy="1400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444444"/>
                </a:solidFill>
                <a:latin typeface="Inter"/>
                <a:ea typeface="Inter"/>
                <a:cs typeface="Inter"/>
              </a:defRPr>
            </a:defPPr>
            <a:lvl1pPr>
              <a:defRPr sz="1725" b="0">
                <a:solidFill>
                  <a:srgbClr val="444444"/>
                </a:solidFill>
                <a:latin typeface="Inter"/>
                <a:ea typeface="Inter"/>
                <a:cs typeface="Inter"/>
              </a:defRPr>
            </a:lvl1pPr>
            <a:lvl2pPr>
              <a:defRPr sz="1725" b="0">
                <a:solidFill>
                  <a:srgbClr val="444444"/>
                </a:solidFill>
                <a:latin typeface="Inter"/>
                <a:ea typeface="Inter"/>
                <a:cs typeface="Inter"/>
              </a:defRPr>
            </a:lvl2pPr>
            <a:lvl3pPr>
              <a:defRPr sz="1725" b="0">
                <a:solidFill>
                  <a:srgbClr val="444444"/>
                </a:solidFill>
                <a:latin typeface="Inter"/>
                <a:ea typeface="Inter"/>
                <a:cs typeface="Inter"/>
              </a:defRPr>
            </a:lvl3pPr>
            <a:lvl4pPr>
              <a:defRPr sz="1725" b="0">
                <a:solidFill>
                  <a:srgbClr val="444444"/>
                </a:solidFill>
                <a:latin typeface="Inter"/>
                <a:ea typeface="Inter"/>
                <a:cs typeface="Inter"/>
              </a:defRPr>
            </a:lvl4pPr>
            <a:lvl5pPr>
              <a:defRPr sz="1725" b="0">
                <a:solidFill>
                  <a:srgbClr val="444444"/>
                </a:solidFill>
                <a:latin typeface="Inter"/>
                <a:ea typeface="Inter"/>
                <a:cs typeface="Inter"/>
              </a:defRPr>
            </a:lvl5pPr>
            <a:lvl6pPr>
              <a:defRPr sz="1725" b="0">
                <a:solidFill>
                  <a:srgbClr val="444444"/>
                </a:solidFill>
                <a:latin typeface="Inter"/>
                <a:ea typeface="Inter"/>
                <a:cs typeface="Inter"/>
              </a:defRPr>
            </a:lvl6pPr>
            <a:lvl7pPr>
              <a:defRPr sz="1725" b="0">
                <a:solidFill>
                  <a:srgbClr val="444444"/>
                </a:solidFill>
                <a:latin typeface="Inter"/>
                <a:ea typeface="Inter"/>
                <a:cs typeface="Inter"/>
              </a:defRPr>
            </a:lvl7pPr>
            <a:lvl8pPr>
              <a:defRPr sz="1725" b="0">
                <a:solidFill>
                  <a:srgbClr val="444444"/>
                </a:solidFill>
                <a:latin typeface="Inter"/>
                <a:ea typeface="Inter"/>
                <a:cs typeface="Inter"/>
              </a:defRPr>
            </a:lvl8pPr>
            <a:lvl9pPr>
              <a:defRPr sz="1725" b="0">
                <a:solidFill>
                  <a:srgbClr val="444444"/>
                </a:solidFill>
                <a:latin typeface="Inter"/>
                <a:ea typeface="Inter"/>
                <a:cs typeface="Inter"/>
              </a:defRPr>
            </a:lvl9pPr>
          </a:lstStyle>
          <a:p xmlns:a="http://schemas.openxmlformats.org/drawingml/2006/main">
            <a:pPr marL="228600" indent="-152400">
              <a:spcAft>
                <a:spcPts val="1000"/>
              </a:spcAft>
              <a:buChar char="•"/>
              <a:defRPr sz="1725" b="0">
                <a:solidFill>
                  <a:srgbClr val="444444"/>
                </a:solidFill>
                <a:latin typeface="Inter"/>
                <a:ea typeface="Inter"/>
                <a:cs typeface="Inter"/>
              </a:defRPr>
            </a:pPr>
            <a:r>
              <a:t>Keep accepted, pending and completed meanings distinct.</a:t>
            </a:r>
          </a:p>
          <a:p xmlns:a="http://schemas.openxmlformats.org/drawingml/2006/main">
            <a:pPr marL="228600" indent="-152400">
              <a:spcAft>
                <a:spcPts val="1000"/>
              </a:spcAft>
              <a:buChar char="•"/>
              <a:defRPr sz="1725" b="0">
                <a:solidFill>
                  <a:srgbClr val="444444"/>
                </a:solidFill>
                <a:latin typeface="Inter"/>
                <a:ea typeface="Inter"/>
                <a:cs typeface="Inter"/>
              </a:defRPr>
            </a:pPr>
            <a:r>
              <a:t>Agree ownership and the source of truth for state changes.</a:t>
            </a:r>
          </a:p>
        </p:txBody>
      </p:sp>
      <p:sp>
        <p:nvSpPr>
          <p:cNvPr id="9" name="">
            <a:extLst xmlns:a="http://schemas.openxmlformats.org/drawingml/2006/main">
              <a:ext uri="{FF2B5EF4-FFF2-40B4-BE49-F238E27FC236}">
                <a16:creationId xmlns:a16="http://schemas.microsoft.com/office/drawing/2014/main" id="{BA7A24DB-5A11-43CA-A9C7-38181CECEF8D}"/>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97359003"/>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4B103B92-480B-4401-9A83-E99142B8F941}"/>
              </a:ext>
            </a:extLst>
          </p:cNvPr>
          <p:cNvPicPr>
            <a:picLocks xmlns:a="http://schemas.openxmlformats.org/drawingml/2006/main" noChangeAspect="1"/>
          </p:cNvPicPr>
          <p:nvPr/>
        </p:nvPicPr>
        <p:blipFill>
          <a:blip xmlns:r="http://schemas.openxmlformats.org/officeDocument/2006/relationships" xmlns:a="http://schemas.openxmlformats.org/drawingml/2006/main" r:embed="R57bdf312c0974e6e"/>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6FE9660-23D5-473D-8C12-B983EBB58715}"/>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17</a:t>
            </a:r>
          </a:p>
        </p:txBody>
      </p:sp>
      <p:sp>
        <p:nvSpPr>
          <p:cNvPr id="3" name="">
            <a:extLst xmlns:a="http://schemas.openxmlformats.org/drawingml/2006/main">
              <a:ext uri="{FF2B5EF4-FFF2-40B4-BE49-F238E27FC236}">
                <a16:creationId xmlns:a16="http://schemas.microsoft.com/office/drawing/2014/main" id="{7BF562FF-D021-41CA-A8A5-D57D415876A1}"/>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Interaction design precedes the interface contract</a:t>
            </a:r>
          </a:p>
        </p:txBody>
      </p:sp>
      <p:graphicFrame>
        <p:nvGraphicFramePr>
          <p:cNvPr id="4" name="">
            <a:extLst xmlns:a="http://schemas.openxmlformats.org/drawingml/2006/main">
              <a:ext uri="{FF2B5EF4-FFF2-40B4-BE49-F238E27FC236}">
                <a16:creationId xmlns:a16="http://schemas.microsoft.com/office/drawing/2014/main" id="{3AC328B1-5F76-4BE7-BEC3-13BF8C335250}"/>
              </a:ext>
            </a:extLst>
          </p:cNvPr>
          <p:cNvGraphicFramePr/>
          <p:nvPr/>
        </p:nvGraphicFramePr>
        <p:xfrm>
          <a:off xmlns:a="http://schemas.openxmlformats.org/drawingml/2006/main" x="609600" y="2085975"/>
          <a:ext xmlns:a="http://schemas.openxmlformats.org/drawingml/2006/main" cx="10972800" cy="3524250"/>
        </p:xfrm>
        <a:graphic xmlns:a="http://schemas.openxmlformats.org/drawingml/2006/main">
          <a:graphicData uri="http://schemas.openxmlformats.org/drawingml/2006/table">
            <a:tbl>
              <a:tblPr/>
              <a:tblGrid>
                <a:gridCol w="3048000"/>
                <a:gridCol w="3810000"/>
                <a:gridCol w="4114800"/>
              </a:tblGrid>
              <a:tr h="704850">
                <a:tc>
                  <a:txBody>
                    <a:bodyPr/>
                    <a:lstStyle/>
                    <a:p>
                      <a:r>
                        <a:rPr sz="1725" b="1">
                          <a:solidFill>
                            <a:srgbClr val="444444"/>
                          </a:solidFill>
                          <a:latin typeface="Inter"/>
                          <a:ea typeface="Inter"/>
                          <a:cs typeface="Inter"/>
                        </a:rPr>
                        <a:t>Consumer task</a:t>
                      </a:r>
                    </a:p>
                  </a:txBody>
                  <a:tcPr marL="91440" marR="91440" marT="45720" marB="45720">
                    <a:lnL w="9525">
                      <a:solidFill>
                        <a:srgbClr val="DDDDDD"/>
                      </a:solidFill>
                      <a:prstDash val="solid"/>
                    </a:lnL>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725" b="1">
                          <a:solidFill>
                            <a:srgbClr val="444444"/>
                          </a:solidFill>
                          <a:latin typeface="Inter"/>
                          <a:ea typeface="Inter"/>
                          <a:cs typeface="Inter"/>
                        </a:rPr>
                        <a:t>Candidate interaction</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725" b="1">
                          <a:solidFill>
                            <a:srgbClr val="444444"/>
                          </a:solidFill>
                          <a:latin typeface="Inter"/>
                          <a:ea typeface="Inter"/>
                          <a:cs typeface="Inter"/>
                        </a:rPr>
                        <a:t>Contract questions</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r>
              <a:tr h="704850">
                <a:tc>
                  <a:txBody>
                    <a:bodyPr/>
                    <a:lstStyle/>
                    <a:p>
                      <a:r>
                        <a:rPr sz="1725" b="1">
                          <a:solidFill>
                            <a:srgbClr val="444444"/>
                          </a:solidFill>
                          <a:latin typeface="Inter"/>
                          <a:ea typeface="Inter"/>
                          <a:cs typeface="Inter"/>
                        </a:rPr>
                        <a:t>Submit a payment instruction</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REST request creating</a:t>
                      </a:r>
                    </a:p>
                    <a:p>
                      <a:r>
                        <a:rPr sz="1725" b="0">
                          <a:solidFill>
                            <a:srgbClr val="444444"/>
                          </a:solidFill>
                          <a:latin typeface="Inter"/>
                          <a:ea typeface="Inter"/>
                          <a:cs typeface="Inter"/>
                        </a:rPr>
                        <a:t>a payment resource</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Required data, replay behaviour,</a:t>
                      </a:r>
                    </a:p>
                    <a:p>
                      <a:r>
                        <a:rPr sz="1725" b="0">
                          <a:solidFill>
                            <a:srgbClr val="444444"/>
                          </a:solidFill>
                          <a:latin typeface="Inter"/>
                          <a:ea typeface="Inter"/>
                          <a:cs typeface="Inter"/>
                        </a:rPr>
                        <a:t>creation response and errors</a:t>
                      </a:r>
                    </a:p>
                  </a:txBody>
                  <a:tcPr marL="91440" marR="91440" marT="45720" marB="45720">
                    <a:lnR w="9525">
                      <a:solidFill>
                        <a:srgbClr val="DDDDDD"/>
                      </a:solidFill>
                      <a:prstDash val="solid"/>
                    </a:lnR>
                    <a:lnB w="9525">
                      <a:solidFill>
                        <a:srgbClr val="DDDDDD"/>
                      </a:solidFill>
                      <a:prstDash val="solid"/>
                    </a:lnB>
                    <a:solidFill>
                      <a:srgbClr val="F7F7F7"/>
                    </a:solidFill>
                  </a:tcPr>
                </a:tc>
              </a:tr>
              <a:tr h="704850">
                <a:tc>
                  <a:txBody>
                    <a:bodyPr/>
                    <a:lstStyle/>
                    <a:p>
                      <a:r>
                        <a:rPr sz="1725" b="1">
                          <a:solidFill>
                            <a:srgbClr val="444444"/>
                          </a:solidFill>
                          <a:latin typeface="Inter"/>
                          <a:ea typeface="Inter"/>
                          <a:cs typeface="Inter"/>
                        </a:rPr>
                        <a:t>Check the outcome</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REST query returning</a:t>
                      </a:r>
                    </a:p>
                    <a:p>
                      <a:r>
                        <a:rPr sz="1725" b="0">
                          <a:solidFill>
                            <a:srgbClr val="444444"/>
                          </a:solidFill>
                          <a:latin typeface="Inter"/>
                          <a:ea typeface="Inter"/>
                          <a:cs typeface="Inter"/>
                        </a:rPr>
                        <a:t>the current payment state</a:t>
                      </a:r>
                    </a:p>
                  </a:txBody>
                  <a:tcPr marL="91440" marR="91440" marT="45720" marB="45720">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Status meaning, freshness</a:t>
                      </a:r>
                    </a:p>
                    <a:p>
                      <a:r>
                        <a:rPr sz="1725" b="0">
                          <a:solidFill>
                            <a:srgbClr val="444444"/>
                          </a:solidFill>
                          <a:latin typeface="Inter"/>
                          <a:ea typeface="Inter"/>
                          <a:cs typeface="Inter"/>
                        </a:rPr>
                        <a:t>and permitted access</a:t>
                      </a:r>
                    </a:p>
                  </a:txBody>
                  <a:tcPr marL="91440" marR="91440" marT="45720" marB="45720">
                    <a:lnR w="9525">
                      <a:solidFill>
                        <a:srgbClr val="DDDDDD"/>
                      </a:solidFill>
                      <a:prstDash val="solid"/>
                    </a:lnR>
                    <a:lnB w="9525">
                      <a:solidFill>
                        <a:srgbClr val="DDDDDD"/>
                      </a:solidFill>
                      <a:prstDash val="solid"/>
                    </a:lnB>
                    <a:solidFill>
                      <a:srgbClr val="FFFFFF"/>
                    </a:solidFill>
                  </a:tcPr>
                </a:tc>
              </a:tr>
              <a:tr h="704850">
                <a:tc>
                  <a:txBody>
                    <a:bodyPr/>
                    <a:lstStyle/>
                    <a:p>
                      <a:r>
                        <a:rPr sz="1725" b="1">
                          <a:solidFill>
                            <a:srgbClr val="444444"/>
                          </a:solidFill>
                          <a:latin typeface="Inter"/>
                          <a:ea typeface="Inter"/>
                          <a:cs typeface="Inter"/>
                        </a:rPr>
                        <a:t>Receive a final update</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Event or callback if</a:t>
                      </a:r>
                    </a:p>
                    <a:p>
                      <a:r>
                        <a:rPr sz="1725" b="0">
                          <a:solidFill>
                            <a:srgbClr val="444444"/>
                          </a:solidFill>
                          <a:latin typeface="Inter"/>
                          <a:ea typeface="Inter"/>
                          <a:cs typeface="Inter"/>
                        </a:rPr>
                        <a:t>consumer needs justify it</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Delivery, retry, ordering</a:t>
                      </a:r>
                    </a:p>
                    <a:p>
                      <a:r>
                        <a:rPr sz="1725" b="0">
                          <a:solidFill>
                            <a:srgbClr val="444444"/>
                          </a:solidFill>
                          <a:latin typeface="Inter"/>
                          <a:ea typeface="Inter"/>
                          <a:cs typeface="Inter"/>
                        </a:rPr>
                        <a:t>and duplicate handling</a:t>
                      </a:r>
                    </a:p>
                  </a:txBody>
                  <a:tcPr marL="91440" marR="91440" marT="45720" marB="45720">
                    <a:lnR w="9525">
                      <a:solidFill>
                        <a:srgbClr val="DDDDDD"/>
                      </a:solidFill>
                      <a:prstDash val="solid"/>
                    </a:lnR>
                    <a:lnB w="9525">
                      <a:solidFill>
                        <a:srgbClr val="DDDDDD"/>
                      </a:solidFill>
                      <a:prstDash val="solid"/>
                    </a:lnB>
                    <a:solidFill>
                      <a:srgbClr val="F7F7F7"/>
                    </a:solidFill>
                  </a:tcPr>
                </a:tc>
              </a:tr>
              <a:tr h="704850">
                <a:tc>
                  <a:txBody>
                    <a:bodyPr/>
                    <a:lstStyle/>
                    <a:p>
                      <a:r>
                        <a:rPr sz="1725" b="1">
                          <a:solidFill>
                            <a:srgbClr val="444444"/>
                          </a:solidFill>
                          <a:latin typeface="Inter"/>
                          <a:ea typeface="Inter"/>
                          <a:cs typeface="Inter"/>
                        </a:rPr>
                        <a:t>Compose a portal view</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GraphQL only where its</a:t>
                      </a:r>
                    </a:p>
                    <a:p>
                      <a:r>
                        <a:rPr sz="1725" b="0">
                          <a:solidFill>
                            <a:srgbClr val="444444"/>
                          </a:solidFill>
                          <a:latin typeface="Inter"/>
                          <a:ea typeface="Inter"/>
                          <a:cs typeface="Inter"/>
                        </a:rPr>
                        <a:t>query model serves the need</a:t>
                      </a:r>
                    </a:p>
                  </a:txBody>
                  <a:tcPr marL="91440" marR="91440" marT="45720" marB="45720">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Schema, authorisation</a:t>
                      </a:r>
                    </a:p>
                    <a:p>
                      <a:r>
                        <a:rPr sz="1725" b="0">
                          <a:solidFill>
                            <a:srgbClr val="444444"/>
                          </a:solidFill>
                          <a:latin typeface="Inter"/>
                          <a:ea typeface="Inter"/>
                          <a:cs typeface="Inter"/>
                        </a:rPr>
                        <a:t>and query-cost controls</a:t>
                      </a:r>
                    </a:p>
                  </a:txBody>
                  <a:tcPr marL="91440" marR="91440" marT="45720" marB="45720">
                    <a:lnR w="9525">
                      <a:solidFill>
                        <a:srgbClr val="DDDDDD"/>
                      </a:solidFill>
                      <a:prstDash val="solid"/>
                    </a:lnR>
                    <a:lnB w="9525">
                      <a:solidFill>
                        <a:srgbClr val="DDDDDD"/>
                      </a:solidFill>
                      <a:prstDash val="solid"/>
                    </a:lnB>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54E8D48C-042C-426A-AEF1-64DE9DF0DEF6}"/>
              </a:ext>
            </a:extLst>
          </p:cNvPr>
          <p:cNvSpPr>
            <a:spLocks xmlns:a="http://schemas.openxmlformats.org/drawingml/2006/main" noGrp="1"/>
          </p:cNvSpPr>
          <p:nvPr/>
        </p:nvSpPr>
        <p:spPr>
          <a:xfrm xmlns:a="http://schemas.openxmlformats.org/drawingml/2006/main">
            <a:off x="609600" y="5867400"/>
            <a:ext cx="109728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222222"/>
                </a:solidFill>
                <a:latin typeface="Inter"/>
                <a:ea typeface="Inter"/>
                <a:cs typeface="Inter"/>
              </a:defRPr>
            </a:defPPr>
            <a:lvl1pPr>
              <a:defRPr sz="1875" b="1">
                <a:solidFill>
                  <a:srgbClr val="222222"/>
                </a:solidFill>
                <a:latin typeface="Inter"/>
                <a:ea typeface="Inter"/>
                <a:cs typeface="Inter"/>
              </a:defRPr>
            </a:lvl1pPr>
            <a:lvl2pPr>
              <a:defRPr sz="1875" b="1">
                <a:solidFill>
                  <a:srgbClr val="222222"/>
                </a:solidFill>
                <a:latin typeface="Inter"/>
                <a:ea typeface="Inter"/>
                <a:cs typeface="Inter"/>
              </a:defRPr>
            </a:lvl2pPr>
            <a:lvl3pPr>
              <a:defRPr sz="1875" b="1">
                <a:solidFill>
                  <a:srgbClr val="222222"/>
                </a:solidFill>
                <a:latin typeface="Inter"/>
                <a:ea typeface="Inter"/>
                <a:cs typeface="Inter"/>
              </a:defRPr>
            </a:lvl3pPr>
            <a:lvl4pPr>
              <a:defRPr sz="1875" b="1">
                <a:solidFill>
                  <a:srgbClr val="222222"/>
                </a:solidFill>
                <a:latin typeface="Inter"/>
                <a:ea typeface="Inter"/>
                <a:cs typeface="Inter"/>
              </a:defRPr>
            </a:lvl4pPr>
            <a:lvl5pPr>
              <a:defRPr sz="1875" b="1">
                <a:solidFill>
                  <a:srgbClr val="222222"/>
                </a:solidFill>
                <a:latin typeface="Inter"/>
                <a:ea typeface="Inter"/>
                <a:cs typeface="Inter"/>
              </a:defRPr>
            </a:lvl5pPr>
            <a:lvl6pPr>
              <a:defRPr sz="1875" b="1">
                <a:solidFill>
                  <a:srgbClr val="222222"/>
                </a:solidFill>
                <a:latin typeface="Inter"/>
                <a:ea typeface="Inter"/>
                <a:cs typeface="Inter"/>
              </a:defRPr>
            </a:lvl6pPr>
            <a:lvl7pPr>
              <a:defRPr sz="1875" b="1">
                <a:solidFill>
                  <a:srgbClr val="222222"/>
                </a:solidFill>
                <a:latin typeface="Inter"/>
                <a:ea typeface="Inter"/>
                <a:cs typeface="Inter"/>
              </a:defRPr>
            </a:lvl7pPr>
            <a:lvl8pPr>
              <a:defRPr sz="1875" b="1">
                <a:solidFill>
                  <a:srgbClr val="222222"/>
                </a:solidFill>
                <a:latin typeface="Inter"/>
                <a:ea typeface="Inter"/>
                <a:cs typeface="Inter"/>
              </a:defRPr>
            </a:lvl8pPr>
            <a:lvl9pPr>
              <a:defRPr sz="1875" b="1">
                <a:solidFill>
                  <a:srgbClr val="222222"/>
                </a:solidFill>
                <a:latin typeface="Inter"/>
                <a:ea typeface="Inter"/>
                <a:cs typeface="Inter"/>
              </a:defRPr>
            </a:lvl9pPr>
          </a:lstStyle>
          <a:p xmlns:a="http://schemas.openxmlformats.org/drawingml/2006/main">
            <a:pPr>
              <a:defRPr sz="1875" b="1">
                <a:solidFill>
                  <a:srgbClr val="222222"/>
                </a:solidFill>
                <a:latin typeface="Inter"/>
                <a:ea typeface="Inter"/>
                <a:cs typeface="Inter"/>
              </a:defRPr>
            </a:pPr>
            <a:r>
              <a:rPr sz="1875" b="1">
                <a:solidFill>
                  <a:srgbClr val="222222"/>
                </a:solidFill>
                <a:latin typeface="Inter"/>
                <a:ea typeface="Inter"/>
                <a:cs typeface="Inter"/>
              </a:rPr>
              <a:t>The Interaction Canvas explores the flow; REST, Event or GraphQL canvases refine the chosen style.</a:t>
            </a:r>
          </a:p>
        </p:txBody>
      </p:sp>
      <p:sp>
        <p:nvSpPr>
          <p:cNvPr id="6" name="">
            <a:extLst xmlns:a="http://schemas.openxmlformats.org/drawingml/2006/main">
              <a:ext uri="{FF2B5EF4-FFF2-40B4-BE49-F238E27FC236}">
                <a16:creationId xmlns:a16="http://schemas.microsoft.com/office/drawing/2014/main" id="{E3A68EF0-127B-4FAB-BD30-67E3ECAF494B}"/>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40262073"/>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66E2D776-3FE4-41A4-AA2B-D2D6DF1DCA7B}"/>
              </a:ext>
            </a:extLst>
          </p:cNvPr>
          <p:cNvPicPr>
            <a:picLocks xmlns:a="http://schemas.openxmlformats.org/drawingml/2006/main" noChangeAspect="1"/>
          </p:cNvPicPr>
          <p:nvPr/>
        </p:nvPicPr>
        <p:blipFill>
          <a:blip xmlns:r="http://schemas.openxmlformats.org/officeDocument/2006/relationships" xmlns:a="http://schemas.openxmlformats.org/drawingml/2006/main" r:embed="Rd6a401881f4c43d3"/>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A0564D2-0350-4D87-AC62-25E4AB5EB6DF}"/>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18</a:t>
            </a:r>
          </a:p>
        </p:txBody>
      </p:sp>
      <p:sp>
        <p:nvSpPr>
          <p:cNvPr id="3" name="">
            <a:extLst xmlns:a="http://schemas.openxmlformats.org/drawingml/2006/main">
              <a:ext uri="{FF2B5EF4-FFF2-40B4-BE49-F238E27FC236}">
                <a16:creationId xmlns:a16="http://schemas.microsoft.com/office/drawing/2014/main" id="{41792CF4-04E4-45F9-8B4F-52EA13CCF9C3}"/>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Contract-first design makes behaviour reviewable</a:t>
            </a:r>
          </a:p>
        </p:txBody>
      </p:sp>
      <p:sp>
        <p:nvSpPr>
          <p:cNvPr id="4" name="">
            <a:extLst xmlns:a="http://schemas.openxmlformats.org/drawingml/2006/main">
              <a:ext uri="{FF2B5EF4-FFF2-40B4-BE49-F238E27FC236}">
                <a16:creationId xmlns:a16="http://schemas.microsoft.com/office/drawing/2014/main" id="{3CD23116-4B98-4043-B46A-D033E6CBEB94}"/>
              </a:ext>
            </a:extLst>
          </p:cNvPr>
          <p:cNvSpPr>
            <a:spLocks xmlns:a="http://schemas.openxmlformats.org/drawingml/2006/main" noGrp="1"/>
          </p:cNvSpPr>
          <p:nvPr/>
        </p:nvSpPr>
        <p:spPr>
          <a:xfrm xmlns:a="http://schemas.openxmlformats.org/drawingml/2006/main">
            <a:off x="609600" y="2209800"/>
            <a:ext cx="5286375" cy="3190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444444"/>
                </a:solidFill>
                <a:latin typeface="Consolas"/>
                <a:ea typeface="Consolas"/>
                <a:cs typeface="Consolas"/>
              </a:defRPr>
            </a:defPPr>
            <a:lvl1pPr>
              <a:defRPr sz="1725" b="0">
                <a:solidFill>
                  <a:srgbClr val="444444"/>
                </a:solidFill>
                <a:latin typeface="Consolas"/>
                <a:ea typeface="Consolas"/>
                <a:cs typeface="Consolas"/>
              </a:defRPr>
            </a:lvl1pPr>
            <a:lvl2pPr>
              <a:defRPr sz="1725" b="0">
                <a:solidFill>
                  <a:srgbClr val="444444"/>
                </a:solidFill>
                <a:latin typeface="Consolas"/>
                <a:ea typeface="Consolas"/>
                <a:cs typeface="Consolas"/>
              </a:defRPr>
            </a:lvl2pPr>
            <a:lvl3pPr>
              <a:defRPr sz="1725" b="0">
                <a:solidFill>
                  <a:srgbClr val="444444"/>
                </a:solidFill>
                <a:latin typeface="Consolas"/>
                <a:ea typeface="Consolas"/>
                <a:cs typeface="Consolas"/>
              </a:defRPr>
            </a:lvl3pPr>
            <a:lvl4pPr>
              <a:defRPr sz="1725" b="0">
                <a:solidFill>
                  <a:srgbClr val="444444"/>
                </a:solidFill>
                <a:latin typeface="Consolas"/>
                <a:ea typeface="Consolas"/>
                <a:cs typeface="Consolas"/>
              </a:defRPr>
            </a:lvl4pPr>
            <a:lvl5pPr>
              <a:defRPr sz="1725" b="0">
                <a:solidFill>
                  <a:srgbClr val="444444"/>
                </a:solidFill>
                <a:latin typeface="Consolas"/>
                <a:ea typeface="Consolas"/>
                <a:cs typeface="Consolas"/>
              </a:defRPr>
            </a:lvl5pPr>
            <a:lvl6pPr>
              <a:defRPr sz="1725" b="0">
                <a:solidFill>
                  <a:srgbClr val="444444"/>
                </a:solidFill>
                <a:latin typeface="Consolas"/>
                <a:ea typeface="Consolas"/>
                <a:cs typeface="Consolas"/>
              </a:defRPr>
            </a:lvl6pPr>
            <a:lvl7pPr>
              <a:defRPr sz="1725" b="0">
                <a:solidFill>
                  <a:srgbClr val="444444"/>
                </a:solidFill>
                <a:latin typeface="Consolas"/>
                <a:ea typeface="Consolas"/>
                <a:cs typeface="Consolas"/>
              </a:defRPr>
            </a:lvl7pPr>
            <a:lvl8pPr>
              <a:defRPr sz="1725" b="0">
                <a:solidFill>
                  <a:srgbClr val="444444"/>
                </a:solidFill>
                <a:latin typeface="Consolas"/>
                <a:ea typeface="Consolas"/>
                <a:cs typeface="Consolas"/>
              </a:defRPr>
            </a:lvl8pPr>
            <a:lvl9pPr>
              <a:defRPr sz="1725" b="0">
                <a:solidFill>
                  <a:srgbClr val="444444"/>
                </a:solidFill>
                <a:latin typeface="Consolas"/>
                <a:ea typeface="Consolas"/>
                <a:cs typeface="Consolas"/>
              </a:defRPr>
            </a:lvl9pPr>
          </a:lstStyle>
          <a:p xmlns:a="http://schemas.openxmlformats.org/drawingml/2006/main">
            <a:pPr>
              <a:defRPr sz="1725" b="0">
                <a:solidFill>
                  <a:srgbClr val="444444"/>
                </a:solidFill>
                <a:latin typeface="Consolas"/>
                <a:ea typeface="Consolas"/>
                <a:cs typeface="Consolas"/>
              </a:defRPr>
            </a:pPr>
            <a:r>
              <a:rPr sz="1725" b="0">
                <a:solidFill>
                  <a:srgbClr val="444444"/>
                </a:solidFill>
                <a:latin typeface="Consolas"/>
                <a:ea typeface="Consolas"/>
                <a:cs typeface="Consolas"/>
              </a:rPr>
              <a:t>POST /payments</a:t>
            </a:r>
          </a:p>
          <a:p xmlns:a="http://schemas.openxmlformats.org/drawingml/2006/main">
            <a:pPr>
              <a:defRPr sz="1725" b="0">
                <a:solidFill>
                  <a:srgbClr val="444444"/>
                </a:solidFill>
                <a:latin typeface="Consolas"/>
                <a:ea typeface="Consolas"/>
                <a:cs typeface="Consolas"/>
              </a:defRPr>
            </a:pPr>
            <a:r>
              <a:rPr sz="1725" b="0">
                <a:solidFill>
                  <a:srgbClr val="444444"/>
                </a:solidFill>
                <a:latin typeface="Consolas"/>
                <a:ea typeface="Consolas"/>
                <a:cs typeface="Consolas"/>
              </a:rPr>
              <a:t>Idempotency-Key: &lt;request-key&gt;</a:t>
            </a:r>
          </a:p>
          <a:p xmlns:a="http://schemas.openxmlformats.org/drawingml/2006/main">
            <a:r>
              <a:t/>
            </a:r>
          </a:p>
          <a:p xmlns:a="http://schemas.openxmlformats.org/drawingml/2006/main">
            <a:pPr>
              <a:defRPr sz="1725" b="0">
                <a:solidFill>
                  <a:srgbClr val="444444"/>
                </a:solidFill>
                <a:latin typeface="Consolas"/>
                <a:ea typeface="Consolas"/>
                <a:cs typeface="Consolas"/>
              </a:defRPr>
            </a:pPr>
            <a:r>
              <a:rPr sz="1725" b="0">
                <a:solidFill>
                  <a:srgbClr val="444444"/>
                </a:solidFill>
                <a:latin typeface="Consolas"/>
                <a:ea typeface="Consolas"/>
                <a:cs typeface="Consolas"/>
              </a:rPr>
              <a:t>201 Created</a:t>
            </a:r>
          </a:p>
          <a:p xmlns:a="http://schemas.openxmlformats.org/drawingml/2006/main">
            <a:pPr>
              <a:defRPr sz="1725" b="0">
                <a:solidFill>
                  <a:srgbClr val="444444"/>
                </a:solidFill>
                <a:latin typeface="Consolas"/>
                <a:ea typeface="Consolas"/>
                <a:cs typeface="Consolas"/>
              </a:defRPr>
            </a:pPr>
            <a:r>
              <a:rPr sz="1725" b="0">
                <a:solidFill>
                  <a:srgbClr val="444444"/>
                </a:solidFill>
                <a:latin typeface="Consolas"/>
                <a:ea typeface="Consolas"/>
                <a:cs typeface="Consolas"/>
              </a:rPr>
              <a:t>{</a:t>
            </a:r>
          </a:p>
          <a:p xmlns:a="http://schemas.openxmlformats.org/drawingml/2006/main">
            <a:pPr>
              <a:defRPr sz="1725" b="0">
                <a:solidFill>
                  <a:srgbClr val="444444"/>
                </a:solidFill>
                <a:latin typeface="Consolas"/>
                <a:ea typeface="Consolas"/>
                <a:cs typeface="Consolas"/>
              </a:defRPr>
            </a:pPr>
            <a:r>
              <a:rPr sz="1725" b="0">
                <a:solidFill>
                  <a:srgbClr val="444444"/>
                </a:solidFill>
                <a:latin typeface="Consolas"/>
                <a:ea typeface="Consolas"/>
                <a:cs typeface="Consolas"/>
              </a:rPr>
              <a:t>  "paymentId": "pay-42",</a:t>
            </a:r>
          </a:p>
          <a:p xmlns:a="http://schemas.openxmlformats.org/drawingml/2006/main">
            <a:pPr>
              <a:defRPr sz="1725" b="0">
                <a:solidFill>
                  <a:srgbClr val="444444"/>
                </a:solidFill>
                <a:latin typeface="Consolas"/>
                <a:ea typeface="Consolas"/>
                <a:cs typeface="Consolas"/>
              </a:defRPr>
            </a:pPr>
            <a:r>
              <a:rPr sz="1725" b="0">
                <a:solidFill>
                  <a:srgbClr val="444444"/>
                </a:solidFill>
                <a:latin typeface="Consolas"/>
                <a:ea typeface="Consolas"/>
                <a:cs typeface="Consolas"/>
              </a:rPr>
              <a:t>  "status": "pending"</a:t>
            </a:r>
          </a:p>
          <a:p xmlns:a="http://schemas.openxmlformats.org/drawingml/2006/main">
            <a:pPr>
              <a:defRPr sz="1725" b="0">
                <a:solidFill>
                  <a:srgbClr val="444444"/>
                </a:solidFill>
                <a:latin typeface="Consolas"/>
                <a:ea typeface="Consolas"/>
                <a:cs typeface="Consolas"/>
              </a:defRPr>
            </a:pPr>
            <a:r>
              <a:rPr sz="1725" b="0">
                <a:solidFill>
                  <a:srgbClr val="444444"/>
                </a:solidFill>
                <a:latin typeface="Consolas"/>
                <a:ea typeface="Consolas"/>
                <a:cs typeface="Consolas"/>
              </a:rPr>
              <a:t>}</a:t>
            </a:r>
          </a:p>
        </p:txBody>
      </p:sp>
      <p:sp>
        <p:nvSpPr>
          <p:cNvPr id="5" name="">
            <a:extLst xmlns:a="http://schemas.openxmlformats.org/drawingml/2006/main">
              <a:ext uri="{FF2B5EF4-FFF2-40B4-BE49-F238E27FC236}">
                <a16:creationId xmlns:a16="http://schemas.microsoft.com/office/drawing/2014/main" id="{DDB05BF1-E9D2-4162-AE53-A408AA1891B9}"/>
              </a:ext>
            </a:extLst>
          </p:cNvPr>
          <p:cNvSpPr>
            <a:spLocks xmlns:a="http://schemas.openxmlformats.org/drawingml/2006/main" noGrp="1"/>
          </p:cNvSpPr>
          <p:nvPr/>
        </p:nvSpPr>
        <p:spPr>
          <a:xfrm xmlns:a="http://schemas.openxmlformats.org/drawingml/2006/main">
            <a:off x="6477000" y="2105025"/>
            <a:ext cx="51054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1">
                <a:solidFill>
                  <a:srgbClr val="222222"/>
                </a:solidFill>
                <a:latin typeface="Inter"/>
                <a:ea typeface="Inter"/>
                <a:cs typeface="Inter"/>
              </a:defRPr>
            </a:defPPr>
            <a:lvl1pPr>
              <a:defRPr sz="2100" b="1">
                <a:solidFill>
                  <a:srgbClr val="222222"/>
                </a:solidFill>
                <a:latin typeface="Inter"/>
                <a:ea typeface="Inter"/>
                <a:cs typeface="Inter"/>
              </a:defRPr>
            </a:lvl1pPr>
            <a:lvl2pPr>
              <a:defRPr sz="2100" b="1">
                <a:solidFill>
                  <a:srgbClr val="222222"/>
                </a:solidFill>
                <a:latin typeface="Inter"/>
                <a:ea typeface="Inter"/>
                <a:cs typeface="Inter"/>
              </a:defRPr>
            </a:lvl2pPr>
            <a:lvl3pPr>
              <a:defRPr sz="2100" b="1">
                <a:solidFill>
                  <a:srgbClr val="222222"/>
                </a:solidFill>
                <a:latin typeface="Inter"/>
                <a:ea typeface="Inter"/>
                <a:cs typeface="Inter"/>
              </a:defRPr>
            </a:lvl3pPr>
            <a:lvl4pPr>
              <a:defRPr sz="2100" b="1">
                <a:solidFill>
                  <a:srgbClr val="222222"/>
                </a:solidFill>
                <a:latin typeface="Inter"/>
                <a:ea typeface="Inter"/>
                <a:cs typeface="Inter"/>
              </a:defRPr>
            </a:lvl4pPr>
            <a:lvl5pPr>
              <a:defRPr sz="2100" b="1">
                <a:solidFill>
                  <a:srgbClr val="222222"/>
                </a:solidFill>
                <a:latin typeface="Inter"/>
                <a:ea typeface="Inter"/>
                <a:cs typeface="Inter"/>
              </a:defRPr>
            </a:lvl5pPr>
            <a:lvl6pPr>
              <a:defRPr sz="2100" b="1">
                <a:solidFill>
                  <a:srgbClr val="222222"/>
                </a:solidFill>
                <a:latin typeface="Inter"/>
                <a:ea typeface="Inter"/>
                <a:cs typeface="Inter"/>
              </a:defRPr>
            </a:lvl6pPr>
            <a:lvl7pPr>
              <a:defRPr sz="2100" b="1">
                <a:solidFill>
                  <a:srgbClr val="222222"/>
                </a:solidFill>
                <a:latin typeface="Inter"/>
                <a:ea typeface="Inter"/>
                <a:cs typeface="Inter"/>
              </a:defRPr>
            </a:lvl7pPr>
            <a:lvl8pPr>
              <a:defRPr sz="2100" b="1">
                <a:solidFill>
                  <a:srgbClr val="222222"/>
                </a:solidFill>
                <a:latin typeface="Inter"/>
                <a:ea typeface="Inter"/>
                <a:cs typeface="Inter"/>
              </a:defRPr>
            </a:lvl8pPr>
            <a:lvl9pPr>
              <a:defRPr sz="2100" b="1">
                <a:solidFill>
                  <a:srgbClr val="222222"/>
                </a:solidFill>
                <a:latin typeface="Inter"/>
                <a:ea typeface="Inter"/>
                <a:cs typeface="Inter"/>
              </a:defRPr>
            </a:lvl9pPr>
          </a:lstStyle>
          <a:p xmlns:a="http://schemas.openxmlformats.org/drawingml/2006/main">
            <a:pPr>
              <a:defRPr sz="2100" b="1">
                <a:solidFill>
                  <a:srgbClr val="222222"/>
                </a:solidFill>
                <a:latin typeface="Inter"/>
                <a:ea typeface="Inter"/>
                <a:cs typeface="Inter"/>
              </a:defRPr>
            </a:pPr>
            <a:r>
              <a:rPr sz="2100" b="1">
                <a:solidFill>
                  <a:srgbClr val="222222"/>
                </a:solidFill>
                <a:latin typeface="Inter"/>
                <a:ea typeface="Inter"/>
                <a:cs typeface="Inter"/>
              </a:rPr>
              <a:t>Decisions around this operation</a:t>
            </a:r>
          </a:p>
        </p:txBody>
      </p:sp>
      <p:sp>
        <p:nvSpPr>
          <p:cNvPr id="6" name="">
            <a:extLst xmlns:a="http://schemas.openxmlformats.org/drawingml/2006/main">
              <a:ext uri="{FF2B5EF4-FFF2-40B4-BE49-F238E27FC236}">
                <a16:creationId xmlns:a16="http://schemas.microsoft.com/office/drawing/2014/main" id="{361E142F-A467-487A-9F9B-0C9646AE69A0}"/>
              </a:ext>
            </a:extLst>
          </p:cNvPr>
          <p:cNvSpPr>
            <a:spLocks xmlns:a="http://schemas.openxmlformats.org/drawingml/2006/main" noGrp="1"/>
          </p:cNvSpPr>
          <p:nvPr/>
        </p:nvSpPr>
        <p:spPr>
          <a:xfrm xmlns:a="http://schemas.openxmlformats.org/drawingml/2006/main">
            <a:off x="6477000" y="2667000"/>
            <a:ext cx="5105400" cy="3028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444444"/>
                </a:solidFill>
                <a:latin typeface="Inter"/>
                <a:ea typeface="Inter"/>
                <a:cs typeface="Inter"/>
              </a:defRPr>
            </a:defPPr>
            <a:lvl1pPr>
              <a:defRPr sz="1800" b="0">
                <a:solidFill>
                  <a:srgbClr val="444444"/>
                </a:solidFill>
                <a:latin typeface="Inter"/>
                <a:ea typeface="Inter"/>
                <a:cs typeface="Inter"/>
              </a:defRPr>
            </a:lvl1pPr>
            <a:lvl2pPr>
              <a:defRPr sz="1800" b="0">
                <a:solidFill>
                  <a:srgbClr val="444444"/>
                </a:solidFill>
                <a:latin typeface="Inter"/>
                <a:ea typeface="Inter"/>
                <a:cs typeface="Inter"/>
              </a:defRPr>
            </a:lvl2pPr>
            <a:lvl3pPr>
              <a:defRPr sz="1800" b="0">
                <a:solidFill>
                  <a:srgbClr val="444444"/>
                </a:solidFill>
                <a:latin typeface="Inter"/>
                <a:ea typeface="Inter"/>
                <a:cs typeface="Inter"/>
              </a:defRPr>
            </a:lvl3pPr>
            <a:lvl4pPr>
              <a:defRPr sz="1800" b="0">
                <a:solidFill>
                  <a:srgbClr val="444444"/>
                </a:solidFill>
                <a:latin typeface="Inter"/>
                <a:ea typeface="Inter"/>
                <a:cs typeface="Inter"/>
              </a:defRPr>
            </a:lvl4pPr>
            <a:lvl5pPr>
              <a:defRPr sz="1800" b="0">
                <a:solidFill>
                  <a:srgbClr val="444444"/>
                </a:solidFill>
                <a:latin typeface="Inter"/>
                <a:ea typeface="Inter"/>
                <a:cs typeface="Inter"/>
              </a:defRPr>
            </a:lvl5pPr>
            <a:lvl6pPr>
              <a:defRPr sz="1800" b="0">
                <a:solidFill>
                  <a:srgbClr val="444444"/>
                </a:solidFill>
                <a:latin typeface="Inter"/>
                <a:ea typeface="Inter"/>
                <a:cs typeface="Inter"/>
              </a:defRPr>
            </a:lvl6pPr>
            <a:lvl7pPr>
              <a:defRPr sz="1800" b="0">
                <a:solidFill>
                  <a:srgbClr val="444444"/>
                </a:solidFill>
                <a:latin typeface="Inter"/>
                <a:ea typeface="Inter"/>
                <a:cs typeface="Inter"/>
              </a:defRPr>
            </a:lvl7pPr>
            <a:lvl8pPr>
              <a:defRPr sz="1800" b="0">
                <a:solidFill>
                  <a:srgbClr val="444444"/>
                </a:solidFill>
                <a:latin typeface="Inter"/>
                <a:ea typeface="Inter"/>
                <a:cs typeface="Inter"/>
              </a:defRPr>
            </a:lvl8pPr>
            <a:lvl9pPr>
              <a:defRPr sz="1800" b="0">
                <a:solidFill>
                  <a:srgbClr val="444444"/>
                </a:solidFill>
                <a:latin typeface="Inter"/>
                <a:ea typeface="Inter"/>
                <a:cs typeface="Inter"/>
              </a:defRPr>
            </a:lvl9pPr>
          </a:lstStyle>
          <a:p xmlns:a="http://schemas.openxmlformats.org/drawingml/2006/main">
            <a:pPr marL="228600" indent="-152400">
              <a:spcAft>
                <a:spcPts val="1200"/>
              </a:spcAft>
              <a:buChar char="•"/>
              <a:defRPr sz="1800" b="0">
                <a:solidFill>
                  <a:srgbClr val="444444"/>
                </a:solidFill>
                <a:latin typeface="Inter"/>
                <a:ea typeface="Inter"/>
                <a:cs typeface="Inter"/>
              </a:defRPr>
            </a:pPr>
            <a:r>
              <a:t>Define amount, currency, payee and validation errors.</a:t>
            </a:r>
          </a:p>
          <a:p xmlns:a="http://schemas.openxmlformats.org/drawingml/2006/main">
            <a:pPr marL="228600" indent="-152400">
              <a:spcAft>
                <a:spcPts val="1200"/>
              </a:spcAft>
              <a:buChar char="•"/>
              <a:defRPr sz="1800" b="0">
                <a:solidFill>
                  <a:srgbClr val="444444"/>
                </a:solidFill>
                <a:latin typeface="Inter"/>
                <a:ea typeface="Inter"/>
                <a:cs typeface="Inter"/>
              </a:defRPr>
            </a:pPr>
            <a:r>
              <a:t>Specify replay scope, retention and conflicting-payload behaviour.</a:t>
            </a:r>
          </a:p>
          <a:p xmlns:a="http://schemas.openxmlformats.org/drawingml/2006/main">
            <a:pPr marL="228600" indent="-152400">
              <a:spcAft>
                <a:spcPts val="1200"/>
              </a:spcAft>
              <a:buChar char="•"/>
              <a:defRPr sz="1800" b="0">
                <a:solidFill>
                  <a:srgbClr val="444444"/>
                </a:solidFill>
                <a:latin typeface="Inter"/>
                <a:ea typeface="Inter"/>
                <a:cs typeface="Inter"/>
              </a:defRPr>
            </a:pPr>
            <a:r>
              <a:t>Declare authentication and required permissions.</a:t>
            </a:r>
          </a:p>
          <a:p xmlns:a="http://schemas.openxmlformats.org/drawingml/2006/main">
            <a:pPr marL="228600" indent="-152400">
              <a:spcAft>
                <a:spcPts val="1200"/>
              </a:spcAft>
              <a:buChar char="•"/>
              <a:defRPr sz="1800" b="0">
                <a:solidFill>
                  <a:srgbClr val="444444"/>
                </a:solidFill>
                <a:latin typeface="Inter"/>
                <a:ea typeface="Inter"/>
                <a:cs typeface="Inter"/>
              </a:defRPr>
            </a:pPr>
            <a:r>
              <a:t>Keep resource creation distinct from payment completion.</a:t>
            </a:r>
          </a:p>
        </p:txBody>
      </p:sp>
      <p:sp>
        <p:nvSpPr>
          <p:cNvPr id="7" name="">
            <a:extLst xmlns:a="http://schemas.openxmlformats.org/drawingml/2006/main">
              <a:ext uri="{FF2B5EF4-FFF2-40B4-BE49-F238E27FC236}">
                <a16:creationId xmlns:a16="http://schemas.microsoft.com/office/drawing/2014/main" id="{081FC926-C47D-4458-BA4C-4754C0BF75E5}"/>
              </a:ext>
            </a:extLst>
          </p:cNvPr>
          <p:cNvSpPr>
            <a:spLocks xmlns:a="http://schemas.openxmlformats.org/drawingml/2006/main" noGrp="1"/>
          </p:cNvSpPr>
          <p:nvPr/>
        </p:nvSpPr>
        <p:spPr>
          <a:xfrm xmlns:a="http://schemas.openxmlformats.org/drawingml/2006/main">
            <a:off x="609600" y="6096000"/>
            <a:ext cx="109728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425" b="0">
                <a:solidFill>
                  <a:srgbClr val="666666"/>
                </a:solidFill>
                <a:latin typeface="Inter"/>
                <a:ea typeface="Inter"/>
                <a:cs typeface="Inter"/>
              </a:defRPr>
            </a:defPPr>
            <a:lvl1pPr>
              <a:defRPr sz="1425" b="0">
                <a:solidFill>
                  <a:srgbClr val="666666"/>
                </a:solidFill>
                <a:latin typeface="Inter"/>
                <a:ea typeface="Inter"/>
                <a:cs typeface="Inter"/>
              </a:defRPr>
            </a:lvl1pPr>
            <a:lvl2pPr>
              <a:defRPr sz="1425" b="0">
                <a:solidFill>
                  <a:srgbClr val="666666"/>
                </a:solidFill>
                <a:latin typeface="Inter"/>
                <a:ea typeface="Inter"/>
                <a:cs typeface="Inter"/>
              </a:defRPr>
            </a:lvl2pPr>
            <a:lvl3pPr>
              <a:defRPr sz="1425" b="0">
                <a:solidFill>
                  <a:srgbClr val="666666"/>
                </a:solidFill>
                <a:latin typeface="Inter"/>
                <a:ea typeface="Inter"/>
                <a:cs typeface="Inter"/>
              </a:defRPr>
            </a:lvl3pPr>
            <a:lvl4pPr>
              <a:defRPr sz="1425" b="0">
                <a:solidFill>
                  <a:srgbClr val="666666"/>
                </a:solidFill>
                <a:latin typeface="Inter"/>
                <a:ea typeface="Inter"/>
                <a:cs typeface="Inter"/>
              </a:defRPr>
            </a:lvl4pPr>
            <a:lvl5pPr>
              <a:defRPr sz="1425" b="0">
                <a:solidFill>
                  <a:srgbClr val="666666"/>
                </a:solidFill>
                <a:latin typeface="Inter"/>
                <a:ea typeface="Inter"/>
                <a:cs typeface="Inter"/>
              </a:defRPr>
            </a:lvl5pPr>
            <a:lvl6pPr>
              <a:defRPr sz="1425" b="0">
                <a:solidFill>
                  <a:srgbClr val="666666"/>
                </a:solidFill>
                <a:latin typeface="Inter"/>
                <a:ea typeface="Inter"/>
                <a:cs typeface="Inter"/>
              </a:defRPr>
            </a:lvl6pPr>
            <a:lvl7pPr>
              <a:defRPr sz="1425" b="0">
                <a:solidFill>
                  <a:srgbClr val="666666"/>
                </a:solidFill>
                <a:latin typeface="Inter"/>
                <a:ea typeface="Inter"/>
                <a:cs typeface="Inter"/>
              </a:defRPr>
            </a:lvl7pPr>
            <a:lvl8pPr>
              <a:defRPr sz="1425" b="0">
                <a:solidFill>
                  <a:srgbClr val="666666"/>
                </a:solidFill>
                <a:latin typeface="Inter"/>
                <a:ea typeface="Inter"/>
                <a:cs typeface="Inter"/>
              </a:defRPr>
            </a:lvl8pPr>
            <a:lvl9pPr>
              <a:defRPr sz="1425" b="0">
                <a:solidFill>
                  <a:srgbClr val="666666"/>
                </a:solidFill>
                <a:latin typeface="Inter"/>
                <a:ea typeface="Inter"/>
                <a:cs typeface="Inter"/>
              </a:defRPr>
            </a:lvl9pPr>
          </a:lstStyle>
          <a:p xmlns:a="http://schemas.openxmlformats.org/drawingml/2006/main">
            <a:pPr>
              <a:defRPr sz="1425" b="0">
                <a:solidFill>
                  <a:srgbClr val="666666"/>
                </a:solidFill>
                <a:latin typeface="Inter"/>
                <a:ea typeface="Inter"/>
                <a:cs typeface="Inter"/>
              </a:defRPr>
            </a:pPr>
            <a:r>
              <a:rPr sz="1425" b="0">
                <a:solidFill>
                  <a:srgbClr val="666666"/>
                </a:solidFill>
                <a:latin typeface="Inter"/>
                <a:ea typeface="Inter"/>
                <a:cs typeface="Inter"/>
              </a:rPr>
              <a:t>Illustrative contract excerpt. The idempotency policy still needs agreement and implementation.</a:t>
            </a:r>
          </a:p>
        </p:txBody>
      </p:sp>
      <p:sp>
        <p:nvSpPr>
          <p:cNvPr id="8" name="">
            <a:extLst xmlns:a="http://schemas.openxmlformats.org/drawingml/2006/main">
              <a:ext uri="{FF2B5EF4-FFF2-40B4-BE49-F238E27FC236}">
                <a16:creationId xmlns:a16="http://schemas.microsoft.com/office/drawing/2014/main" id="{F7A36DD5-CE71-434A-8E27-54681E97F925}"/>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215915806"/>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D086186D-009B-4212-BC57-CA6E3549730A}"/>
              </a:ext>
            </a:extLst>
          </p:cNvPr>
          <p:cNvPicPr>
            <a:picLocks xmlns:a="http://schemas.openxmlformats.org/drawingml/2006/main" noChangeAspect="1"/>
          </p:cNvPicPr>
          <p:nvPr/>
        </p:nvPicPr>
        <p:blipFill>
          <a:blip xmlns:r="http://schemas.openxmlformats.org/officeDocument/2006/relationships" xmlns:a="http://schemas.openxmlformats.org/drawingml/2006/main" r:embed="R0fcab183b6a04a96"/>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64C370D-49BE-4CFC-A97D-0FB104760890}"/>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19</a:t>
            </a:r>
          </a:p>
        </p:txBody>
      </p:sp>
      <p:sp>
        <p:nvSpPr>
          <p:cNvPr id="3" name="">
            <a:extLst xmlns:a="http://schemas.openxmlformats.org/drawingml/2006/main">
              <a:ext uri="{FF2B5EF4-FFF2-40B4-BE49-F238E27FC236}">
                <a16:creationId xmlns:a16="http://schemas.microsoft.com/office/drawing/2014/main" id="{A1FD6E36-80DA-41E3-9873-4EAB3C9CCACB}"/>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The scaffold gives people and AI a shared workspace</a:t>
            </a:r>
          </a:p>
        </p:txBody>
      </p:sp>
      <p:sp>
        <p:nvSpPr>
          <p:cNvPr id="4" name="">
            <a:extLst xmlns:a="http://schemas.openxmlformats.org/drawingml/2006/main">
              <a:ext uri="{FF2B5EF4-FFF2-40B4-BE49-F238E27FC236}">
                <a16:creationId xmlns:a16="http://schemas.microsoft.com/office/drawing/2014/main" id="{634E2BF8-ECD1-4386-8968-8F6B4779B7F6}"/>
              </a:ext>
            </a:extLst>
          </p:cNvPr>
          <p:cNvSpPr>
            <a:spLocks xmlns:a="http://schemas.openxmlformats.org/drawingml/2006/main" noGrp="1"/>
          </p:cNvSpPr>
          <p:nvPr/>
        </p:nvSpPr>
        <p:spPr>
          <a:xfrm xmlns:a="http://schemas.openxmlformats.org/drawingml/2006/main">
            <a:off x="609600" y="2324100"/>
            <a:ext cx="5334000" cy="1685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0">
                <a:solidFill>
                  <a:srgbClr val="444444"/>
                </a:solidFill>
                <a:latin typeface="Consolas"/>
                <a:ea typeface="Consolas"/>
                <a:cs typeface="Consolas"/>
              </a:defRPr>
            </a:defPPr>
            <a:lvl1pPr>
              <a:defRPr sz="1650" b="0">
                <a:solidFill>
                  <a:srgbClr val="444444"/>
                </a:solidFill>
                <a:latin typeface="Consolas"/>
                <a:ea typeface="Consolas"/>
                <a:cs typeface="Consolas"/>
              </a:defRPr>
            </a:lvl1pPr>
            <a:lvl2pPr>
              <a:defRPr sz="1650" b="0">
                <a:solidFill>
                  <a:srgbClr val="444444"/>
                </a:solidFill>
                <a:latin typeface="Consolas"/>
                <a:ea typeface="Consolas"/>
                <a:cs typeface="Consolas"/>
              </a:defRPr>
            </a:lvl2pPr>
            <a:lvl3pPr>
              <a:defRPr sz="1650" b="0">
                <a:solidFill>
                  <a:srgbClr val="444444"/>
                </a:solidFill>
                <a:latin typeface="Consolas"/>
                <a:ea typeface="Consolas"/>
                <a:cs typeface="Consolas"/>
              </a:defRPr>
            </a:lvl3pPr>
            <a:lvl4pPr>
              <a:defRPr sz="1650" b="0">
                <a:solidFill>
                  <a:srgbClr val="444444"/>
                </a:solidFill>
                <a:latin typeface="Consolas"/>
                <a:ea typeface="Consolas"/>
                <a:cs typeface="Consolas"/>
              </a:defRPr>
            </a:lvl4pPr>
            <a:lvl5pPr>
              <a:defRPr sz="1650" b="0">
                <a:solidFill>
                  <a:srgbClr val="444444"/>
                </a:solidFill>
                <a:latin typeface="Consolas"/>
                <a:ea typeface="Consolas"/>
                <a:cs typeface="Consolas"/>
              </a:defRPr>
            </a:lvl5pPr>
            <a:lvl6pPr>
              <a:defRPr sz="1650" b="0">
                <a:solidFill>
                  <a:srgbClr val="444444"/>
                </a:solidFill>
                <a:latin typeface="Consolas"/>
                <a:ea typeface="Consolas"/>
                <a:cs typeface="Consolas"/>
              </a:defRPr>
            </a:lvl6pPr>
            <a:lvl7pPr>
              <a:defRPr sz="1650" b="0">
                <a:solidFill>
                  <a:srgbClr val="444444"/>
                </a:solidFill>
                <a:latin typeface="Consolas"/>
                <a:ea typeface="Consolas"/>
                <a:cs typeface="Consolas"/>
              </a:defRPr>
            </a:lvl7pPr>
            <a:lvl8pPr>
              <a:defRPr sz="1650" b="0">
                <a:solidFill>
                  <a:srgbClr val="444444"/>
                </a:solidFill>
                <a:latin typeface="Consolas"/>
                <a:ea typeface="Consolas"/>
                <a:cs typeface="Consolas"/>
              </a:defRPr>
            </a:lvl8pPr>
            <a:lvl9pPr>
              <a:defRPr sz="1650" b="0">
                <a:solidFill>
                  <a:srgbClr val="444444"/>
                </a:solidFill>
                <a:latin typeface="Consolas"/>
                <a:ea typeface="Consolas"/>
                <a:cs typeface="Consolas"/>
              </a:defRPr>
            </a:lvl9pPr>
          </a:lstStyle>
          <a:p xmlns:a="http://schemas.openxmlformats.org/drawingml/2006/main">
            <a:pPr>
              <a:defRPr sz="1650" b="0">
                <a:solidFill>
                  <a:srgbClr val="444444"/>
                </a:solidFill>
                <a:latin typeface="Consolas"/>
                <a:ea typeface="Consolas"/>
                <a:cs typeface="Consolas"/>
              </a:defRPr>
            </a:pPr>
            <a:r>
              <a:rPr sz="1650" b="0">
                <a:solidFill>
                  <a:srgbClr val="444444"/>
                </a:solidFill>
                <a:latin typeface="Consolas"/>
                <a:ea typeface="Consolas"/>
                <a:cs typeface="Consolas"/>
              </a:rPr>
              <a:t>npm create apiops@latest payments</a:t>
            </a:r>
          </a:p>
          <a:p xmlns:a="http://schemas.openxmlformats.org/drawingml/2006/main">
            <a:pPr>
              <a:defRPr sz="1650" b="0">
                <a:solidFill>
                  <a:srgbClr val="444444"/>
                </a:solidFill>
                <a:latin typeface="Consolas"/>
                <a:ea typeface="Consolas"/>
                <a:cs typeface="Consolas"/>
              </a:defRPr>
            </a:pPr>
            <a:r>
              <a:rPr sz="1650" b="0">
                <a:solidFill>
                  <a:srgbClr val="444444"/>
                </a:solidFill>
                <a:latin typeface="Consolas"/>
                <a:ea typeface="Consolas"/>
                <a:cs typeface="Consolas"/>
              </a:rPr>
              <a:t>cd payments</a:t>
            </a:r>
          </a:p>
          <a:p xmlns:a="http://schemas.openxmlformats.org/drawingml/2006/main">
            <a:pPr>
              <a:defRPr sz="1650" b="0">
                <a:solidFill>
                  <a:srgbClr val="444444"/>
                </a:solidFill>
                <a:latin typeface="Consolas"/>
                <a:ea typeface="Consolas"/>
                <a:cs typeface="Consolas"/>
              </a:defRPr>
            </a:pPr>
            <a:r>
              <a:rPr sz="1650" b="0">
                <a:solidFill>
                  <a:srgbClr val="444444"/>
                </a:solidFill>
                <a:latin typeface="Consolas"/>
                <a:ea typeface="Consolas"/>
                <a:cs typeface="Consolas"/>
              </a:rPr>
              <a:t>npm run method:start</a:t>
            </a:r>
          </a:p>
          <a:p xmlns:a="http://schemas.openxmlformats.org/drawingml/2006/main">
            <a:pPr>
              <a:defRPr sz="1650" b="0">
                <a:solidFill>
                  <a:srgbClr val="444444"/>
                </a:solidFill>
                <a:latin typeface="Consolas"/>
                <a:ea typeface="Consolas"/>
                <a:cs typeface="Consolas"/>
              </a:defRPr>
            </a:pPr>
            <a:r>
              <a:rPr sz="1650" b="0">
                <a:solidFill>
                  <a:srgbClr val="444444"/>
                </a:solidFill>
                <a:latin typeface="Consolas"/>
                <a:ea typeface="Consolas"/>
                <a:cs typeface="Consolas"/>
              </a:rPr>
              <a:t>npm run method:canvases:new-api</a:t>
            </a:r>
          </a:p>
        </p:txBody>
      </p:sp>
      <p:sp>
        <p:nvSpPr>
          <p:cNvPr id="5" name="">
            <a:extLst xmlns:a="http://schemas.openxmlformats.org/drawingml/2006/main">
              <a:ext uri="{FF2B5EF4-FFF2-40B4-BE49-F238E27FC236}">
                <a16:creationId xmlns:a16="http://schemas.microsoft.com/office/drawing/2014/main" id="{2B9F9E71-45DE-45E0-B0C3-EA72FCBB1A25}"/>
              </a:ext>
            </a:extLst>
          </p:cNvPr>
          <p:cNvSpPr>
            <a:spLocks xmlns:a="http://schemas.openxmlformats.org/drawingml/2006/main" noGrp="1"/>
          </p:cNvSpPr>
          <p:nvPr/>
        </p:nvSpPr>
        <p:spPr>
          <a:xfrm xmlns:a="http://schemas.openxmlformats.org/drawingml/2006/main">
            <a:off x="609600" y="4400550"/>
            <a:ext cx="5191125"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0">
                <a:solidFill>
                  <a:srgbClr val="444444"/>
                </a:solidFill>
                <a:latin typeface="Inter"/>
                <a:ea typeface="Inter"/>
                <a:cs typeface="Inter"/>
              </a:defRPr>
            </a:defPPr>
            <a:lvl1pPr>
              <a:defRPr sz="1875" b="0">
                <a:solidFill>
                  <a:srgbClr val="444444"/>
                </a:solidFill>
                <a:latin typeface="Inter"/>
                <a:ea typeface="Inter"/>
                <a:cs typeface="Inter"/>
              </a:defRPr>
            </a:lvl1pPr>
            <a:lvl2pPr>
              <a:defRPr sz="1875" b="0">
                <a:solidFill>
                  <a:srgbClr val="444444"/>
                </a:solidFill>
                <a:latin typeface="Inter"/>
                <a:ea typeface="Inter"/>
                <a:cs typeface="Inter"/>
              </a:defRPr>
            </a:lvl2pPr>
            <a:lvl3pPr>
              <a:defRPr sz="1875" b="0">
                <a:solidFill>
                  <a:srgbClr val="444444"/>
                </a:solidFill>
                <a:latin typeface="Inter"/>
                <a:ea typeface="Inter"/>
                <a:cs typeface="Inter"/>
              </a:defRPr>
            </a:lvl3pPr>
            <a:lvl4pPr>
              <a:defRPr sz="1875" b="0">
                <a:solidFill>
                  <a:srgbClr val="444444"/>
                </a:solidFill>
                <a:latin typeface="Inter"/>
                <a:ea typeface="Inter"/>
                <a:cs typeface="Inter"/>
              </a:defRPr>
            </a:lvl4pPr>
            <a:lvl5pPr>
              <a:defRPr sz="1875" b="0">
                <a:solidFill>
                  <a:srgbClr val="444444"/>
                </a:solidFill>
                <a:latin typeface="Inter"/>
                <a:ea typeface="Inter"/>
                <a:cs typeface="Inter"/>
              </a:defRPr>
            </a:lvl5pPr>
            <a:lvl6pPr>
              <a:defRPr sz="1875" b="0">
                <a:solidFill>
                  <a:srgbClr val="444444"/>
                </a:solidFill>
                <a:latin typeface="Inter"/>
                <a:ea typeface="Inter"/>
                <a:cs typeface="Inter"/>
              </a:defRPr>
            </a:lvl6pPr>
            <a:lvl7pPr>
              <a:defRPr sz="1875" b="0">
                <a:solidFill>
                  <a:srgbClr val="444444"/>
                </a:solidFill>
                <a:latin typeface="Inter"/>
                <a:ea typeface="Inter"/>
                <a:cs typeface="Inter"/>
              </a:defRPr>
            </a:lvl7pPr>
            <a:lvl8pPr>
              <a:defRPr sz="1875" b="0">
                <a:solidFill>
                  <a:srgbClr val="444444"/>
                </a:solidFill>
                <a:latin typeface="Inter"/>
                <a:ea typeface="Inter"/>
                <a:cs typeface="Inter"/>
              </a:defRPr>
            </a:lvl8pPr>
            <a:lvl9pPr>
              <a:defRPr sz="1875" b="0">
                <a:solidFill>
                  <a:srgbClr val="444444"/>
                </a:solidFill>
                <a:latin typeface="Inter"/>
                <a:ea typeface="Inter"/>
                <a:cs typeface="Inter"/>
              </a:defRPr>
            </a:lvl9pPr>
          </a:lstStyle>
          <a:p xmlns:a="http://schemas.openxmlformats.org/drawingml/2006/main">
            <a:pPr>
              <a:defRPr sz="1875" b="0">
                <a:solidFill>
                  <a:srgbClr val="444444"/>
                </a:solidFill>
                <a:latin typeface="Inter"/>
                <a:ea typeface="Inter"/>
                <a:cs typeface="Inter"/>
              </a:defRPr>
            </a:pPr>
            <a:r>
              <a:rPr sz="1875" b="0">
                <a:solidFill>
                  <a:srgbClr val="444444"/>
                </a:solidFill>
                <a:latin typeface="Inter"/>
                <a:ea typeface="Inter"/>
                <a:cs typeface="Inter"/>
              </a:rPr>
              <a:t>Choose API Productization and REST in the prompts. The tooling requires Node.js 22 or later.</a:t>
            </a:r>
          </a:p>
        </p:txBody>
      </p:sp>
      <p:graphicFrame>
        <p:nvGraphicFramePr>
          <p:cNvPr id="6" name="">
            <a:extLst xmlns:a="http://schemas.openxmlformats.org/drawingml/2006/main">
              <a:ext uri="{FF2B5EF4-FFF2-40B4-BE49-F238E27FC236}">
                <a16:creationId xmlns:a16="http://schemas.microsoft.com/office/drawing/2014/main" id="{C203CA36-EB17-4662-A35E-541414030E61}"/>
              </a:ext>
            </a:extLst>
          </p:cNvPr>
          <p:cNvGraphicFramePr/>
          <p:nvPr/>
        </p:nvGraphicFramePr>
        <p:xfrm>
          <a:off xmlns:a="http://schemas.openxmlformats.org/drawingml/2006/main" x="6477000" y="2124075"/>
          <a:ext xmlns:a="http://schemas.openxmlformats.org/drawingml/2006/main" cx="5105400" cy="3476625"/>
        </p:xfrm>
        <a:graphic xmlns:a="http://schemas.openxmlformats.org/drawingml/2006/main">
          <a:graphicData uri="http://schemas.openxmlformats.org/drawingml/2006/table">
            <a:tbl>
              <a:tblPr/>
              <a:tblGrid>
                <a:gridCol w="2714625"/>
                <a:gridCol w="2390775"/>
              </a:tblGrid>
              <a:tr h="579438">
                <a:tc>
                  <a:txBody>
                    <a:bodyPr/>
                    <a:lstStyle/>
                    <a:p>
                      <a:r>
                        <a:rPr sz="1575" b="1">
                          <a:solidFill>
                            <a:srgbClr val="444444"/>
                          </a:solidFill>
                          <a:latin typeface="Inter"/>
                          <a:ea typeface="Inter"/>
                          <a:cs typeface="Inter"/>
                        </a:rPr>
                        <a:t>Project location</a:t>
                      </a:r>
                    </a:p>
                  </a:txBody>
                  <a:tcPr marL="91440" marR="91440" marT="45720" marB="45720">
                    <a:lnL w="9525">
                      <a:solidFill>
                        <a:srgbClr val="DDDDDD"/>
                      </a:solidFill>
                      <a:prstDash val="solid"/>
                    </a:lnL>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575" b="1">
                          <a:solidFill>
                            <a:srgbClr val="444444"/>
                          </a:solidFill>
                          <a:latin typeface="Inter"/>
                          <a:ea typeface="Inter"/>
                          <a:cs typeface="Inter"/>
                        </a:rPr>
                        <a:t>Purpose</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r>
              <a:tr h="579438">
                <a:tc>
                  <a:txBody>
                    <a:bodyPr/>
                    <a:lstStyle/>
                    <a:p>
                      <a:r>
                        <a:rPr sz="1575" b="1">
                          <a:solidFill>
                            <a:srgbClr val="444444"/>
                          </a:solidFill>
                          <a:latin typeface="Inter"/>
                          <a:ea typeface="Inter"/>
                          <a:cs typeface="Inter"/>
                        </a:rPr>
                        <a:t>specs/canvases/</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575" b="0">
                          <a:solidFill>
                            <a:srgbClr val="444444"/>
                          </a:solidFill>
                          <a:latin typeface="Inter"/>
                          <a:ea typeface="Inter"/>
                          <a:cs typeface="Inter"/>
                        </a:rPr>
                        <a:t>Editable method decisions</a:t>
                      </a:r>
                    </a:p>
                  </a:txBody>
                  <a:tcPr marL="91440" marR="91440" marT="45720" marB="45720">
                    <a:lnR w="9525">
                      <a:solidFill>
                        <a:srgbClr val="DDDDDD"/>
                      </a:solidFill>
                      <a:prstDash val="solid"/>
                    </a:lnR>
                    <a:lnB w="9525">
                      <a:solidFill>
                        <a:srgbClr val="DDDDDD"/>
                      </a:solidFill>
                      <a:prstDash val="solid"/>
                    </a:lnB>
                    <a:solidFill>
                      <a:srgbClr val="F7F7F7"/>
                    </a:solidFill>
                  </a:tcPr>
                </a:tc>
              </a:tr>
              <a:tr h="579438">
                <a:tc>
                  <a:txBody>
                    <a:bodyPr/>
                    <a:lstStyle/>
                    <a:p>
                      <a:r>
                        <a:rPr sz="1575" b="1">
                          <a:solidFill>
                            <a:srgbClr val="444444"/>
                          </a:solidFill>
                          <a:latin typeface="Inter"/>
                          <a:ea typeface="Inter"/>
                          <a:cs typeface="Inter"/>
                        </a:rPr>
                        <a:t>specs/openapi/api.yaml</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575" b="0">
                          <a:solidFill>
                            <a:srgbClr val="444444"/>
                          </a:solidFill>
                          <a:latin typeface="Inter"/>
                          <a:ea typeface="Inter"/>
                          <a:cs typeface="Inter"/>
                        </a:rPr>
                        <a:t>Project-owned API contract</a:t>
                      </a:r>
                    </a:p>
                  </a:txBody>
                  <a:tcPr marL="91440" marR="91440" marT="45720" marB="45720">
                    <a:lnR w="9525">
                      <a:solidFill>
                        <a:srgbClr val="DDDDDD"/>
                      </a:solidFill>
                      <a:prstDash val="solid"/>
                    </a:lnR>
                    <a:lnB w="9525">
                      <a:solidFill>
                        <a:srgbClr val="DDDDDD"/>
                      </a:solidFill>
                      <a:prstDash val="solid"/>
                    </a:lnB>
                    <a:solidFill>
                      <a:srgbClr val="FFFFFF"/>
                    </a:solidFill>
                  </a:tcPr>
                </a:tc>
              </a:tr>
              <a:tr h="579438">
                <a:tc>
                  <a:txBody>
                    <a:bodyPr/>
                    <a:lstStyle/>
                    <a:p>
                      <a:r>
                        <a:rPr sz="1575" b="1">
                          <a:solidFill>
                            <a:srgbClr val="444444"/>
                          </a:solidFill>
                          <a:latin typeface="Inter"/>
                          <a:ea typeface="Inter"/>
                          <a:cs typeface="Inter"/>
                        </a:rPr>
                        <a:t>docs/api/</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575" b="0">
                          <a:solidFill>
                            <a:srgbClr val="444444"/>
                          </a:solidFill>
                          <a:latin typeface="Inter"/>
                          <a:ea typeface="Inter"/>
                          <a:cs typeface="Inter"/>
                        </a:rPr>
                        <a:t>Review and generated outputs</a:t>
                      </a:r>
                    </a:p>
                  </a:txBody>
                  <a:tcPr marL="91440" marR="91440" marT="45720" marB="45720">
                    <a:lnR w="9525">
                      <a:solidFill>
                        <a:srgbClr val="DDDDDD"/>
                      </a:solidFill>
                      <a:prstDash val="solid"/>
                    </a:lnR>
                    <a:lnB w="9525">
                      <a:solidFill>
                        <a:srgbClr val="DDDDDD"/>
                      </a:solidFill>
                      <a:prstDash val="solid"/>
                    </a:lnB>
                    <a:solidFill>
                      <a:srgbClr val="F7F7F7"/>
                    </a:solidFill>
                  </a:tcPr>
                </a:tc>
              </a:tr>
              <a:tr h="579438">
                <a:tc>
                  <a:txBody>
                    <a:bodyPr/>
                    <a:lstStyle/>
                    <a:p>
                      <a:r>
                        <a:rPr sz="1575" b="1">
                          <a:solidFill>
                            <a:srgbClr val="444444"/>
                          </a:solidFill>
                          <a:latin typeface="Inter"/>
                          <a:ea typeface="Inter"/>
                          <a:cs typeface="Inter"/>
                        </a:rPr>
                        <a:t>spectral/ and scripts/</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575" b="0">
                          <a:solidFill>
                            <a:srgbClr val="444444"/>
                          </a:solidFill>
                          <a:latin typeface="Inter"/>
                          <a:ea typeface="Inter"/>
                          <a:cs typeface="Inter"/>
                        </a:rPr>
                        <a:t>Lint rules and audit checks</a:t>
                      </a:r>
                    </a:p>
                  </a:txBody>
                  <a:tcPr marL="91440" marR="91440" marT="45720" marB="45720">
                    <a:lnR w="9525">
                      <a:solidFill>
                        <a:srgbClr val="DDDDDD"/>
                      </a:solidFill>
                      <a:prstDash val="solid"/>
                    </a:lnR>
                    <a:lnB w="9525">
                      <a:solidFill>
                        <a:srgbClr val="DDDDDD"/>
                      </a:solidFill>
                      <a:prstDash val="solid"/>
                    </a:lnB>
                    <a:solidFill>
                      <a:srgbClr val="FFFFFF"/>
                    </a:solidFill>
                  </a:tcPr>
                </a:tc>
              </a:tr>
              <a:tr h="579438">
                <a:tc>
                  <a:txBody>
                    <a:bodyPr/>
                    <a:lstStyle/>
                    <a:p>
                      <a:r>
                        <a:rPr sz="1575" b="1">
                          <a:solidFill>
                            <a:srgbClr val="444444"/>
                          </a:solidFill>
                          <a:latin typeface="Inter"/>
                          <a:ea typeface="Inter"/>
                          <a:cs typeface="Inter"/>
                        </a:rPr>
                        <a:t>.github/workflows/</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575" b="0">
                          <a:solidFill>
                            <a:srgbClr val="444444"/>
                          </a:solidFill>
                          <a:latin typeface="Inter"/>
                          <a:ea typeface="Inter"/>
                          <a:cs typeface="Inter"/>
                        </a:rPr>
                        <a:t>Automated review workflow</a:t>
                      </a:r>
                    </a:p>
                  </a:txBody>
                  <a:tcPr marL="91440" marR="91440" marT="45720" marB="45720">
                    <a:lnR w="9525">
                      <a:solidFill>
                        <a:srgbClr val="DDDDDD"/>
                      </a:solidFill>
                      <a:prstDash val="solid"/>
                    </a:lnR>
                    <a:lnB w="9525">
                      <a:solidFill>
                        <a:srgbClr val="DDDDDD"/>
                      </a:solidFill>
                      <a:prstDash val="solid"/>
                    </a:lnB>
                    <a:solidFill>
                      <a:srgbClr val="F7F7F7"/>
                    </a:solidFill>
                  </a:tcPr>
                </a:tc>
              </a:tr>
            </a:tbl>
          </a:graphicData>
        </a:graphic>
      </p:graphicFrame>
      <p:sp>
        <p:nvSpPr>
          <p:cNvPr id="7" name="">
            <a:extLst xmlns:a="http://schemas.openxmlformats.org/drawingml/2006/main">
              <a:ext uri="{FF2B5EF4-FFF2-40B4-BE49-F238E27FC236}">
                <a16:creationId xmlns:a16="http://schemas.microsoft.com/office/drawing/2014/main" id="{EAD74E9C-451E-4230-A721-EE895C8A40FB}"/>
              </a:ext>
            </a:extLst>
          </p:cNvPr>
          <p:cNvSpPr>
            <a:spLocks xmlns:a="http://schemas.openxmlformats.org/drawingml/2006/main" noGrp="1"/>
          </p:cNvSpPr>
          <p:nvPr/>
        </p:nvSpPr>
        <p:spPr>
          <a:xfrm xmlns:a="http://schemas.openxmlformats.org/drawingml/2006/main">
            <a:off x="609600" y="5972175"/>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222222"/>
                </a:solidFill>
                <a:latin typeface="Inter"/>
                <a:ea typeface="Inter"/>
                <a:cs typeface="Inter"/>
              </a:defRPr>
            </a:defPPr>
            <a:lvl1pPr>
              <a:defRPr sz="1650" b="1">
                <a:solidFill>
                  <a:srgbClr val="222222"/>
                </a:solidFill>
                <a:latin typeface="Inter"/>
                <a:ea typeface="Inter"/>
                <a:cs typeface="Inter"/>
              </a:defRPr>
            </a:lvl1pPr>
            <a:lvl2pPr>
              <a:defRPr sz="1650" b="1">
                <a:solidFill>
                  <a:srgbClr val="222222"/>
                </a:solidFill>
                <a:latin typeface="Inter"/>
                <a:ea typeface="Inter"/>
                <a:cs typeface="Inter"/>
              </a:defRPr>
            </a:lvl2pPr>
            <a:lvl3pPr>
              <a:defRPr sz="1650" b="1">
                <a:solidFill>
                  <a:srgbClr val="222222"/>
                </a:solidFill>
                <a:latin typeface="Inter"/>
                <a:ea typeface="Inter"/>
                <a:cs typeface="Inter"/>
              </a:defRPr>
            </a:lvl3pPr>
            <a:lvl4pPr>
              <a:defRPr sz="1650" b="1">
                <a:solidFill>
                  <a:srgbClr val="222222"/>
                </a:solidFill>
                <a:latin typeface="Inter"/>
                <a:ea typeface="Inter"/>
                <a:cs typeface="Inter"/>
              </a:defRPr>
            </a:lvl4pPr>
            <a:lvl5pPr>
              <a:defRPr sz="1650" b="1">
                <a:solidFill>
                  <a:srgbClr val="222222"/>
                </a:solidFill>
                <a:latin typeface="Inter"/>
                <a:ea typeface="Inter"/>
                <a:cs typeface="Inter"/>
              </a:defRPr>
            </a:lvl5pPr>
            <a:lvl6pPr>
              <a:defRPr sz="1650" b="1">
                <a:solidFill>
                  <a:srgbClr val="222222"/>
                </a:solidFill>
                <a:latin typeface="Inter"/>
                <a:ea typeface="Inter"/>
                <a:cs typeface="Inter"/>
              </a:defRPr>
            </a:lvl6pPr>
            <a:lvl7pPr>
              <a:defRPr sz="1650" b="1">
                <a:solidFill>
                  <a:srgbClr val="222222"/>
                </a:solidFill>
                <a:latin typeface="Inter"/>
                <a:ea typeface="Inter"/>
                <a:cs typeface="Inter"/>
              </a:defRPr>
            </a:lvl7pPr>
            <a:lvl8pPr>
              <a:defRPr sz="1650" b="1">
                <a:solidFill>
                  <a:srgbClr val="222222"/>
                </a:solidFill>
                <a:latin typeface="Inter"/>
                <a:ea typeface="Inter"/>
                <a:cs typeface="Inter"/>
              </a:defRPr>
            </a:lvl8pPr>
            <a:lvl9pPr>
              <a:defRPr sz="1650" b="1">
                <a:solidFill>
                  <a:srgbClr val="222222"/>
                </a:solidFill>
                <a:latin typeface="Inter"/>
                <a:ea typeface="Inter"/>
                <a:cs typeface="Inter"/>
              </a:defRPr>
            </a:lvl9pPr>
          </a:lstStyle>
          <a:p xmlns:a="http://schemas.openxmlformats.org/drawingml/2006/main">
            <a:pPr>
              <a:defRPr sz="1650" b="1">
                <a:solidFill>
                  <a:srgbClr val="222222"/>
                </a:solidFill>
                <a:latin typeface="Inter"/>
                <a:ea typeface="Inter"/>
                <a:cs typeface="Inter"/>
              </a:defRPr>
            </a:pPr>
            <a:r>
              <a:rPr sz="1650" b="1">
                <a:solidFill>
                  <a:srgbClr val="222222"/>
                </a:solidFill>
                <a:latin typeface="Inter"/>
                <a:ea typeface="Inter"/>
                <a:cs typeface="Inter"/>
              </a:rPr>
              <a:t>The starter includes a sample Catalog contract; your team builds the payment runtime in its chosen language.</a:t>
            </a:r>
          </a:p>
        </p:txBody>
      </p:sp>
      <p:sp>
        <p:nvSpPr>
          <p:cNvPr id="8" name="">
            <a:extLst xmlns:a="http://schemas.openxmlformats.org/drawingml/2006/main">
              <a:ext uri="{FF2B5EF4-FFF2-40B4-BE49-F238E27FC236}">
                <a16:creationId xmlns:a16="http://schemas.microsoft.com/office/drawing/2014/main" id="{5D4C0B43-AC1F-47D4-863F-82DB609C250E}"/>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2085405424"/>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A831B287-BDF4-42D8-9A01-BDB091D04E7E}"/>
              </a:ext>
            </a:extLst>
          </p:cNvPr>
          <p:cNvPicPr>
            <a:picLocks xmlns:a="http://schemas.openxmlformats.org/drawingml/2006/main" noChangeAspect="1"/>
          </p:cNvPicPr>
          <p:nvPr/>
        </p:nvPicPr>
        <p:blipFill>
          <a:blip xmlns:r="http://schemas.openxmlformats.org/officeDocument/2006/relationships" xmlns:a="http://schemas.openxmlformats.org/drawingml/2006/main" r:embed="R855c852cf2a54fd3"/>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98C0289-0E37-4A4C-BE47-2C545F6DC0FA}"/>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20</a:t>
            </a:r>
          </a:p>
        </p:txBody>
      </p:sp>
      <p:sp>
        <p:nvSpPr>
          <p:cNvPr id="3" name="">
            <a:extLst xmlns:a="http://schemas.openxmlformats.org/drawingml/2006/main">
              <a:ext uri="{FF2B5EF4-FFF2-40B4-BE49-F238E27FC236}">
                <a16:creationId xmlns:a16="http://schemas.microsoft.com/office/drawing/2014/main" id="{E477F688-2C52-47DD-B1D8-F0C51D235A09}"/>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AI needs the decisions behind the contract</a:t>
            </a:r>
          </a:p>
        </p:txBody>
      </p:sp>
      <p:graphicFrame>
        <p:nvGraphicFramePr>
          <p:cNvPr id="4" name="">
            <a:extLst xmlns:a="http://schemas.openxmlformats.org/drawingml/2006/main">
              <a:ext uri="{FF2B5EF4-FFF2-40B4-BE49-F238E27FC236}">
                <a16:creationId xmlns:a16="http://schemas.microsoft.com/office/drawing/2014/main" id="{3E26991E-4221-4E04-AA45-13E93019ACE4}"/>
              </a:ext>
            </a:extLst>
          </p:cNvPr>
          <p:cNvGraphicFramePr/>
          <p:nvPr/>
        </p:nvGraphicFramePr>
        <p:xfrm>
          <a:off xmlns:a="http://schemas.openxmlformats.org/drawingml/2006/main" x="609600" y="2095500"/>
          <a:ext xmlns:a="http://schemas.openxmlformats.org/drawingml/2006/main" cx="10972800" cy="3486150"/>
        </p:xfrm>
        <a:graphic xmlns:a="http://schemas.openxmlformats.org/drawingml/2006/main">
          <a:graphicData uri="http://schemas.openxmlformats.org/drawingml/2006/table">
            <a:tbl>
              <a:tblPr/>
              <a:tblGrid>
                <a:gridCol w="3143250"/>
                <a:gridCol w="4572000"/>
                <a:gridCol w="3257550"/>
              </a:tblGrid>
              <a:tr h="697230">
                <a:tc>
                  <a:txBody>
                    <a:bodyPr/>
                    <a:lstStyle/>
                    <a:p>
                      <a:r>
                        <a:rPr sz="1725" b="1">
                          <a:solidFill>
                            <a:srgbClr val="444444"/>
                          </a:solidFill>
                          <a:latin typeface="Inter"/>
                          <a:ea typeface="Inter"/>
                          <a:cs typeface="Inter"/>
                        </a:rPr>
                        <a:t>Input supplied to AI</a:t>
                      </a:r>
                    </a:p>
                  </a:txBody>
                  <a:tcPr marL="91440" marR="91440" marT="45720" marB="45720">
                    <a:lnL w="9525">
                      <a:solidFill>
                        <a:srgbClr val="DDDDDD"/>
                      </a:solidFill>
                      <a:prstDash val="solid"/>
                    </a:lnL>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725" b="1">
                          <a:solidFill>
                            <a:srgbClr val="444444"/>
                          </a:solidFill>
                          <a:latin typeface="Inter"/>
                          <a:ea typeface="Inter"/>
                          <a:cs typeface="Inter"/>
                        </a:rPr>
                        <a:t>What it constrains</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725" b="1">
                          <a:solidFill>
                            <a:srgbClr val="444444"/>
                          </a:solidFill>
                          <a:latin typeface="Inter"/>
                          <a:ea typeface="Inter"/>
                          <a:cs typeface="Inter"/>
                        </a:rPr>
                        <a:t>Human owner</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r>
              <a:tr h="697230">
                <a:tc>
                  <a:txBody>
                    <a:bodyPr/>
                    <a:lstStyle/>
                    <a:p>
                      <a:r>
                        <a:rPr sz="1725" b="1">
                          <a:solidFill>
                            <a:srgbClr val="444444"/>
                          </a:solidFill>
                          <a:latin typeface="Inter"/>
                          <a:ea typeface="Inter"/>
                          <a:cs typeface="Inter"/>
                        </a:rPr>
                        <a:t>Journey and value proposition</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Supported task, intended value</a:t>
                      </a:r>
                    </a:p>
                    <a:p>
                      <a:r>
                        <a:rPr sz="1725" b="0">
                          <a:solidFill>
                            <a:srgbClr val="444444"/>
                          </a:solidFill>
                          <a:latin typeface="Inter"/>
                          <a:ea typeface="Inter"/>
                          <a:cs typeface="Inter"/>
                        </a:rPr>
                        <a:t>and consumer expectations</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Product and consumer</a:t>
                      </a:r>
                    </a:p>
                    <a:p>
                      <a:r>
                        <a:rPr sz="1725" b="0">
                          <a:solidFill>
                            <a:srgbClr val="444444"/>
                          </a:solidFill>
                          <a:latin typeface="Inter"/>
                          <a:ea typeface="Inter"/>
                          <a:cs typeface="Inter"/>
                        </a:rPr>
                        <a:t>representatives</a:t>
                      </a:r>
                    </a:p>
                  </a:txBody>
                  <a:tcPr marL="91440" marR="91440" marT="45720" marB="45720">
                    <a:lnR w="9525">
                      <a:solidFill>
                        <a:srgbClr val="DDDDDD"/>
                      </a:solidFill>
                      <a:prstDash val="solid"/>
                    </a:lnR>
                    <a:lnB w="9525">
                      <a:solidFill>
                        <a:srgbClr val="DDDDDD"/>
                      </a:solidFill>
                      <a:prstDash val="solid"/>
                    </a:lnB>
                    <a:solidFill>
                      <a:srgbClr val="F7F7F7"/>
                    </a:solidFill>
                  </a:tcPr>
                </a:tc>
              </a:tr>
              <a:tr h="697230">
                <a:tc>
                  <a:txBody>
                    <a:bodyPr/>
                    <a:lstStyle/>
                    <a:p>
                      <a:r>
                        <a:rPr sz="1725" b="1">
                          <a:solidFill>
                            <a:srgbClr val="444444"/>
                          </a:solidFill>
                          <a:latin typeface="Inter"/>
                          <a:ea typeface="Inter"/>
                          <a:cs typeface="Inter"/>
                        </a:rPr>
                        <a:t>Domain and architecture outputs</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Meaning, ownership, trust</a:t>
                      </a:r>
                    </a:p>
                    <a:p>
                      <a:r>
                        <a:rPr sz="1725" b="0">
                          <a:solidFill>
                            <a:srgbClr val="444444"/>
                          </a:solidFill>
                          <a:latin typeface="Inter"/>
                          <a:ea typeface="Inter"/>
                          <a:cs typeface="Inter"/>
                        </a:rPr>
                        <a:t>and operational constraints</a:t>
                      </a:r>
                    </a:p>
                  </a:txBody>
                  <a:tcPr marL="91440" marR="91440" marT="45720" marB="45720">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Domain, architecture</a:t>
                      </a:r>
                    </a:p>
                    <a:p>
                      <a:r>
                        <a:rPr sz="1725" b="0">
                          <a:solidFill>
                            <a:srgbClr val="444444"/>
                          </a:solidFill>
                          <a:latin typeface="Inter"/>
                          <a:ea typeface="Inter"/>
                          <a:cs typeface="Inter"/>
                        </a:rPr>
                        <a:t>and security owners</a:t>
                      </a:r>
                    </a:p>
                  </a:txBody>
                  <a:tcPr marL="91440" marR="91440" marT="45720" marB="45720">
                    <a:lnR w="9525">
                      <a:solidFill>
                        <a:srgbClr val="DDDDDD"/>
                      </a:solidFill>
                      <a:prstDash val="solid"/>
                    </a:lnR>
                    <a:lnB w="9525">
                      <a:solidFill>
                        <a:srgbClr val="DDDDDD"/>
                      </a:solidFill>
                      <a:prstDash val="solid"/>
                    </a:lnB>
                    <a:solidFill>
                      <a:srgbClr val="FFFFFF"/>
                    </a:solidFill>
                  </a:tcPr>
                </a:tc>
              </a:tr>
              <a:tr h="697230">
                <a:tc>
                  <a:txBody>
                    <a:bodyPr/>
                    <a:lstStyle/>
                    <a:p>
                      <a:r>
                        <a:rPr sz="1725" b="1">
                          <a:solidFill>
                            <a:srgbClr val="444444"/>
                          </a:solidFill>
                          <a:latin typeface="Inter"/>
                          <a:ea typeface="Inter"/>
                          <a:cs typeface="Inter"/>
                        </a:rPr>
                        <a:t>Validated contract and style guide</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Interface behaviour, validation</a:t>
                      </a:r>
                    </a:p>
                    <a:p>
                      <a:r>
                        <a:rPr sz="1725" b="0">
                          <a:solidFill>
                            <a:srgbClr val="444444"/>
                          </a:solidFill>
                          <a:latin typeface="Inter"/>
                          <a:ea typeface="Inter"/>
                          <a:cs typeface="Inter"/>
                        </a:rPr>
                        <a:t>and shared conventions</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API designer</a:t>
                      </a:r>
                    </a:p>
                  </a:txBody>
                  <a:tcPr marL="91440" marR="91440" marT="45720" marB="45720">
                    <a:lnR w="9525">
                      <a:solidFill>
                        <a:srgbClr val="DDDDDD"/>
                      </a:solidFill>
                      <a:prstDash val="solid"/>
                    </a:lnR>
                    <a:lnB w="9525">
                      <a:solidFill>
                        <a:srgbClr val="DDDDDD"/>
                      </a:solidFill>
                      <a:prstDash val="solid"/>
                    </a:lnB>
                    <a:solidFill>
                      <a:srgbClr val="F7F7F7"/>
                    </a:solidFill>
                  </a:tcPr>
                </a:tc>
              </a:tr>
              <a:tr h="697230">
                <a:tc>
                  <a:txBody>
                    <a:bodyPr/>
                    <a:lstStyle/>
                    <a:p>
                      <a:r>
                        <a:rPr sz="1725" b="1">
                          <a:solidFill>
                            <a:srgbClr val="444444"/>
                          </a:solidFill>
                          <a:latin typeface="Inter"/>
                          <a:ea typeface="Inter"/>
                          <a:cs typeface="Inter"/>
                        </a:rPr>
                        <a:t>Audit findings and test evidence</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Known gaps, acceptance criteria</a:t>
                      </a:r>
                    </a:p>
                    <a:p>
                      <a:r>
                        <a:rPr sz="1725" b="0">
                          <a:solidFill>
                            <a:srgbClr val="444444"/>
                          </a:solidFill>
                          <a:latin typeface="Inter"/>
                          <a:ea typeface="Inter"/>
                          <a:cs typeface="Inter"/>
                        </a:rPr>
                        <a:t>and the next bounded change</a:t>
                      </a:r>
                    </a:p>
                  </a:txBody>
                  <a:tcPr marL="91440" marR="91440" marT="45720" marB="45720">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Engineering and</a:t>
                      </a:r>
                    </a:p>
                    <a:p>
                      <a:r>
                        <a:rPr sz="1725" b="0">
                          <a:solidFill>
                            <a:srgbClr val="444444"/>
                          </a:solidFill>
                          <a:latin typeface="Inter"/>
                          <a:ea typeface="Inter"/>
                          <a:cs typeface="Inter"/>
                        </a:rPr>
                        <a:t>readiness owners</a:t>
                      </a:r>
                    </a:p>
                  </a:txBody>
                  <a:tcPr marL="91440" marR="91440" marT="45720" marB="45720">
                    <a:lnR w="9525">
                      <a:solidFill>
                        <a:srgbClr val="DDDDDD"/>
                      </a:solidFill>
                      <a:prstDash val="solid"/>
                    </a:lnR>
                    <a:lnB w="9525">
                      <a:solidFill>
                        <a:srgbClr val="DDDDDD"/>
                      </a:solidFill>
                      <a:prstDash val="solid"/>
                    </a:lnB>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2D3888E6-C0A2-4287-88B2-7A6424B37774}"/>
              </a:ext>
            </a:extLst>
          </p:cNvPr>
          <p:cNvSpPr>
            <a:spLocks xmlns:a="http://schemas.openxmlformats.org/drawingml/2006/main" noGrp="1"/>
          </p:cNvSpPr>
          <p:nvPr/>
        </p:nvSpPr>
        <p:spPr>
          <a:xfrm xmlns:a="http://schemas.openxmlformats.org/drawingml/2006/main">
            <a:off x="609600" y="5934075"/>
            <a:ext cx="109728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222222"/>
                </a:solidFill>
                <a:latin typeface="Inter"/>
                <a:ea typeface="Inter"/>
                <a:cs typeface="Inter"/>
              </a:defRPr>
            </a:defPPr>
            <a:lvl1pPr>
              <a:defRPr sz="1875" b="1">
                <a:solidFill>
                  <a:srgbClr val="222222"/>
                </a:solidFill>
                <a:latin typeface="Inter"/>
                <a:ea typeface="Inter"/>
                <a:cs typeface="Inter"/>
              </a:defRPr>
            </a:lvl1pPr>
            <a:lvl2pPr>
              <a:defRPr sz="1875" b="1">
                <a:solidFill>
                  <a:srgbClr val="222222"/>
                </a:solidFill>
                <a:latin typeface="Inter"/>
                <a:ea typeface="Inter"/>
                <a:cs typeface="Inter"/>
              </a:defRPr>
            </a:lvl2pPr>
            <a:lvl3pPr>
              <a:defRPr sz="1875" b="1">
                <a:solidFill>
                  <a:srgbClr val="222222"/>
                </a:solidFill>
                <a:latin typeface="Inter"/>
                <a:ea typeface="Inter"/>
                <a:cs typeface="Inter"/>
              </a:defRPr>
            </a:lvl3pPr>
            <a:lvl4pPr>
              <a:defRPr sz="1875" b="1">
                <a:solidFill>
                  <a:srgbClr val="222222"/>
                </a:solidFill>
                <a:latin typeface="Inter"/>
                <a:ea typeface="Inter"/>
                <a:cs typeface="Inter"/>
              </a:defRPr>
            </a:lvl4pPr>
            <a:lvl5pPr>
              <a:defRPr sz="1875" b="1">
                <a:solidFill>
                  <a:srgbClr val="222222"/>
                </a:solidFill>
                <a:latin typeface="Inter"/>
                <a:ea typeface="Inter"/>
                <a:cs typeface="Inter"/>
              </a:defRPr>
            </a:lvl5pPr>
            <a:lvl6pPr>
              <a:defRPr sz="1875" b="1">
                <a:solidFill>
                  <a:srgbClr val="222222"/>
                </a:solidFill>
                <a:latin typeface="Inter"/>
                <a:ea typeface="Inter"/>
                <a:cs typeface="Inter"/>
              </a:defRPr>
            </a:lvl6pPr>
            <a:lvl7pPr>
              <a:defRPr sz="1875" b="1">
                <a:solidFill>
                  <a:srgbClr val="222222"/>
                </a:solidFill>
                <a:latin typeface="Inter"/>
                <a:ea typeface="Inter"/>
                <a:cs typeface="Inter"/>
              </a:defRPr>
            </a:lvl7pPr>
            <a:lvl8pPr>
              <a:defRPr sz="1875" b="1">
                <a:solidFill>
                  <a:srgbClr val="222222"/>
                </a:solidFill>
                <a:latin typeface="Inter"/>
                <a:ea typeface="Inter"/>
                <a:cs typeface="Inter"/>
              </a:defRPr>
            </a:lvl8pPr>
            <a:lvl9pPr>
              <a:defRPr sz="1875" b="1">
                <a:solidFill>
                  <a:srgbClr val="222222"/>
                </a:solidFill>
                <a:latin typeface="Inter"/>
                <a:ea typeface="Inter"/>
                <a:cs typeface="Inter"/>
              </a:defRPr>
            </a:lvl9pPr>
          </a:lstStyle>
          <a:p xmlns:a="http://schemas.openxmlformats.org/drawingml/2006/main">
            <a:pPr>
              <a:defRPr sz="1875" b="1">
                <a:solidFill>
                  <a:srgbClr val="222222"/>
                </a:solidFill>
                <a:latin typeface="Inter"/>
                <a:ea typeface="Inter"/>
                <a:cs typeface="Inter"/>
              </a:defRPr>
            </a:pPr>
            <a:r>
              <a:rPr sz="1875" b="1">
                <a:solidFill>
                  <a:srgbClr val="222222"/>
                </a:solidFill>
                <a:latin typeface="Inter"/>
                <a:ea typeface="Inter"/>
                <a:cs typeface="Inter"/>
              </a:rPr>
              <a:t>AGENTS.md and package skills provide a route through the method; the team still validates the decisions.</a:t>
            </a:r>
          </a:p>
        </p:txBody>
      </p:sp>
      <p:sp>
        <p:nvSpPr>
          <p:cNvPr id="6" name="">
            <a:extLst xmlns:a="http://schemas.openxmlformats.org/drawingml/2006/main">
              <a:ext uri="{FF2B5EF4-FFF2-40B4-BE49-F238E27FC236}">
                <a16:creationId xmlns:a16="http://schemas.microsoft.com/office/drawing/2014/main" id="{B52D7EEC-70E3-429B-B1F3-891C0714E311}"/>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450648909"/>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1BFD2E02-F17B-4C00-9655-E8BEC9102882}"/>
              </a:ext>
            </a:extLst>
          </p:cNvPr>
          <p:cNvPicPr>
            <a:picLocks xmlns:a="http://schemas.openxmlformats.org/drawingml/2006/main" noChangeAspect="1"/>
          </p:cNvPicPr>
          <p:nvPr/>
        </p:nvPicPr>
        <p:blipFill>
          <a:blip xmlns:r="http://schemas.openxmlformats.org/officeDocument/2006/relationships" xmlns:a="http://schemas.openxmlformats.org/drawingml/2006/main" r:embed="R85427c1d04d44a2d"/>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26841EE-647E-4D6B-9A15-DC4689056ECF}"/>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21</a:t>
            </a:r>
          </a:p>
        </p:txBody>
      </p:sp>
      <p:sp>
        <p:nvSpPr>
          <p:cNvPr id="3" name="">
            <a:extLst xmlns:a="http://schemas.openxmlformats.org/drawingml/2006/main">
              <a:ext uri="{FF2B5EF4-FFF2-40B4-BE49-F238E27FC236}">
                <a16:creationId xmlns:a16="http://schemas.microsoft.com/office/drawing/2014/main" id="{EC97593F-6CFB-488F-B11B-3E53C2D6DC6B}"/>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Building with AI works best as a bounded change</a:t>
            </a:r>
          </a:p>
        </p:txBody>
      </p:sp>
      <p:sp>
        <p:nvSpPr>
          <p:cNvPr id="4" name="">
            <a:extLst xmlns:a="http://schemas.openxmlformats.org/drawingml/2006/main">
              <a:ext uri="{FF2B5EF4-FFF2-40B4-BE49-F238E27FC236}">
                <a16:creationId xmlns:a16="http://schemas.microsoft.com/office/drawing/2014/main" id="{2CD24EA4-0E53-41E8-B305-FF3CDDA90F0D}"/>
              </a:ext>
            </a:extLst>
          </p:cNvPr>
          <p:cNvSpPr>
            <a:spLocks xmlns:a="http://schemas.openxmlformats.org/drawingml/2006/main" noGrp="1"/>
          </p:cNvSpPr>
          <p:nvPr/>
        </p:nvSpPr>
        <p:spPr>
          <a:xfrm xmlns:a="http://schemas.openxmlformats.org/drawingml/2006/main">
            <a:off x="609600" y="2266950"/>
            <a:ext cx="5095875" cy="335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444444"/>
                </a:solidFill>
                <a:latin typeface="Inter"/>
                <a:ea typeface="Inter"/>
                <a:cs typeface="Inter"/>
              </a:defRPr>
            </a:defPPr>
            <a:lvl1pPr>
              <a:defRPr sz="1950" b="0">
                <a:solidFill>
                  <a:srgbClr val="444444"/>
                </a:solidFill>
                <a:latin typeface="Inter"/>
                <a:ea typeface="Inter"/>
                <a:cs typeface="Inter"/>
              </a:defRPr>
            </a:lvl1pPr>
            <a:lvl2pPr>
              <a:defRPr sz="1950" b="0">
                <a:solidFill>
                  <a:srgbClr val="444444"/>
                </a:solidFill>
                <a:latin typeface="Inter"/>
                <a:ea typeface="Inter"/>
                <a:cs typeface="Inter"/>
              </a:defRPr>
            </a:lvl2pPr>
            <a:lvl3pPr>
              <a:defRPr sz="1950" b="0">
                <a:solidFill>
                  <a:srgbClr val="444444"/>
                </a:solidFill>
                <a:latin typeface="Inter"/>
                <a:ea typeface="Inter"/>
                <a:cs typeface="Inter"/>
              </a:defRPr>
            </a:lvl3pPr>
            <a:lvl4pPr>
              <a:defRPr sz="1950" b="0">
                <a:solidFill>
                  <a:srgbClr val="444444"/>
                </a:solidFill>
                <a:latin typeface="Inter"/>
                <a:ea typeface="Inter"/>
                <a:cs typeface="Inter"/>
              </a:defRPr>
            </a:lvl4pPr>
            <a:lvl5pPr>
              <a:defRPr sz="1950" b="0">
                <a:solidFill>
                  <a:srgbClr val="444444"/>
                </a:solidFill>
                <a:latin typeface="Inter"/>
                <a:ea typeface="Inter"/>
                <a:cs typeface="Inter"/>
              </a:defRPr>
            </a:lvl5pPr>
            <a:lvl6pPr>
              <a:defRPr sz="1950" b="0">
                <a:solidFill>
                  <a:srgbClr val="444444"/>
                </a:solidFill>
                <a:latin typeface="Inter"/>
                <a:ea typeface="Inter"/>
                <a:cs typeface="Inter"/>
              </a:defRPr>
            </a:lvl6pPr>
            <a:lvl7pPr>
              <a:defRPr sz="1950" b="0">
                <a:solidFill>
                  <a:srgbClr val="444444"/>
                </a:solidFill>
                <a:latin typeface="Inter"/>
                <a:ea typeface="Inter"/>
                <a:cs typeface="Inter"/>
              </a:defRPr>
            </a:lvl7pPr>
            <a:lvl8pPr>
              <a:defRPr sz="1950" b="0">
                <a:solidFill>
                  <a:srgbClr val="444444"/>
                </a:solidFill>
                <a:latin typeface="Inter"/>
                <a:ea typeface="Inter"/>
                <a:cs typeface="Inter"/>
              </a:defRPr>
            </a:lvl8pPr>
            <a:lvl9pPr>
              <a:defRPr sz="1950" b="0">
                <a:solidFill>
                  <a:srgbClr val="444444"/>
                </a:solidFill>
                <a:latin typeface="Inter"/>
                <a:ea typeface="Inter"/>
                <a:cs typeface="Inter"/>
              </a:defRPr>
            </a:lvl9pPr>
          </a:lstStyle>
          <a:p xmlns:a="http://schemas.openxmlformats.org/drawingml/2006/main">
            <a:pPr marL="279400" indent="-203200">
              <a:spcAft>
                <a:spcPts val="1500"/>
              </a:spcAft>
              <a:buAutoNum type="arabicPeriod" startAt="1"/>
              <a:defRPr sz="1950" b="0">
                <a:solidFill>
                  <a:srgbClr val="444444"/>
                </a:solidFill>
                <a:latin typeface="Inter"/>
                <a:ea typeface="Inter"/>
                <a:cs typeface="Inter"/>
              </a:defRPr>
            </a:pPr>
            <a:r>
              <a:t>Select one reviewed operation and its acceptance criteria.</a:t>
            </a:r>
          </a:p>
          <a:p xmlns:a="http://schemas.openxmlformats.org/drawingml/2006/main">
            <a:pPr marL="279400" indent="-203200">
              <a:spcAft>
                <a:spcPts val="1500"/>
              </a:spcAft>
              <a:buAutoNum type="arabicPeriod"/>
              <a:defRPr sz="1950" b="0">
                <a:solidFill>
                  <a:srgbClr val="444444"/>
                </a:solidFill>
                <a:latin typeface="Inter"/>
                <a:ea typeface="Inter"/>
                <a:cs typeface="Inter"/>
              </a:defRPr>
            </a:pPr>
            <a:r>
              <a:t>Ask for an implementation diff and tests against the contract.</a:t>
            </a:r>
          </a:p>
          <a:p xmlns:a="http://schemas.openxmlformats.org/drawingml/2006/main">
            <a:pPr marL="279400" indent="-203200">
              <a:spcAft>
                <a:spcPts val="1500"/>
              </a:spcAft>
              <a:buAutoNum type="arabicPeriod"/>
              <a:defRPr sz="1950" b="0">
                <a:solidFill>
                  <a:srgbClr val="444444"/>
                </a:solidFill>
                <a:latin typeface="Inter"/>
                <a:ea typeface="Inter"/>
                <a:cs typeface="Inter"/>
              </a:defRPr>
            </a:pPr>
            <a:r>
              <a:t>Run checks, inspect behaviour and record unresolved decisions.</a:t>
            </a:r>
          </a:p>
          <a:p xmlns:a="http://schemas.openxmlformats.org/drawingml/2006/main">
            <a:pPr marL="279400" indent="-203200">
              <a:spcAft>
                <a:spcPts val="1500"/>
              </a:spcAft>
              <a:buAutoNum type="arabicPeriod"/>
              <a:defRPr sz="1950" b="0">
                <a:solidFill>
                  <a:srgbClr val="444444"/>
                </a:solidFill>
                <a:latin typeface="Inter"/>
                <a:ea typeface="Inter"/>
                <a:cs typeface="Inter"/>
              </a:defRPr>
            </a:pPr>
            <a:r>
              <a:t>Have the responsible people review the evidence before merging.</a:t>
            </a:r>
          </a:p>
        </p:txBody>
      </p:sp>
      <p:pic>
        <p:nvPicPr>
          <p:cNvPr id="5" name="">
            <a:extLst xmlns:a="http://schemas.openxmlformats.org/drawingml/2006/main">
              <a:ext uri="{FF2B5EF4-FFF2-40B4-BE49-F238E27FC236}">
                <a16:creationId xmlns:a16="http://schemas.microsoft.com/office/drawing/2014/main" id="{221285A2-B1A0-4305-AD10-C147A30946C9}"/>
              </a:ext>
            </a:extLst>
          </p:cNvPr>
          <p:cNvPicPr>
            <a:picLocks xmlns:a="http://schemas.openxmlformats.org/drawingml/2006/main" noChangeAspect="1"/>
          </p:cNvPicPr>
          <p:nvPr/>
        </p:nvPicPr>
        <p:blipFill>
          <a:blip xmlns:r="http://schemas.openxmlformats.org/officeDocument/2006/relationships" xmlns:a="http://schemas.openxmlformats.org/drawingml/2006/main" r:embed="Rc069cc15d7884680"/>
          <a:stretch xmlns:a="http://schemas.openxmlformats.org/drawingml/2006/main"/>
        </p:blipFill>
        <p:spPr>
          <a:xfrm xmlns:a="http://schemas.openxmlformats.org/drawingml/2006/main">
            <a:off x="6257925" y="2157413"/>
            <a:ext cx="5314950" cy="3543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257C5ADE-B71E-49C6-8875-7F8FFB05A46B}"/>
              </a:ext>
            </a:extLst>
          </p:cNvPr>
          <p:cNvSpPr>
            <a:spLocks xmlns:a="http://schemas.openxmlformats.org/drawingml/2006/main" noGrp="1"/>
          </p:cNvSpPr>
          <p:nvPr/>
        </p:nvSpPr>
        <p:spPr>
          <a:xfrm xmlns:a="http://schemas.openxmlformats.org/drawingml/2006/main">
            <a:off x="609600" y="5981700"/>
            <a:ext cx="109728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1">
                <a:solidFill>
                  <a:srgbClr val="222222"/>
                </a:solidFill>
                <a:latin typeface="Inter"/>
                <a:ea typeface="Inter"/>
                <a:cs typeface="Inter"/>
              </a:defRPr>
            </a:defPPr>
            <a:lvl1pPr>
              <a:defRPr sz="1800" b="1">
                <a:solidFill>
                  <a:srgbClr val="222222"/>
                </a:solidFill>
                <a:latin typeface="Inter"/>
                <a:ea typeface="Inter"/>
                <a:cs typeface="Inter"/>
              </a:defRPr>
            </a:lvl1pPr>
            <a:lvl2pPr>
              <a:defRPr sz="1800" b="1">
                <a:solidFill>
                  <a:srgbClr val="222222"/>
                </a:solidFill>
                <a:latin typeface="Inter"/>
                <a:ea typeface="Inter"/>
                <a:cs typeface="Inter"/>
              </a:defRPr>
            </a:lvl2pPr>
            <a:lvl3pPr>
              <a:defRPr sz="1800" b="1">
                <a:solidFill>
                  <a:srgbClr val="222222"/>
                </a:solidFill>
                <a:latin typeface="Inter"/>
                <a:ea typeface="Inter"/>
                <a:cs typeface="Inter"/>
              </a:defRPr>
            </a:lvl3pPr>
            <a:lvl4pPr>
              <a:defRPr sz="1800" b="1">
                <a:solidFill>
                  <a:srgbClr val="222222"/>
                </a:solidFill>
                <a:latin typeface="Inter"/>
                <a:ea typeface="Inter"/>
                <a:cs typeface="Inter"/>
              </a:defRPr>
            </a:lvl4pPr>
            <a:lvl5pPr>
              <a:defRPr sz="1800" b="1">
                <a:solidFill>
                  <a:srgbClr val="222222"/>
                </a:solidFill>
                <a:latin typeface="Inter"/>
                <a:ea typeface="Inter"/>
                <a:cs typeface="Inter"/>
              </a:defRPr>
            </a:lvl5pPr>
            <a:lvl6pPr>
              <a:defRPr sz="1800" b="1">
                <a:solidFill>
                  <a:srgbClr val="222222"/>
                </a:solidFill>
                <a:latin typeface="Inter"/>
                <a:ea typeface="Inter"/>
                <a:cs typeface="Inter"/>
              </a:defRPr>
            </a:lvl6pPr>
            <a:lvl7pPr>
              <a:defRPr sz="1800" b="1">
                <a:solidFill>
                  <a:srgbClr val="222222"/>
                </a:solidFill>
                <a:latin typeface="Inter"/>
                <a:ea typeface="Inter"/>
                <a:cs typeface="Inter"/>
              </a:defRPr>
            </a:lvl7pPr>
            <a:lvl8pPr>
              <a:defRPr sz="1800" b="1">
                <a:solidFill>
                  <a:srgbClr val="222222"/>
                </a:solidFill>
                <a:latin typeface="Inter"/>
                <a:ea typeface="Inter"/>
                <a:cs typeface="Inter"/>
              </a:defRPr>
            </a:lvl8pPr>
            <a:lvl9pPr>
              <a:defRPr sz="1800" b="1">
                <a:solidFill>
                  <a:srgbClr val="222222"/>
                </a:solidFill>
                <a:latin typeface="Inter"/>
                <a:ea typeface="Inter"/>
                <a:cs typeface="Inter"/>
              </a:defRPr>
            </a:lvl9pPr>
          </a:lstStyle>
          <a:p xmlns:a="http://schemas.openxmlformats.org/drawingml/2006/main">
            <a:pPr>
              <a:defRPr sz="1800" b="1">
                <a:solidFill>
                  <a:srgbClr val="222222"/>
                </a:solidFill>
                <a:latin typeface="Inter"/>
                <a:ea typeface="Inter"/>
                <a:cs typeface="Inter"/>
              </a:defRPr>
            </a:pPr>
            <a:r>
              <a:rPr sz="1800" b="1">
                <a:solidFill>
                  <a:srgbClr val="222222"/>
                </a:solidFill>
                <a:latin typeface="Inter"/>
                <a:ea typeface="Inter"/>
                <a:cs typeface="Inter"/>
              </a:rPr>
              <a:t>Suggested task: implement payment submission with replay and cross-partner denial tests.</a:t>
            </a:r>
          </a:p>
        </p:txBody>
      </p:sp>
      <p:sp>
        <p:nvSpPr>
          <p:cNvPr id="7" name="">
            <a:extLst xmlns:a="http://schemas.openxmlformats.org/drawingml/2006/main">
              <a:ext uri="{FF2B5EF4-FFF2-40B4-BE49-F238E27FC236}">
                <a16:creationId xmlns:a16="http://schemas.microsoft.com/office/drawing/2014/main" id="{A6ED0D19-F8CD-4B02-B7F1-B64C3932FFAB}"/>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391066864"/>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5D9A87C0-57D1-45E9-BFA5-0109F07B849C}"/>
              </a:ext>
            </a:extLst>
          </p:cNvPr>
          <p:cNvPicPr>
            <a:picLocks xmlns:a="http://schemas.openxmlformats.org/drawingml/2006/main" noChangeAspect="1"/>
          </p:cNvPicPr>
          <p:nvPr/>
        </p:nvPicPr>
        <p:blipFill>
          <a:blip xmlns:r="http://schemas.openxmlformats.org/officeDocument/2006/relationships" xmlns:a="http://schemas.openxmlformats.org/drawingml/2006/main" r:embed="R08eaf00a0f9f4a9c"/>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CAD3FB3-D3F5-4EA2-9977-44CC1D674C6D}"/>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22</a:t>
            </a:r>
          </a:p>
        </p:txBody>
      </p:sp>
      <p:sp>
        <p:nvSpPr>
          <p:cNvPr id="3" name="">
            <a:extLst xmlns:a="http://schemas.openxmlformats.org/drawingml/2006/main">
              <a:ext uri="{FF2B5EF4-FFF2-40B4-BE49-F238E27FC236}">
                <a16:creationId xmlns:a16="http://schemas.microsoft.com/office/drawing/2014/main" id="{B401D241-C59C-4EA3-83CB-EF93B70D3B70}"/>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Tests turn the payment promises into evidence</a:t>
            </a:r>
          </a:p>
        </p:txBody>
      </p:sp>
      <p:graphicFrame>
        <p:nvGraphicFramePr>
          <p:cNvPr id="4" name="">
            <a:extLst xmlns:a="http://schemas.openxmlformats.org/drawingml/2006/main">
              <a:ext uri="{FF2B5EF4-FFF2-40B4-BE49-F238E27FC236}">
                <a16:creationId xmlns:a16="http://schemas.microsoft.com/office/drawing/2014/main" id="{9B9D931F-BA80-469E-B742-2FDCBBEB3AE1}"/>
              </a:ext>
            </a:extLst>
          </p:cNvPr>
          <p:cNvGraphicFramePr/>
          <p:nvPr/>
        </p:nvGraphicFramePr>
        <p:xfrm>
          <a:off xmlns:a="http://schemas.openxmlformats.org/drawingml/2006/main" x="609600" y="1905000"/>
          <a:ext xmlns:a="http://schemas.openxmlformats.org/drawingml/2006/main" cx="10972800" cy="4000500"/>
        </p:xfrm>
        <a:graphic xmlns:a="http://schemas.openxmlformats.org/drawingml/2006/main">
          <a:graphicData uri="http://schemas.openxmlformats.org/drawingml/2006/table">
            <a:tbl>
              <a:tblPr/>
              <a:tblGrid>
                <a:gridCol w="2905125"/>
                <a:gridCol w="4210050"/>
                <a:gridCol w="3857625"/>
              </a:tblGrid>
              <a:tr h="666750">
                <a:tc>
                  <a:txBody>
                    <a:bodyPr/>
                    <a:lstStyle/>
                    <a:p>
                      <a:r>
                        <a:rPr sz="1650" b="1">
                          <a:solidFill>
                            <a:srgbClr val="444444"/>
                          </a:solidFill>
                          <a:latin typeface="Inter"/>
                          <a:ea typeface="Inter"/>
                          <a:cs typeface="Inter"/>
                        </a:rPr>
                        <a:t>Promise or risk</a:t>
                      </a:r>
                    </a:p>
                  </a:txBody>
                  <a:tcPr marL="91440" marR="91440" marT="45720" marB="45720">
                    <a:lnL w="9525">
                      <a:solidFill>
                        <a:srgbClr val="DDDDDD"/>
                      </a:solidFill>
                      <a:prstDash val="solid"/>
                    </a:lnL>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650" b="1">
                          <a:solidFill>
                            <a:srgbClr val="444444"/>
                          </a:solidFill>
                          <a:latin typeface="Inter"/>
                          <a:ea typeface="Inter"/>
                          <a:cs typeface="Inter"/>
                        </a:rPr>
                        <a:t>Example test</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650" b="1">
                          <a:solidFill>
                            <a:srgbClr val="444444"/>
                          </a:solidFill>
                          <a:latin typeface="Inter"/>
                          <a:ea typeface="Inter"/>
                          <a:cs typeface="Inter"/>
                        </a:rPr>
                        <a:t>What to inspect</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r>
              <a:tr h="666750">
                <a:tc>
                  <a:txBody>
                    <a:bodyPr/>
                    <a:lstStyle/>
                    <a:p>
                      <a:r>
                        <a:rPr sz="1650" b="1">
                          <a:solidFill>
                            <a:srgbClr val="444444"/>
                          </a:solidFill>
                          <a:latin typeface="Inter"/>
                          <a:ea typeface="Inter"/>
                          <a:cs typeface="Inter"/>
                        </a:rPr>
                        <a:t>Contract consistency</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650" b="0">
                          <a:solidFill>
                            <a:srgbClr val="444444"/>
                          </a:solidFill>
                          <a:latin typeface="Inter"/>
                          <a:ea typeface="Inter"/>
                          <a:cs typeface="Inter"/>
                        </a:rPr>
                        <a:t>Validate valid and invalid</a:t>
                      </a:r>
                    </a:p>
                    <a:p>
                      <a:r>
                        <a:rPr sz="1650" b="0">
                          <a:solidFill>
                            <a:srgbClr val="444444"/>
                          </a:solidFill>
                          <a:latin typeface="Inter"/>
                          <a:ea typeface="Inter"/>
                          <a:cs typeface="Inter"/>
                        </a:rPr>
                        <a:t>requests and responses</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650" b="0">
                          <a:solidFill>
                            <a:srgbClr val="444444"/>
                          </a:solidFill>
                          <a:latin typeface="Inter"/>
                          <a:ea typeface="Inter"/>
                          <a:cs typeface="Inter"/>
                        </a:rPr>
                        <a:t>Schemas, error bodies</a:t>
                      </a:r>
                    </a:p>
                    <a:p>
                      <a:r>
                        <a:rPr sz="1650" b="0">
                          <a:solidFill>
                            <a:srgbClr val="444444"/>
                          </a:solidFill>
                          <a:latin typeface="Inter"/>
                          <a:ea typeface="Inter"/>
                          <a:cs typeface="Inter"/>
                        </a:rPr>
                        <a:t>and documented status codes</a:t>
                      </a:r>
                    </a:p>
                  </a:txBody>
                  <a:tcPr marL="91440" marR="91440" marT="45720" marB="45720">
                    <a:lnR w="9525">
                      <a:solidFill>
                        <a:srgbClr val="DDDDDD"/>
                      </a:solidFill>
                      <a:prstDash val="solid"/>
                    </a:lnR>
                    <a:lnB w="9525">
                      <a:solidFill>
                        <a:srgbClr val="DDDDDD"/>
                      </a:solidFill>
                      <a:prstDash val="solid"/>
                    </a:lnB>
                    <a:solidFill>
                      <a:srgbClr val="F7F7F7"/>
                    </a:solidFill>
                  </a:tcPr>
                </a:tc>
              </a:tr>
              <a:tr h="666750">
                <a:tc>
                  <a:txBody>
                    <a:bodyPr/>
                    <a:lstStyle/>
                    <a:p>
                      <a:r>
                        <a:rPr sz="1650" b="1">
                          <a:solidFill>
                            <a:srgbClr val="444444"/>
                          </a:solidFill>
                          <a:latin typeface="Inter"/>
                          <a:ea typeface="Inter"/>
                          <a:cs typeface="Inter"/>
                        </a:rPr>
                        <a:t>Replay protection</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650" b="0">
                          <a:solidFill>
                            <a:srgbClr val="444444"/>
                          </a:solidFill>
                          <a:latin typeface="Inter"/>
                          <a:ea typeface="Inter"/>
                          <a:cs typeface="Inter"/>
                        </a:rPr>
                        <a:t>Repeat a request and</a:t>
                      </a:r>
                    </a:p>
                    <a:p>
                      <a:r>
                        <a:rPr sz="1650" b="0">
                          <a:solidFill>
                            <a:srgbClr val="444444"/>
                          </a:solidFill>
                          <a:latin typeface="Inter"/>
                          <a:ea typeface="Inter"/>
                          <a:cs typeface="Inter"/>
                        </a:rPr>
                        <a:t>submit concurrent duplicates</a:t>
                      </a:r>
                    </a:p>
                  </a:txBody>
                  <a:tcPr marL="91440" marR="91440" marT="45720" marB="45720">
                    <a:lnR w="9525">
                      <a:solidFill>
                        <a:srgbClr val="DDDDDD"/>
                      </a:solidFill>
                      <a:prstDash val="solid"/>
                    </a:lnR>
                    <a:lnB w="9525">
                      <a:solidFill>
                        <a:srgbClr val="DDDDDD"/>
                      </a:solidFill>
                      <a:prstDash val="solid"/>
                    </a:lnB>
                    <a:solidFill>
                      <a:srgbClr val="FFFFFF"/>
                    </a:solidFill>
                  </a:tcPr>
                </a:tc>
                <a:tc>
                  <a:txBody>
                    <a:bodyPr/>
                    <a:lstStyle/>
                    <a:p>
                      <a:r>
                        <a:rPr sz="1650" b="0">
                          <a:solidFill>
                            <a:srgbClr val="444444"/>
                          </a:solidFill>
                          <a:latin typeface="Inter"/>
                          <a:ea typeface="Inter"/>
                          <a:cs typeface="Inter"/>
                        </a:rPr>
                        <a:t>Stable result and no</a:t>
                      </a:r>
                    </a:p>
                    <a:p>
                      <a:r>
                        <a:rPr sz="1650" b="0">
                          <a:solidFill>
                            <a:srgbClr val="444444"/>
                          </a:solidFill>
                          <a:latin typeface="Inter"/>
                          <a:ea typeface="Inter"/>
                          <a:cs typeface="Inter"/>
                        </a:rPr>
                        <a:t>duplicate processing</a:t>
                      </a:r>
                    </a:p>
                  </a:txBody>
                  <a:tcPr marL="91440" marR="91440" marT="45720" marB="45720">
                    <a:lnR w="9525">
                      <a:solidFill>
                        <a:srgbClr val="DDDDDD"/>
                      </a:solidFill>
                      <a:prstDash val="solid"/>
                    </a:lnR>
                    <a:lnB w="9525">
                      <a:solidFill>
                        <a:srgbClr val="DDDDDD"/>
                      </a:solidFill>
                      <a:prstDash val="solid"/>
                    </a:lnB>
                    <a:solidFill>
                      <a:srgbClr val="FFFFFF"/>
                    </a:solidFill>
                  </a:tcPr>
                </a:tc>
              </a:tr>
              <a:tr h="666750">
                <a:tc>
                  <a:txBody>
                    <a:bodyPr/>
                    <a:lstStyle/>
                    <a:p>
                      <a:r>
                        <a:rPr sz="1650" b="1">
                          <a:solidFill>
                            <a:srgbClr val="444444"/>
                          </a:solidFill>
                          <a:latin typeface="Inter"/>
                          <a:ea typeface="Inter"/>
                          <a:cs typeface="Inter"/>
                        </a:rPr>
                        <a:t>Partner isolation</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650" b="0">
                          <a:solidFill>
                            <a:srgbClr val="444444"/>
                          </a:solidFill>
                          <a:latin typeface="Inter"/>
                          <a:ea typeface="Inter"/>
                          <a:cs typeface="Inter"/>
                        </a:rPr>
                        <a:t>Read or alter a payment</a:t>
                      </a:r>
                    </a:p>
                    <a:p>
                      <a:r>
                        <a:rPr sz="1650" b="0">
                          <a:solidFill>
                            <a:srgbClr val="444444"/>
                          </a:solidFill>
                          <a:latin typeface="Inter"/>
                          <a:ea typeface="Inter"/>
                          <a:cs typeface="Inter"/>
                        </a:rPr>
                        <a:t>owned by another partner</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650" b="0">
                          <a:solidFill>
                            <a:srgbClr val="444444"/>
                          </a:solidFill>
                          <a:latin typeface="Inter"/>
                          <a:ea typeface="Inter"/>
                          <a:cs typeface="Inter"/>
                        </a:rPr>
                        <a:t>Denied access and</a:t>
                      </a:r>
                    </a:p>
                    <a:p>
                      <a:r>
                        <a:rPr sz="1650" b="0">
                          <a:solidFill>
                            <a:srgbClr val="444444"/>
                          </a:solidFill>
                          <a:latin typeface="Inter"/>
                          <a:ea typeface="Inter"/>
                          <a:cs typeface="Inter"/>
                        </a:rPr>
                        <a:t>appropriate audit evidence</a:t>
                      </a:r>
                    </a:p>
                  </a:txBody>
                  <a:tcPr marL="91440" marR="91440" marT="45720" marB="45720">
                    <a:lnR w="9525">
                      <a:solidFill>
                        <a:srgbClr val="DDDDDD"/>
                      </a:solidFill>
                      <a:prstDash val="solid"/>
                    </a:lnR>
                    <a:lnB w="9525">
                      <a:solidFill>
                        <a:srgbClr val="DDDDDD"/>
                      </a:solidFill>
                      <a:prstDash val="solid"/>
                    </a:lnB>
                    <a:solidFill>
                      <a:srgbClr val="F7F7F7"/>
                    </a:solidFill>
                  </a:tcPr>
                </a:tc>
              </a:tr>
              <a:tr h="666750">
                <a:tc>
                  <a:txBody>
                    <a:bodyPr/>
                    <a:lstStyle/>
                    <a:p>
                      <a:r>
                        <a:rPr sz="1650" b="1">
                          <a:solidFill>
                            <a:srgbClr val="444444"/>
                          </a:solidFill>
                          <a:latin typeface="Inter"/>
                          <a:ea typeface="Inter"/>
                          <a:cs typeface="Inter"/>
                        </a:rPr>
                        <a:t>Clear failure behaviour</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650" b="0">
                          <a:solidFill>
                            <a:srgbClr val="444444"/>
                          </a:solidFill>
                          <a:latin typeface="Inter"/>
                          <a:ea typeface="Inter"/>
                          <a:cs typeface="Inter"/>
                        </a:rPr>
                        <a:t>Simulate a slow or</a:t>
                      </a:r>
                    </a:p>
                    <a:p>
                      <a:r>
                        <a:rPr sz="1650" b="0">
                          <a:solidFill>
                            <a:srgbClr val="444444"/>
                          </a:solidFill>
                          <a:latin typeface="Inter"/>
                          <a:ea typeface="Inter"/>
                          <a:cs typeface="Inter"/>
                        </a:rPr>
                        <a:t>unavailable dependency</a:t>
                      </a:r>
                    </a:p>
                  </a:txBody>
                  <a:tcPr marL="91440" marR="91440" marT="45720" marB="45720">
                    <a:lnR w="9525">
                      <a:solidFill>
                        <a:srgbClr val="DDDDDD"/>
                      </a:solidFill>
                      <a:prstDash val="solid"/>
                    </a:lnR>
                    <a:lnB w="9525">
                      <a:solidFill>
                        <a:srgbClr val="DDDDDD"/>
                      </a:solidFill>
                      <a:prstDash val="solid"/>
                    </a:lnB>
                    <a:solidFill>
                      <a:srgbClr val="FFFFFF"/>
                    </a:solidFill>
                  </a:tcPr>
                </a:tc>
                <a:tc>
                  <a:txBody>
                    <a:bodyPr/>
                    <a:lstStyle/>
                    <a:p>
                      <a:r>
                        <a:rPr sz="1650" b="0">
                          <a:solidFill>
                            <a:srgbClr val="444444"/>
                          </a:solidFill>
                          <a:latin typeface="Inter"/>
                          <a:ea typeface="Inter"/>
                          <a:cs typeface="Inter"/>
                        </a:rPr>
                        <a:t>Agreed timeout, recovery</a:t>
                      </a:r>
                    </a:p>
                    <a:p>
                      <a:r>
                        <a:rPr sz="1650" b="0">
                          <a:solidFill>
                            <a:srgbClr val="444444"/>
                          </a:solidFill>
                          <a:latin typeface="Inter"/>
                          <a:ea typeface="Inter"/>
                          <a:cs typeface="Inter"/>
                        </a:rPr>
                        <a:t>and consumer-visible status</a:t>
                      </a:r>
                    </a:p>
                  </a:txBody>
                  <a:tcPr marL="91440" marR="91440" marT="45720" marB="45720">
                    <a:lnR w="9525">
                      <a:solidFill>
                        <a:srgbClr val="DDDDDD"/>
                      </a:solidFill>
                      <a:prstDash val="solid"/>
                    </a:lnR>
                    <a:lnB w="9525">
                      <a:solidFill>
                        <a:srgbClr val="DDDDDD"/>
                      </a:solidFill>
                      <a:prstDash val="solid"/>
                    </a:lnB>
                    <a:solidFill>
                      <a:srgbClr val="FFFFFF"/>
                    </a:solidFill>
                  </a:tcPr>
                </a:tc>
              </a:tr>
              <a:tr h="666750">
                <a:tc>
                  <a:txBody>
                    <a:bodyPr/>
                    <a:lstStyle/>
                    <a:p>
                      <a:r>
                        <a:rPr sz="1650" b="1">
                          <a:solidFill>
                            <a:srgbClr val="444444"/>
                          </a:solidFill>
                          <a:latin typeface="Inter"/>
                          <a:ea typeface="Inter"/>
                          <a:cs typeface="Inter"/>
                        </a:rPr>
                        <a:t>Peak demand</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650" b="0">
                          <a:solidFill>
                            <a:srgbClr val="444444"/>
                          </a:solidFill>
                          <a:latin typeface="Inter"/>
                          <a:ea typeface="Inter"/>
                          <a:cs typeface="Inter"/>
                        </a:rPr>
                        <a:t>Exercise a measured</a:t>
                      </a:r>
                    </a:p>
                    <a:p>
                      <a:r>
                        <a:rPr sz="1650" b="0">
                          <a:solidFill>
                            <a:srgbClr val="444444"/>
                          </a:solidFill>
                          <a:latin typeface="Inter"/>
                          <a:ea typeface="Inter"/>
                          <a:cs typeface="Inter"/>
                        </a:rPr>
                        <a:t>peak traffic model</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650" b="0">
                          <a:solidFill>
                            <a:srgbClr val="444444"/>
                          </a:solidFill>
                          <a:latin typeface="Inter"/>
                          <a:ea typeface="Inter"/>
                          <a:cs typeface="Inter"/>
                        </a:rPr>
                        <a:t>Latency, errors and</a:t>
                      </a:r>
                    </a:p>
                    <a:p>
                      <a:r>
                        <a:rPr sz="1650" b="0">
                          <a:solidFill>
                            <a:srgbClr val="444444"/>
                          </a:solidFill>
                          <a:latin typeface="Inter"/>
                          <a:ea typeface="Inter"/>
                          <a:cs typeface="Inter"/>
                        </a:rPr>
                        <a:t>resource consumption</a:t>
                      </a:r>
                    </a:p>
                  </a:txBody>
                  <a:tcPr marL="91440" marR="91440" marT="45720" marB="45720">
                    <a:lnR w="9525">
                      <a:solidFill>
                        <a:srgbClr val="DDDDDD"/>
                      </a:solidFill>
                      <a:prstDash val="solid"/>
                    </a:lnR>
                    <a:lnB w="9525">
                      <a:solidFill>
                        <a:srgbClr val="DDDDDD"/>
                      </a:solidFill>
                      <a:prstDash val="solid"/>
                    </a:lnB>
                    <a:solidFill>
                      <a:srgbClr val="F7F7F7"/>
                    </a:solidFill>
                  </a:tcPr>
                </a:tc>
              </a:tr>
            </a:tbl>
          </a:graphicData>
        </a:graphic>
      </p:graphicFrame>
      <p:sp>
        <p:nvSpPr>
          <p:cNvPr id="5" name="">
            <a:extLst xmlns:a="http://schemas.openxmlformats.org/drawingml/2006/main">
              <a:ext uri="{FF2B5EF4-FFF2-40B4-BE49-F238E27FC236}">
                <a16:creationId xmlns:a16="http://schemas.microsoft.com/office/drawing/2014/main" id="{0177E4E7-5D63-4551-99CA-C89484CC13FF}"/>
              </a:ext>
            </a:extLst>
          </p:cNvPr>
          <p:cNvSpPr>
            <a:spLocks xmlns:a="http://schemas.openxmlformats.org/drawingml/2006/main" noGrp="1"/>
          </p:cNvSpPr>
          <p:nvPr/>
        </p:nvSpPr>
        <p:spPr>
          <a:xfrm xmlns:a="http://schemas.openxmlformats.org/drawingml/2006/main">
            <a:off x="609600" y="6200775"/>
            <a:ext cx="109728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222222"/>
                </a:solidFill>
                <a:latin typeface="Inter"/>
                <a:ea typeface="Inter"/>
                <a:cs typeface="Inter"/>
              </a:defRPr>
            </a:defPPr>
            <a:lvl1pPr>
              <a:defRPr sz="1650" b="1">
                <a:solidFill>
                  <a:srgbClr val="222222"/>
                </a:solidFill>
                <a:latin typeface="Inter"/>
                <a:ea typeface="Inter"/>
                <a:cs typeface="Inter"/>
              </a:defRPr>
            </a:lvl1pPr>
            <a:lvl2pPr>
              <a:defRPr sz="1650" b="1">
                <a:solidFill>
                  <a:srgbClr val="222222"/>
                </a:solidFill>
                <a:latin typeface="Inter"/>
                <a:ea typeface="Inter"/>
                <a:cs typeface="Inter"/>
              </a:defRPr>
            </a:lvl2pPr>
            <a:lvl3pPr>
              <a:defRPr sz="1650" b="1">
                <a:solidFill>
                  <a:srgbClr val="222222"/>
                </a:solidFill>
                <a:latin typeface="Inter"/>
                <a:ea typeface="Inter"/>
                <a:cs typeface="Inter"/>
              </a:defRPr>
            </a:lvl3pPr>
            <a:lvl4pPr>
              <a:defRPr sz="1650" b="1">
                <a:solidFill>
                  <a:srgbClr val="222222"/>
                </a:solidFill>
                <a:latin typeface="Inter"/>
                <a:ea typeface="Inter"/>
                <a:cs typeface="Inter"/>
              </a:defRPr>
            </a:lvl4pPr>
            <a:lvl5pPr>
              <a:defRPr sz="1650" b="1">
                <a:solidFill>
                  <a:srgbClr val="222222"/>
                </a:solidFill>
                <a:latin typeface="Inter"/>
                <a:ea typeface="Inter"/>
                <a:cs typeface="Inter"/>
              </a:defRPr>
            </a:lvl5pPr>
            <a:lvl6pPr>
              <a:defRPr sz="1650" b="1">
                <a:solidFill>
                  <a:srgbClr val="222222"/>
                </a:solidFill>
                <a:latin typeface="Inter"/>
                <a:ea typeface="Inter"/>
                <a:cs typeface="Inter"/>
              </a:defRPr>
            </a:lvl6pPr>
            <a:lvl7pPr>
              <a:defRPr sz="1650" b="1">
                <a:solidFill>
                  <a:srgbClr val="222222"/>
                </a:solidFill>
                <a:latin typeface="Inter"/>
                <a:ea typeface="Inter"/>
                <a:cs typeface="Inter"/>
              </a:defRPr>
            </a:lvl7pPr>
            <a:lvl8pPr>
              <a:defRPr sz="1650" b="1">
                <a:solidFill>
                  <a:srgbClr val="222222"/>
                </a:solidFill>
                <a:latin typeface="Inter"/>
                <a:ea typeface="Inter"/>
                <a:cs typeface="Inter"/>
              </a:defRPr>
            </a:lvl8pPr>
            <a:lvl9pPr>
              <a:defRPr sz="1650" b="1">
                <a:solidFill>
                  <a:srgbClr val="222222"/>
                </a:solidFill>
                <a:latin typeface="Inter"/>
                <a:ea typeface="Inter"/>
                <a:cs typeface="Inter"/>
              </a:defRPr>
            </a:lvl9pPr>
          </a:lstStyle>
          <a:p xmlns:a="http://schemas.openxmlformats.org/drawingml/2006/main">
            <a:pPr>
              <a:defRPr sz="1650" b="1">
                <a:solidFill>
                  <a:srgbClr val="222222"/>
                </a:solidFill>
                <a:latin typeface="Inter"/>
                <a:ea typeface="Inter"/>
                <a:cs typeface="Inter"/>
              </a:defRPr>
            </a:pPr>
            <a:r>
              <a:rPr sz="1650" b="1">
                <a:solidFill>
                  <a:srgbClr val="222222"/>
                </a:solidFill>
                <a:latin typeface="Inter"/>
                <a:ea typeface="Inter"/>
                <a:cs typeface="Inter"/>
              </a:rPr>
              <a:t>These tests extend the scaffold with runtime evidence for the chosen implementation.</a:t>
            </a:r>
          </a:p>
        </p:txBody>
      </p:sp>
      <p:sp>
        <p:nvSpPr>
          <p:cNvPr id="6" name="">
            <a:extLst xmlns:a="http://schemas.openxmlformats.org/drawingml/2006/main">
              <a:ext uri="{FF2B5EF4-FFF2-40B4-BE49-F238E27FC236}">
                <a16:creationId xmlns:a16="http://schemas.microsoft.com/office/drawing/2014/main" id="{F6D1E594-8495-4968-9779-7EFC3E21532A}"/>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938168678"/>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3F59120C-6EF1-46DE-8FCE-DA19211D6303}"/>
              </a:ext>
            </a:extLst>
          </p:cNvPr>
          <p:cNvPicPr>
            <a:picLocks xmlns:a="http://schemas.openxmlformats.org/drawingml/2006/main" noChangeAspect="1"/>
          </p:cNvPicPr>
          <p:nvPr/>
        </p:nvPicPr>
        <p:blipFill>
          <a:blip xmlns:r="http://schemas.openxmlformats.org/officeDocument/2006/relationships" xmlns:a="http://schemas.openxmlformats.org/drawingml/2006/main" r:embed="R9cbdf9c19f8747b1"/>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E685DE9-FEF9-44C9-8C91-CCBE19A92D89}"/>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23</a:t>
            </a:r>
          </a:p>
        </p:txBody>
      </p:sp>
      <p:sp>
        <p:nvSpPr>
          <p:cNvPr id="3" name="">
            <a:extLst xmlns:a="http://schemas.openxmlformats.org/drawingml/2006/main">
              <a:ext uri="{FF2B5EF4-FFF2-40B4-BE49-F238E27FC236}">
                <a16:creationId xmlns:a16="http://schemas.microsoft.com/office/drawing/2014/main" id="{3698699B-51AB-43D2-B727-9AEBDAE7E9E5}"/>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Linting checks the contract against explicit rules</a:t>
            </a:r>
          </a:p>
        </p:txBody>
      </p:sp>
      <p:sp>
        <p:nvSpPr>
          <p:cNvPr id="4" name="">
            <a:extLst xmlns:a="http://schemas.openxmlformats.org/drawingml/2006/main">
              <a:ext uri="{FF2B5EF4-FFF2-40B4-BE49-F238E27FC236}">
                <a16:creationId xmlns:a16="http://schemas.microsoft.com/office/drawing/2014/main" id="{DD4E34DF-CFC4-49C0-8D52-FF65D1831BF6}"/>
              </a:ext>
            </a:extLst>
          </p:cNvPr>
          <p:cNvSpPr>
            <a:spLocks xmlns:a="http://schemas.openxmlformats.org/drawingml/2006/main" noGrp="1"/>
          </p:cNvSpPr>
          <p:nvPr/>
        </p:nvSpPr>
        <p:spPr>
          <a:xfrm xmlns:a="http://schemas.openxmlformats.org/drawingml/2006/main">
            <a:off x="609600" y="2200275"/>
            <a:ext cx="109728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444444"/>
                </a:solidFill>
                <a:latin typeface="Consolas"/>
                <a:ea typeface="Consolas"/>
                <a:cs typeface="Consolas"/>
              </a:defRPr>
            </a:defPPr>
            <a:lvl1pPr>
              <a:defRPr sz="1950" b="0">
                <a:solidFill>
                  <a:srgbClr val="444444"/>
                </a:solidFill>
                <a:latin typeface="Consolas"/>
                <a:ea typeface="Consolas"/>
                <a:cs typeface="Consolas"/>
              </a:defRPr>
            </a:lvl1pPr>
            <a:lvl2pPr>
              <a:defRPr sz="1950" b="0">
                <a:solidFill>
                  <a:srgbClr val="444444"/>
                </a:solidFill>
                <a:latin typeface="Consolas"/>
                <a:ea typeface="Consolas"/>
                <a:cs typeface="Consolas"/>
              </a:defRPr>
            </a:lvl2pPr>
            <a:lvl3pPr>
              <a:defRPr sz="1950" b="0">
                <a:solidFill>
                  <a:srgbClr val="444444"/>
                </a:solidFill>
                <a:latin typeface="Consolas"/>
                <a:ea typeface="Consolas"/>
                <a:cs typeface="Consolas"/>
              </a:defRPr>
            </a:lvl3pPr>
            <a:lvl4pPr>
              <a:defRPr sz="1950" b="0">
                <a:solidFill>
                  <a:srgbClr val="444444"/>
                </a:solidFill>
                <a:latin typeface="Consolas"/>
                <a:ea typeface="Consolas"/>
                <a:cs typeface="Consolas"/>
              </a:defRPr>
            </a:lvl4pPr>
            <a:lvl5pPr>
              <a:defRPr sz="1950" b="0">
                <a:solidFill>
                  <a:srgbClr val="444444"/>
                </a:solidFill>
                <a:latin typeface="Consolas"/>
                <a:ea typeface="Consolas"/>
                <a:cs typeface="Consolas"/>
              </a:defRPr>
            </a:lvl5pPr>
            <a:lvl6pPr>
              <a:defRPr sz="1950" b="0">
                <a:solidFill>
                  <a:srgbClr val="444444"/>
                </a:solidFill>
                <a:latin typeface="Consolas"/>
                <a:ea typeface="Consolas"/>
                <a:cs typeface="Consolas"/>
              </a:defRPr>
            </a:lvl6pPr>
            <a:lvl7pPr>
              <a:defRPr sz="1950" b="0">
                <a:solidFill>
                  <a:srgbClr val="444444"/>
                </a:solidFill>
                <a:latin typeface="Consolas"/>
                <a:ea typeface="Consolas"/>
                <a:cs typeface="Consolas"/>
              </a:defRPr>
            </a:lvl7pPr>
            <a:lvl8pPr>
              <a:defRPr sz="1950" b="0">
                <a:solidFill>
                  <a:srgbClr val="444444"/>
                </a:solidFill>
                <a:latin typeface="Consolas"/>
                <a:ea typeface="Consolas"/>
                <a:cs typeface="Consolas"/>
              </a:defRPr>
            </a:lvl8pPr>
            <a:lvl9pPr>
              <a:defRPr sz="1950" b="0">
                <a:solidFill>
                  <a:srgbClr val="444444"/>
                </a:solidFill>
                <a:latin typeface="Consolas"/>
                <a:ea typeface="Consolas"/>
                <a:cs typeface="Consolas"/>
              </a:defRPr>
            </a:lvl9pPr>
          </a:lstStyle>
          <a:p xmlns:a="http://schemas.openxmlformats.org/drawingml/2006/main">
            <a:pPr>
              <a:defRPr sz="1950" b="0">
                <a:solidFill>
                  <a:srgbClr val="444444"/>
                </a:solidFill>
                <a:latin typeface="Consolas"/>
                <a:ea typeface="Consolas"/>
                <a:cs typeface="Consolas"/>
              </a:defRPr>
            </a:pPr>
            <a:r>
              <a:rPr sz="1950" b="0">
                <a:solidFill>
                  <a:srgbClr val="444444"/>
                </a:solidFill>
                <a:latin typeface="Consolas"/>
                <a:ea typeface="Consolas"/>
                <a:cs typeface="Consolas"/>
              </a:rPr>
              <a:t>npm run lint:openapi:full-crud</a:t>
            </a:r>
          </a:p>
        </p:txBody>
      </p:sp>
      <p:graphicFrame>
        <p:nvGraphicFramePr>
          <p:cNvPr id="5" name="">
            <a:extLst xmlns:a="http://schemas.openxmlformats.org/drawingml/2006/main">
              <a:ext uri="{FF2B5EF4-FFF2-40B4-BE49-F238E27FC236}">
                <a16:creationId xmlns:a16="http://schemas.microsoft.com/office/drawing/2014/main" id="{BAC1E5C6-50E3-4AA3-A420-EDD8E156A446}"/>
              </a:ext>
            </a:extLst>
          </p:cNvPr>
          <p:cNvGraphicFramePr/>
          <p:nvPr/>
        </p:nvGraphicFramePr>
        <p:xfrm>
          <a:off xmlns:a="http://schemas.openxmlformats.org/drawingml/2006/main" x="609600" y="3105150"/>
          <a:ext xmlns:a="http://schemas.openxmlformats.org/drawingml/2006/main" cx="10972800" cy="2076450"/>
        </p:xfrm>
        <a:graphic xmlns:a="http://schemas.openxmlformats.org/drawingml/2006/main">
          <a:graphicData uri="http://schemas.openxmlformats.org/drawingml/2006/table">
            <a:tbl>
              <a:tblPr/>
              <a:tblGrid>
                <a:gridCol w="2286000"/>
                <a:gridCol w="5238750"/>
                <a:gridCol w="3448050"/>
              </a:tblGrid>
              <a:tr h="692150">
                <a:tc>
                  <a:txBody>
                    <a:bodyPr/>
                    <a:lstStyle/>
                    <a:p>
                      <a:r>
                        <a:rPr sz="1725" b="1">
                          <a:solidFill>
                            <a:srgbClr val="444444"/>
                          </a:solidFill>
                          <a:latin typeface="Inter"/>
                          <a:ea typeface="Inter"/>
                          <a:cs typeface="Inter"/>
                        </a:rPr>
                        <a:t>Scaffold profile</a:t>
                      </a:r>
                    </a:p>
                  </a:txBody>
                  <a:tcPr marL="91440" marR="91440" marT="45720" marB="45720">
                    <a:lnL w="9525">
                      <a:solidFill>
                        <a:srgbClr val="DDDDDD"/>
                      </a:solidFill>
                      <a:prstDash val="solid"/>
                    </a:lnL>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725" b="1">
                          <a:solidFill>
                            <a:srgbClr val="444444"/>
                          </a:solidFill>
                          <a:latin typeface="Inter"/>
                          <a:ea typeface="Inter"/>
                          <a:cs typeface="Inter"/>
                        </a:rPr>
                        <a:t>Rules in the inspected template</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725" b="1">
                          <a:solidFill>
                            <a:srgbClr val="444444"/>
                          </a:solidFill>
                          <a:latin typeface="Inter"/>
                          <a:ea typeface="Inter"/>
                          <a:cs typeface="Inter"/>
                        </a:rPr>
                        <a:t>Use in this example</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r>
              <a:tr h="692150">
                <a:tc>
                  <a:txBody>
                    <a:bodyPr/>
                    <a:lstStyle/>
                    <a:p>
                      <a:r>
                        <a:rPr sz="1725" b="1">
                          <a:solidFill>
                            <a:srgbClr val="444444"/>
                          </a:solidFill>
                          <a:latin typeface="Inter"/>
                          <a:ea typeface="Inter"/>
                          <a:cs typeface="Inter"/>
                        </a:rPr>
                        <a:t>read-only</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spectral:oas, a versioned server</a:t>
                      </a:r>
                    </a:p>
                    <a:p>
                      <a:r>
                        <a:rPr sz="1725" b="0">
                          <a:solidFill>
                            <a:srgbClr val="444444"/>
                          </a:solidFill>
                          <a:latin typeface="Inter"/>
                          <a:ea typeface="Inter"/>
                          <a:cs typeface="Inter"/>
                        </a:rPr>
                        <a:t>path and bans on write methods</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For a genuinely read-only API</a:t>
                      </a:r>
                    </a:p>
                  </a:txBody>
                  <a:tcPr marL="91440" marR="91440" marT="45720" marB="45720">
                    <a:lnR w="9525">
                      <a:solidFill>
                        <a:srgbClr val="DDDDDD"/>
                      </a:solidFill>
                      <a:prstDash val="solid"/>
                    </a:lnR>
                    <a:lnB w="9525">
                      <a:solidFill>
                        <a:srgbClr val="DDDDDD"/>
                      </a:solidFill>
                      <a:prstDash val="solid"/>
                    </a:lnB>
                    <a:solidFill>
                      <a:srgbClr val="F7F7F7"/>
                    </a:solidFill>
                  </a:tcPr>
                </a:tc>
              </a:tr>
              <a:tr h="692150">
                <a:tc>
                  <a:txBody>
                    <a:bodyPr/>
                    <a:lstStyle/>
                    <a:p>
                      <a:r>
                        <a:rPr sz="1725" b="1">
                          <a:solidFill>
                            <a:srgbClr val="444444"/>
                          </a:solidFill>
                          <a:latin typeface="Inter"/>
                          <a:ea typeface="Inter"/>
                          <a:cs typeface="Inter"/>
                        </a:rPr>
                        <a:t>full-crud</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The shared base rules,</a:t>
                      </a:r>
                    </a:p>
                    <a:p>
                      <a:r>
                        <a:rPr sz="1725" b="0">
                          <a:solidFill>
                            <a:srgbClr val="444444"/>
                          </a:solidFill>
                          <a:latin typeface="Inter"/>
                          <a:ea typeface="Inter"/>
                          <a:cs typeface="Inter"/>
                        </a:rPr>
                        <a:t>without the read-only verb bans</a:t>
                      </a:r>
                    </a:p>
                  </a:txBody>
                  <a:tcPr marL="91440" marR="91440" marT="45720" marB="45720">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For the payment API with POST</a:t>
                      </a:r>
                    </a:p>
                  </a:txBody>
                  <a:tcPr marL="91440" marR="91440" marT="45720" marB="45720">
                    <a:lnR w="9525">
                      <a:solidFill>
                        <a:srgbClr val="DDDDDD"/>
                      </a:solidFill>
                      <a:prstDash val="solid"/>
                    </a:lnR>
                    <a:lnB w="9525">
                      <a:solidFill>
                        <a:srgbClr val="DDDDDD"/>
                      </a:solidFill>
                      <a:prstDash val="solid"/>
                    </a:lnB>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404186DA-DA56-4A16-86C7-6CD24AB346C9}"/>
              </a:ext>
            </a:extLst>
          </p:cNvPr>
          <p:cNvSpPr>
            <a:spLocks xmlns:a="http://schemas.openxmlformats.org/drawingml/2006/main" noGrp="1"/>
          </p:cNvSpPr>
          <p:nvPr/>
        </p:nvSpPr>
        <p:spPr>
          <a:xfrm xmlns:a="http://schemas.openxmlformats.org/drawingml/2006/main">
            <a:off x="609600" y="5534025"/>
            <a:ext cx="109728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222222"/>
                </a:solidFill>
                <a:latin typeface="Inter"/>
                <a:ea typeface="Inter"/>
                <a:cs typeface="Inter"/>
              </a:defRPr>
            </a:defPPr>
            <a:lvl1pPr>
              <a:defRPr sz="1875" b="1">
                <a:solidFill>
                  <a:srgbClr val="222222"/>
                </a:solidFill>
                <a:latin typeface="Inter"/>
                <a:ea typeface="Inter"/>
                <a:cs typeface="Inter"/>
              </a:defRPr>
            </a:lvl1pPr>
            <a:lvl2pPr>
              <a:defRPr sz="1875" b="1">
                <a:solidFill>
                  <a:srgbClr val="222222"/>
                </a:solidFill>
                <a:latin typeface="Inter"/>
                <a:ea typeface="Inter"/>
                <a:cs typeface="Inter"/>
              </a:defRPr>
            </a:lvl2pPr>
            <a:lvl3pPr>
              <a:defRPr sz="1875" b="1">
                <a:solidFill>
                  <a:srgbClr val="222222"/>
                </a:solidFill>
                <a:latin typeface="Inter"/>
                <a:ea typeface="Inter"/>
                <a:cs typeface="Inter"/>
              </a:defRPr>
            </a:lvl3pPr>
            <a:lvl4pPr>
              <a:defRPr sz="1875" b="1">
                <a:solidFill>
                  <a:srgbClr val="222222"/>
                </a:solidFill>
                <a:latin typeface="Inter"/>
                <a:ea typeface="Inter"/>
                <a:cs typeface="Inter"/>
              </a:defRPr>
            </a:lvl4pPr>
            <a:lvl5pPr>
              <a:defRPr sz="1875" b="1">
                <a:solidFill>
                  <a:srgbClr val="222222"/>
                </a:solidFill>
                <a:latin typeface="Inter"/>
                <a:ea typeface="Inter"/>
                <a:cs typeface="Inter"/>
              </a:defRPr>
            </a:lvl5pPr>
            <a:lvl6pPr>
              <a:defRPr sz="1875" b="1">
                <a:solidFill>
                  <a:srgbClr val="222222"/>
                </a:solidFill>
                <a:latin typeface="Inter"/>
                <a:ea typeface="Inter"/>
                <a:cs typeface="Inter"/>
              </a:defRPr>
            </a:lvl6pPr>
            <a:lvl7pPr>
              <a:defRPr sz="1875" b="1">
                <a:solidFill>
                  <a:srgbClr val="222222"/>
                </a:solidFill>
                <a:latin typeface="Inter"/>
                <a:ea typeface="Inter"/>
                <a:cs typeface="Inter"/>
              </a:defRPr>
            </a:lvl7pPr>
            <a:lvl8pPr>
              <a:defRPr sz="1875" b="1">
                <a:solidFill>
                  <a:srgbClr val="222222"/>
                </a:solidFill>
                <a:latin typeface="Inter"/>
                <a:ea typeface="Inter"/>
                <a:cs typeface="Inter"/>
              </a:defRPr>
            </a:lvl8pPr>
            <a:lvl9pPr>
              <a:defRPr sz="1875" b="1">
                <a:solidFill>
                  <a:srgbClr val="222222"/>
                </a:solidFill>
                <a:latin typeface="Inter"/>
                <a:ea typeface="Inter"/>
                <a:cs typeface="Inter"/>
              </a:defRPr>
            </a:lvl9pPr>
          </a:lstStyle>
          <a:p xmlns:a="http://schemas.openxmlformats.org/drawingml/2006/main">
            <a:pPr>
              <a:defRPr sz="1875" b="1">
                <a:solidFill>
                  <a:srgbClr val="222222"/>
                </a:solidFill>
                <a:latin typeface="Inter"/>
                <a:ea typeface="Inter"/>
                <a:cs typeface="Inter"/>
              </a:defRPr>
            </a:pPr>
            <a:r>
              <a:rPr sz="1875" b="1">
                <a:solidFill>
                  <a:srgbClr val="222222"/>
                </a:solidFill>
                <a:latin typeface="Inter"/>
                <a:ea typeface="Inter"/>
                <a:cs typeface="Inter"/>
              </a:rPr>
              <a:t>The full-crud name permits writes; it does not require every CRUD operation.</a:t>
            </a:r>
          </a:p>
        </p:txBody>
      </p:sp>
      <p:sp>
        <p:nvSpPr>
          <p:cNvPr id="7" name="">
            <a:extLst xmlns:a="http://schemas.openxmlformats.org/drawingml/2006/main">
              <a:ext uri="{FF2B5EF4-FFF2-40B4-BE49-F238E27FC236}">
                <a16:creationId xmlns:a16="http://schemas.microsoft.com/office/drawing/2014/main" id="{D9A9EDC9-288D-4F8B-83EB-910A2C926AA6}"/>
              </a:ext>
            </a:extLst>
          </p:cNvPr>
          <p:cNvSpPr>
            <a:spLocks xmlns:a="http://schemas.openxmlformats.org/drawingml/2006/main" noGrp="1"/>
          </p:cNvSpPr>
          <p:nvPr/>
        </p:nvSpPr>
        <p:spPr>
          <a:xfrm xmlns:a="http://schemas.openxmlformats.org/drawingml/2006/main">
            <a:off x="609600" y="6067425"/>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75" b="0">
                <a:solidFill>
                  <a:srgbClr val="444444"/>
                </a:solidFill>
                <a:latin typeface="Inter"/>
                <a:ea typeface="Inter"/>
                <a:cs typeface="Inter"/>
              </a:defRPr>
            </a:defPPr>
            <a:lvl1pPr>
              <a:defRPr sz="1575" b="0">
                <a:solidFill>
                  <a:srgbClr val="444444"/>
                </a:solidFill>
                <a:latin typeface="Inter"/>
                <a:ea typeface="Inter"/>
                <a:cs typeface="Inter"/>
              </a:defRPr>
            </a:lvl1pPr>
            <a:lvl2pPr>
              <a:defRPr sz="1575" b="0">
                <a:solidFill>
                  <a:srgbClr val="444444"/>
                </a:solidFill>
                <a:latin typeface="Inter"/>
                <a:ea typeface="Inter"/>
                <a:cs typeface="Inter"/>
              </a:defRPr>
            </a:lvl2pPr>
            <a:lvl3pPr>
              <a:defRPr sz="1575" b="0">
                <a:solidFill>
                  <a:srgbClr val="444444"/>
                </a:solidFill>
                <a:latin typeface="Inter"/>
                <a:ea typeface="Inter"/>
                <a:cs typeface="Inter"/>
              </a:defRPr>
            </a:lvl3pPr>
            <a:lvl4pPr>
              <a:defRPr sz="1575" b="0">
                <a:solidFill>
                  <a:srgbClr val="444444"/>
                </a:solidFill>
                <a:latin typeface="Inter"/>
                <a:ea typeface="Inter"/>
                <a:cs typeface="Inter"/>
              </a:defRPr>
            </a:lvl4pPr>
            <a:lvl5pPr>
              <a:defRPr sz="1575" b="0">
                <a:solidFill>
                  <a:srgbClr val="444444"/>
                </a:solidFill>
                <a:latin typeface="Inter"/>
                <a:ea typeface="Inter"/>
                <a:cs typeface="Inter"/>
              </a:defRPr>
            </a:lvl5pPr>
            <a:lvl6pPr>
              <a:defRPr sz="1575" b="0">
                <a:solidFill>
                  <a:srgbClr val="444444"/>
                </a:solidFill>
                <a:latin typeface="Inter"/>
                <a:ea typeface="Inter"/>
                <a:cs typeface="Inter"/>
              </a:defRPr>
            </a:lvl6pPr>
            <a:lvl7pPr>
              <a:defRPr sz="1575" b="0">
                <a:solidFill>
                  <a:srgbClr val="444444"/>
                </a:solidFill>
                <a:latin typeface="Inter"/>
                <a:ea typeface="Inter"/>
                <a:cs typeface="Inter"/>
              </a:defRPr>
            </a:lvl7pPr>
            <a:lvl8pPr>
              <a:defRPr sz="1575" b="0">
                <a:solidFill>
                  <a:srgbClr val="444444"/>
                </a:solidFill>
                <a:latin typeface="Inter"/>
                <a:ea typeface="Inter"/>
                <a:cs typeface="Inter"/>
              </a:defRPr>
            </a:lvl8pPr>
            <a:lvl9pPr>
              <a:defRPr sz="1575" b="0">
                <a:solidFill>
                  <a:srgbClr val="444444"/>
                </a:solidFill>
                <a:latin typeface="Inter"/>
                <a:ea typeface="Inter"/>
                <a:cs typeface="Inter"/>
              </a:defRPr>
            </a:lvl9pPr>
          </a:lstStyle>
          <a:p xmlns:a="http://schemas.openxmlformats.org/drawingml/2006/main">
            <a:pPr>
              <a:defRPr sz="1575" b="0">
                <a:solidFill>
                  <a:srgbClr val="444444"/>
                </a:solidFill>
                <a:latin typeface="Inter"/>
                <a:ea typeface="Inter"/>
                <a:cs typeface="Inter"/>
              </a:defRPr>
            </a:pPr>
            <a:r>
              <a:rPr sz="1575" b="0">
                <a:solidFill>
                  <a:srgbClr val="444444"/>
                </a:solidFill>
                <a:latin typeface="Inter"/>
                <a:ea typeface="Inter"/>
                <a:cs typeface="Inter"/>
              </a:rPr>
              <a:t>The scaffold validate:openapi command runs both profiles, so a write-enabled API needs a deliberate profile choice.</a:t>
            </a:r>
          </a:p>
        </p:txBody>
      </p:sp>
      <p:sp>
        <p:nvSpPr>
          <p:cNvPr id="8" name="">
            <a:extLst xmlns:a="http://schemas.openxmlformats.org/drawingml/2006/main">
              <a:ext uri="{FF2B5EF4-FFF2-40B4-BE49-F238E27FC236}">
                <a16:creationId xmlns:a16="http://schemas.microsoft.com/office/drawing/2014/main" id="{39907231-505B-40E2-9691-BCAB22C5E0C9}"/>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671001356"/>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04771B97-C299-4D74-8D33-A34B7109BF29}"/>
              </a:ext>
            </a:extLst>
          </p:cNvPr>
          <p:cNvPicPr>
            <a:picLocks xmlns:a="http://schemas.openxmlformats.org/drawingml/2006/main" noChangeAspect="1"/>
          </p:cNvPicPr>
          <p:nvPr/>
        </p:nvPicPr>
        <p:blipFill>
          <a:blip xmlns:r="http://schemas.openxmlformats.org/officeDocument/2006/relationships" xmlns:a="http://schemas.openxmlformats.org/drawingml/2006/main" r:embed="R38830be182bb4d96"/>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5E86ACD-7F96-4F62-BC7B-590426410032}"/>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24</a:t>
            </a:r>
          </a:p>
        </p:txBody>
      </p:sp>
      <p:sp>
        <p:nvSpPr>
          <p:cNvPr id="3" name="">
            <a:extLst xmlns:a="http://schemas.openxmlformats.org/drawingml/2006/main">
              <a:ext uri="{FF2B5EF4-FFF2-40B4-BE49-F238E27FC236}">
                <a16:creationId xmlns:a16="http://schemas.microsoft.com/office/drawing/2014/main" id="{F4860E2C-F22B-4D7D-A6AC-CDC8432A4ADB}"/>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API Audit brings evidence together across the lifecycle</a:t>
            </a:r>
          </a:p>
        </p:txBody>
      </p:sp>
      <p:sp>
        <p:nvSpPr>
          <p:cNvPr id="4" name="">
            <a:extLst xmlns:a="http://schemas.openxmlformats.org/drawingml/2006/main">
              <a:ext uri="{FF2B5EF4-FFF2-40B4-BE49-F238E27FC236}">
                <a16:creationId xmlns:a16="http://schemas.microsoft.com/office/drawing/2014/main" id="{C8B56BB9-9CD3-44F8-9F60-7EA9ED6E30E3}"/>
              </a:ext>
            </a:extLst>
          </p:cNvPr>
          <p:cNvSpPr>
            <a:spLocks xmlns:a="http://schemas.openxmlformats.org/drawingml/2006/main" noGrp="1"/>
          </p:cNvSpPr>
          <p:nvPr/>
        </p:nvSpPr>
        <p:spPr>
          <a:xfrm xmlns:a="http://schemas.openxmlformats.org/drawingml/2006/main">
            <a:off x="609600" y="2057400"/>
            <a:ext cx="109728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0">
                <a:solidFill>
                  <a:srgbClr val="444444"/>
                </a:solidFill>
                <a:latin typeface="Consolas"/>
                <a:ea typeface="Consolas"/>
                <a:cs typeface="Consolas"/>
              </a:defRPr>
            </a:defPPr>
            <a:lvl1pPr>
              <a:defRPr sz="1875" b="0">
                <a:solidFill>
                  <a:srgbClr val="444444"/>
                </a:solidFill>
                <a:latin typeface="Consolas"/>
                <a:ea typeface="Consolas"/>
                <a:cs typeface="Consolas"/>
              </a:defRPr>
            </a:lvl1pPr>
            <a:lvl2pPr>
              <a:defRPr sz="1875" b="0">
                <a:solidFill>
                  <a:srgbClr val="444444"/>
                </a:solidFill>
                <a:latin typeface="Consolas"/>
                <a:ea typeface="Consolas"/>
                <a:cs typeface="Consolas"/>
              </a:defRPr>
            </a:lvl2pPr>
            <a:lvl3pPr>
              <a:defRPr sz="1875" b="0">
                <a:solidFill>
                  <a:srgbClr val="444444"/>
                </a:solidFill>
                <a:latin typeface="Consolas"/>
                <a:ea typeface="Consolas"/>
                <a:cs typeface="Consolas"/>
              </a:defRPr>
            </a:lvl3pPr>
            <a:lvl4pPr>
              <a:defRPr sz="1875" b="0">
                <a:solidFill>
                  <a:srgbClr val="444444"/>
                </a:solidFill>
                <a:latin typeface="Consolas"/>
                <a:ea typeface="Consolas"/>
                <a:cs typeface="Consolas"/>
              </a:defRPr>
            </a:lvl4pPr>
            <a:lvl5pPr>
              <a:defRPr sz="1875" b="0">
                <a:solidFill>
                  <a:srgbClr val="444444"/>
                </a:solidFill>
                <a:latin typeface="Consolas"/>
                <a:ea typeface="Consolas"/>
                <a:cs typeface="Consolas"/>
              </a:defRPr>
            </a:lvl5pPr>
            <a:lvl6pPr>
              <a:defRPr sz="1875" b="0">
                <a:solidFill>
                  <a:srgbClr val="444444"/>
                </a:solidFill>
                <a:latin typeface="Consolas"/>
                <a:ea typeface="Consolas"/>
                <a:cs typeface="Consolas"/>
              </a:defRPr>
            </a:lvl6pPr>
            <a:lvl7pPr>
              <a:defRPr sz="1875" b="0">
                <a:solidFill>
                  <a:srgbClr val="444444"/>
                </a:solidFill>
                <a:latin typeface="Consolas"/>
                <a:ea typeface="Consolas"/>
                <a:cs typeface="Consolas"/>
              </a:defRPr>
            </a:lvl7pPr>
            <a:lvl8pPr>
              <a:defRPr sz="1875" b="0">
                <a:solidFill>
                  <a:srgbClr val="444444"/>
                </a:solidFill>
                <a:latin typeface="Consolas"/>
                <a:ea typeface="Consolas"/>
                <a:cs typeface="Consolas"/>
              </a:defRPr>
            </a:lvl8pPr>
            <a:lvl9pPr>
              <a:defRPr sz="1875" b="0">
                <a:solidFill>
                  <a:srgbClr val="444444"/>
                </a:solidFill>
                <a:latin typeface="Consolas"/>
                <a:ea typeface="Consolas"/>
                <a:cs typeface="Consolas"/>
              </a:defRPr>
            </a:lvl9pPr>
          </a:lstStyle>
          <a:p xmlns:a="http://schemas.openxmlformats.org/drawingml/2006/main">
            <a:pPr>
              <a:defRPr sz="1875" b="0">
                <a:solidFill>
                  <a:srgbClr val="444444"/>
                </a:solidFill>
                <a:latin typeface="Consolas"/>
                <a:ea typeface="Consolas"/>
                <a:cs typeface="Consolas"/>
              </a:defRPr>
            </a:pPr>
            <a:r>
              <a:rPr sz="1875" b="0">
                <a:solidFill>
                  <a:srgbClr val="444444"/>
                </a:solidFill>
                <a:latin typeface="Consolas"/>
                <a:ea typeface="Consolas"/>
                <a:cs typeface="Consolas"/>
              </a:rPr>
              <a:t>npm run audit:design:full-crud</a:t>
            </a:r>
          </a:p>
        </p:txBody>
      </p:sp>
      <p:graphicFrame>
        <p:nvGraphicFramePr>
          <p:cNvPr id="5" name="">
            <a:extLst xmlns:a="http://schemas.openxmlformats.org/drawingml/2006/main">
              <a:ext uri="{FF2B5EF4-FFF2-40B4-BE49-F238E27FC236}">
                <a16:creationId xmlns:a16="http://schemas.microsoft.com/office/drawing/2014/main" id="{311F320E-0FF8-48F1-8E94-4F02FF74F8A6}"/>
              </a:ext>
            </a:extLst>
          </p:cNvPr>
          <p:cNvGraphicFramePr/>
          <p:nvPr/>
        </p:nvGraphicFramePr>
        <p:xfrm>
          <a:off xmlns:a="http://schemas.openxmlformats.org/drawingml/2006/main" x="609600" y="2714625"/>
          <a:ext xmlns:a="http://schemas.openxmlformats.org/drawingml/2006/main" cx="10972800" cy="3238500"/>
        </p:xfrm>
        <a:graphic xmlns:a="http://schemas.openxmlformats.org/drawingml/2006/main">
          <a:graphicData uri="http://schemas.openxmlformats.org/drawingml/2006/table">
            <a:tbl>
              <a:tblPr/>
              <a:tblGrid>
                <a:gridCol w="3028950"/>
                <a:gridCol w="7943850"/>
              </a:tblGrid>
              <a:tr h="539750">
                <a:tc>
                  <a:txBody>
                    <a:bodyPr/>
                    <a:lstStyle/>
                    <a:p>
                      <a:r>
                        <a:rPr sz="1650" b="1">
                          <a:solidFill>
                            <a:srgbClr val="444444"/>
                          </a:solidFill>
                          <a:latin typeface="Inter"/>
                          <a:ea typeface="Inter"/>
                          <a:cs typeface="Inter"/>
                        </a:rPr>
                        <a:t>Coverage area</a:t>
                      </a:r>
                    </a:p>
                  </a:txBody>
                  <a:tcPr marL="91440" marR="91440" marT="45720" marB="45720">
                    <a:lnL w="9525">
                      <a:solidFill>
                        <a:srgbClr val="DDDDDD"/>
                      </a:solidFill>
                      <a:prstDash val="solid"/>
                    </a:lnL>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650" b="1">
                          <a:solidFill>
                            <a:srgbClr val="444444"/>
                          </a:solidFill>
                          <a:latin typeface="Inter"/>
                          <a:ea typeface="Inter"/>
                          <a:cs typeface="Inter"/>
                        </a:rPr>
                        <a:t>Evidence to review</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r>
              <a:tr h="539750">
                <a:tc>
                  <a:txBody>
                    <a:bodyPr/>
                    <a:lstStyle/>
                    <a:p>
                      <a:r>
                        <a:rPr sz="1650" b="1">
                          <a:solidFill>
                            <a:srgbClr val="444444"/>
                          </a:solidFill>
                          <a:latin typeface="Inter"/>
                          <a:ea typeface="Inter"/>
                          <a:cs typeface="Inter"/>
                        </a:rPr>
                        <a:t>Strategy and architecture</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650" b="0">
                          <a:solidFill>
                            <a:srgbClr val="444444"/>
                          </a:solidFill>
                          <a:latin typeface="Inter"/>
                          <a:ea typeface="Inter"/>
                          <a:cs typeface="Inter"/>
                        </a:rPr>
                        <a:t>Consumer value, architecture decisions, trust boundaries and capacity</a:t>
                      </a:r>
                    </a:p>
                  </a:txBody>
                  <a:tcPr marL="91440" marR="91440" marT="45720" marB="45720">
                    <a:lnR w="9525">
                      <a:solidFill>
                        <a:srgbClr val="DDDDDD"/>
                      </a:solidFill>
                      <a:prstDash val="solid"/>
                    </a:lnR>
                    <a:lnB w="9525">
                      <a:solidFill>
                        <a:srgbClr val="DDDDDD"/>
                      </a:solidFill>
                      <a:prstDash val="solid"/>
                    </a:lnB>
                    <a:solidFill>
                      <a:srgbClr val="F7F7F7"/>
                    </a:solidFill>
                  </a:tcPr>
                </a:tc>
              </a:tr>
              <a:tr h="539750">
                <a:tc>
                  <a:txBody>
                    <a:bodyPr/>
                    <a:lstStyle/>
                    <a:p>
                      <a:r>
                        <a:rPr sz="1650" b="1">
                          <a:solidFill>
                            <a:srgbClr val="444444"/>
                          </a:solidFill>
                          <a:latin typeface="Inter"/>
                          <a:ea typeface="Inter"/>
                          <a:cs typeface="Inter"/>
                        </a:rPr>
                        <a:t>Design</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650" b="0">
                          <a:solidFill>
                            <a:srgbClr val="444444"/>
                          </a:solidFill>
                          <a:latin typeface="Inter"/>
                          <a:ea typeface="Inter"/>
                          <a:cs typeface="Inter"/>
                        </a:rPr>
                        <a:t>Contract checks, examples, conventions and consumer review</a:t>
                      </a:r>
                    </a:p>
                  </a:txBody>
                  <a:tcPr marL="91440" marR="91440" marT="45720" marB="45720">
                    <a:lnR w="9525">
                      <a:solidFill>
                        <a:srgbClr val="DDDDDD"/>
                      </a:solidFill>
                      <a:prstDash val="solid"/>
                    </a:lnR>
                    <a:lnB w="9525">
                      <a:solidFill>
                        <a:srgbClr val="DDDDDD"/>
                      </a:solidFill>
                      <a:prstDash val="solid"/>
                    </a:lnB>
                    <a:solidFill>
                      <a:srgbClr val="FFFFFF"/>
                    </a:solidFill>
                  </a:tcPr>
                </a:tc>
              </a:tr>
              <a:tr h="539750">
                <a:tc>
                  <a:txBody>
                    <a:bodyPr/>
                    <a:lstStyle/>
                    <a:p>
                      <a:r>
                        <a:rPr sz="1650" b="1">
                          <a:solidFill>
                            <a:srgbClr val="444444"/>
                          </a:solidFill>
                          <a:latin typeface="Inter"/>
                          <a:ea typeface="Inter"/>
                          <a:cs typeface="Inter"/>
                        </a:rPr>
                        <a:t>Delivery</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650" b="0">
                          <a:solidFill>
                            <a:srgbClr val="444444"/>
                          </a:solidFill>
                          <a:latin typeface="Inter"/>
                          <a:ea typeface="Inter"/>
                          <a:cs typeface="Inter"/>
                        </a:rPr>
                        <a:t>Functional, security, resilience and performance tests</a:t>
                      </a:r>
                    </a:p>
                  </a:txBody>
                  <a:tcPr marL="91440" marR="91440" marT="45720" marB="45720">
                    <a:lnR w="9525">
                      <a:solidFill>
                        <a:srgbClr val="DDDDDD"/>
                      </a:solidFill>
                      <a:prstDash val="solid"/>
                    </a:lnR>
                    <a:lnB w="9525">
                      <a:solidFill>
                        <a:srgbClr val="DDDDDD"/>
                      </a:solidFill>
                      <a:prstDash val="solid"/>
                    </a:lnB>
                    <a:solidFill>
                      <a:srgbClr val="F7F7F7"/>
                    </a:solidFill>
                  </a:tcPr>
                </a:tc>
              </a:tr>
              <a:tr h="539750">
                <a:tc>
                  <a:txBody>
                    <a:bodyPr/>
                    <a:lstStyle/>
                    <a:p>
                      <a:r>
                        <a:rPr sz="1650" b="1">
                          <a:solidFill>
                            <a:srgbClr val="444444"/>
                          </a:solidFill>
                          <a:latin typeface="Inter"/>
                          <a:ea typeface="Inter"/>
                          <a:cs typeface="Inter"/>
                        </a:rPr>
                        <a:t>Publishing</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650" b="0">
                          <a:solidFill>
                            <a:srgbClr val="444444"/>
                          </a:solidFill>
                          <a:latin typeface="Inter"/>
                          <a:ea typeface="Inter"/>
                          <a:cs typeface="Inter"/>
                        </a:rPr>
                        <a:t>Documentation, access, support and readiness decisions</a:t>
                      </a:r>
                    </a:p>
                  </a:txBody>
                  <a:tcPr marL="91440" marR="91440" marT="45720" marB="45720">
                    <a:lnR w="9525">
                      <a:solidFill>
                        <a:srgbClr val="DDDDDD"/>
                      </a:solidFill>
                      <a:prstDash val="solid"/>
                    </a:lnR>
                    <a:lnB w="9525">
                      <a:solidFill>
                        <a:srgbClr val="DDDDDD"/>
                      </a:solidFill>
                      <a:prstDash val="solid"/>
                    </a:lnB>
                    <a:solidFill>
                      <a:srgbClr val="FFFFFF"/>
                    </a:solidFill>
                  </a:tcPr>
                </a:tc>
              </a:tr>
              <a:tr h="539750">
                <a:tc>
                  <a:txBody>
                    <a:bodyPr/>
                    <a:lstStyle/>
                    <a:p>
                      <a:r>
                        <a:rPr sz="1650" b="1">
                          <a:solidFill>
                            <a:srgbClr val="444444"/>
                          </a:solidFill>
                          <a:latin typeface="Inter"/>
                          <a:ea typeface="Inter"/>
                          <a:cs typeface="Inter"/>
                        </a:rPr>
                        <a:t>Improving</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650" b="0">
                          <a:solidFill>
                            <a:srgbClr val="444444"/>
                          </a:solidFill>
                          <a:latin typeface="Inter"/>
                          <a:ea typeface="Inter"/>
                          <a:cs typeface="Inter"/>
                        </a:rPr>
                        <a:t>Runtime metrics, adoption and feedback connected to the next change</a:t>
                      </a:r>
                    </a:p>
                  </a:txBody>
                  <a:tcPr marL="91440" marR="91440" marT="45720" marB="45720">
                    <a:lnR w="9525">
                      <a:solidFill>
                        <a:srgbClr val="DDDDDD"/>
                      </a:solidFill>
                      <a:prstDash val="solid"/>
                    </a:lnR>
                    <a:lnB w="9525">
                      <a:solidFill>
                        <a:srgbClr val="DDDDDD"/>
                      </a:solidFill>
                      <a:prstDash val="solid"/>
                    </a:lnB>
                    <a:solidFill>
                      <a:srgbClr val="F7F7F7"/>
                    </a:solidFill>
                  </a:tcPr>
                </a:tc>
              </a:tr>
            </a:tbl>
          </a:graphicData>
        </a:graphic>
      </p:graphicFrame>
      <p:sp>
        <p:nvSpPr>
          <p:cNvPr id="6" name="">
            <a:extLst xmlns:a="http://schemas.openxmlformats.org/drawingml/2006/main">
              <a:ext uri="{FF2B5EF4-FFF2-40B4-BE49-F238E27FC236}">
                <a16:creationId xmlns:a16="http://schemas.microsoft.com/office/drawing/2014/main" id="{9FAD92FB-839C-4232-B65A-1CBCA6CBC8F5}"/>
              </a:ext>
            </a:extLst>
          </p:cNvPr>
          <p:cNvSpPr>
            <a:spLocks xmlns:a="http://schemas.openxmlformats.org/drawingml/2006/main" noGrp="1"/>
          </p:cNvSpPr>
          <p:nvPr/>
        </p:nvSpPr>
        <p:spPr>
          <a:xfrm xmlns:a="http://schemas.openxmlformats.org/drawingml/2006/main">
            <a:off x="609600" y="6134100"/>
            <a:ext cx="109728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222222"/>
                </a:solidFill>
                <a:latin typeface="Inter"/>
                <a:ea typeface="Inter"/>
                <a:cs typeface="Inter"/>
              </a:defRPr>
            </a:defPPr>
            <a:lvl1pPr>
              <a:defRPr sz="1650" b="1">
                <a:solidFill>
                  <a:srgbClr val="222222"/>
                </a:solidFill>
                <a:latin typeface="Inter"/>
                <a:ea typeface="Inter"/>
                <a:cs typeface="Inter"/>
              </a:defRPr>
            </a:lvl1pPr>
            <a:lvl2pPr>
              <a:defRPr sz="1650" b="1">
                <a:solidFill>
                  <a:srgbClr val="222222"/>
                </a:solidFill>
                <a:latin typeface="Inter"/>
                <a:ea typeface="Inter"/>
                <a:cs typeface="Inter"/>
              </a:defRPr>
            </a:lvl2pPr>
            <a:lvl3pPr>
              <a:defRPr sz="1650" b="1">
                <a:solidFill>
                  <a:srgbClr val="222222"/>
                </a:solidFill>
                <a:latin typeface="Inter"/>
                <a:ea typeface="Inter"/>
                <a:cs typeface="Inter"/>
              </a:defRPr>
            </a:lvl3pPr>
            <a:lvl4pPr>
              <a:defRPr sz="1650" b="1">
                <a:solidFill>
                  <a:srgbClr val="222222"/>
                </a:solidFill>
                <a:latin typeface="Inter"/>
                <a:ea typeface="Inter"/>
                <a:cs typeface="Inter"/>
              </a:defRPr>
            </a:lvl4pPr>
            <a:lvl5pPr>
              <a:defRPr sz="1650" b="1">
                <a:solidFill>
                  <a:srgbClr val="222222"/>
                </a:solidFill>
                <a:latin typeface="Inter"/>
                <a:ea typeface="Inter"/>
                <a:cs typeface="Inter"/>
              </a:defRPr>
            </a:lvl5pPr>
            <a:lvl6pPr>
              <a:defRPr sz="1650" b="1">
                <a:solidFill>
                  <a:srgbClr val="222222"/>
                </a:solidFill>
                <a:latin typeface="Inter"/>
                <a:ea typeface="Inter"/>
                <a:cs typeface="Inter"/>
              </a:defRPr>
            </a:lvl6pPr>
            <a:lvl7pPr>
              <a:defRPr sz="1650" b="1">
                <a:solidFill>
                  <a:srgbClr val="222222"/>
                </a:solidFill>
                <a:latin typeface="Inter"/>
                <a:ea typeface="Inter"/>
                <a:cs typeface="Inter"/>
              </a:defRPr>
            </a:lvl7pPr>
            <a:lvl8pPr>
              <a:defRPr sz="1650" b="1">
                <a:solidFill>
                  <a:srgbClr val="222222"/>
                </a:solidFill>
                <a:latin typeface="Inter"/>
                <a:ea typeface="Inter"/>
                <a:cs typeface="Inter"/>
              </a:defRPr>
            </a:lvl8pPr>
            <a:lvl9pPr>
              <a:defRPr sz="1650" b="1">
                <a:solidFill>
                  <a:srgbClr val="222222"/>
                </a:solidFill>
                <a:latin typeface="Inter"/>
                <a:ea typeface="Inter"/>
                <a:cs typeface="Inter"/>
              </a:defRPr>
            </a:lvl9pPr>
          </a:lstStyle>
          <a:p xmlns:a="http://schemas.openxmlformats.org/drawingml/2006/main">
            <a:pPr>
              <a:defRPr sz="1650" b="1">
                <a:solidFill>
                  <a:srgbClr val="222222"/>
                </a:solidFill>
                <a:latin typeface="Inter"/>
                <a:ea typeface="Inter"/>
                <a:cs typeface="Inter"/>
              </a:defRPr>
            </a:pPr>
            <a:r>
              <a:rPr sz="1650" b="1">
                <a:solidFill>
                  <a:srgbClr val="222222"/>
                </a:solidFill>
                <a:latin typeface="Inter"/>
                <a:ea typeface="Inter"/>
                <a:cs typeface="Inter"/>
              </a:rPr>
              <a:t>The report uses pass, partial, gap and not applicable. Manual items require evidence and owner review.</a:t>
            </a:r>
          </a:p>
        </p:txBody>
      </p:sp>
      <p:sp>
        <p:nvSpPr>
          <p:cNvPr id="7" name="">
            <a:extLst xmlns:a="http://schemas.openxmlformats.org/drawingml/2006/main">
              <a:ext uri="{FF2B5EF4-FFF2-40B4-BE49-F238E27FC236}">
                <a16:creationId xmlns:a16="http://schemas.microsoft.com/office/drawing/2014/main" id="{F34FFC7A-0DDF-4472-8CA6-7C78D73E90D2}"/>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768037619"/>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D1296A9A-249B-4D7B-982A-EC1AD43D1950}"/>
              </a:ext>
            </a:extLst>
          </p:cNvPr>
          <p:cNvPicPr>
            <a:picLocks xmlns:a="http://schemas.openxmlformats.org/drawingml/2006/main" noChangeAspect="1"/>
          </p:cNvPicPr>
          <p:nvPr/>
        </p:nvPicPr>
        <p:blipFill>
          <a:blip xmlns:r="http://schemas.openxmlformats.org/officeDocument/2006/relationships" xmlns:a="http://schemas.openxmlformats.org/drawingml/2006/main" r:embed="R9d9cc9cf014e44a7"/>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B551AAC-F360-4757-9979-881998FE1A2D}"/>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25</a:t>
            </a:r>
          </a:p>
        </p:txBody>
      </p:sp>
      <p:sp>
        <p:nvSpPr>
          <p:cNvPr id="3" name="">
            <a:extLst xmlns:a="http://schemas.openxmlformats.org/drawingml/2006/main">
              <a:ext uri="{FF2B5EF4-FFF2-40B4-BE49-F238E27FC236}">
                <a16:creationId xmlns:a16="http://schemas.microsoft.com/office/drawing/2014/main" id="{073E7722-7F88-46AC-A865-8FD66BA568F6}"/>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A check result needs a clear interpretation</a:t>
            </a:r>
          </a:p>
        </p:txBody>
      </p:sp>
      <p:graphicFrame>
        <p:nvGraphicFramePr>
          <p:cNvPr id="4" name="">
            <a:extLst xmlns:a="http://schemas.openxmlformats.org/drawingml/2006/main">
              <a:ext uri="{FF2B5EF4-FFF2-40B4-BE49-F238E27FC236}">
                <a16:creationId xmlns:a16="http://schemas.microsoft.com/office/drawing/2014/main" id="{CD3DE223-B1BE-4708-9961-8B518E00D3F9}"/>
              </a:ext>
            </a:extLst>
          </p:cNvPr>
          <p:cNvGraphicFramePr/>
          <p:nvPr/>
        </p:nvGraphicFramePr>
        <p:xfrm>
          <a:off xmlns:a="http://schemas.openxmlformats.org/drawingml/2006/main" x="609600" y="2114550"/>
          <a:ext xmlns:a="http://schemas.openxmlformats.org/drawingml/2006/main" cx="10972800" cy="3429000"/>
        </p:xfrm>
        <a:graphic xmlns:a="http://schemas.openxmlformats.org/drawingml/2006/main">
          <a:graphicData uri="http://schemas.openxmlformats.org/drawingml/2006/table">
            <a:tbl>
              <a:tblPr/>
              <a:tblGrid>
                <a:gridCol w="3095625"/>
                <a:gridCol w="4429125"/>
                <a:gridCol w="3448050"/>
              </a:tblGrid>
              <a:tr h="685800">
                <a:tc>
                  <a:txBody>
                    <a:bodyPr/>
                    <a:lstStyle/>
                    <a:p>
                      <a:r>
                        <a:rPr sz="1725" b="1">
                          <a:solidFill>
                            <a:srgbClr val="444444"/>
                          </a:solidFill>
                          <a:latin typeface="Inter"/>
                          <a:ea typeface="Inter"/>
                          <a:cs typeface="Inter"/>
                        </a:rPr>
                        <a:t>Starter check or signal</a:t>
                      </a:r>
                    </a:p>
                  </a:txBody>
                  <a:tcPr marL="91440" marR="91440" marT="45720" marB="45720">
                    <a:lnL w="9525">
                      <a:solidFill>
                        <a:srgbClr val="DDDDDD"/>
                      </a:solidFill>
                      <a:prstDash val="solid"/>
                    </a:lnL>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725" b="1">
                          <a:solidFill>
                            <a:srgbClr val="444444"/>
                          </a:solidFill>
                          <a:latin typeface="Inter"/>
                          <a:ea typeface="Inter"/>
                          <a:cs typeface="Inter"/>
                        </a:rPr>
                        <a:t>What the inspected code checks</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725" b="1">
                          <a:solidFill>
                            <a:srgbClr val="444444"/>
                          </a:solidFill>
                          <a:latin typeface="Inter"/>
                          <a:ea typeface="Inter"/>
                          <a:cs typeface="Inter"/>
                        </a:rPr>
                        <a:t>Evidence to add</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r>
              <a:tr h="685800">
                <a:tc>
                  <a:txBody>
                    <a:bodyPr/>
                    <a:lstStyle/>
                    <a:p>
                      <a:r>
                        <a:rPr sz="1725" b="1">
                          <a:solidFill>
                            <a:srgbClr val="444444"/>
                          </a:solidFill>
                          <a:latin typeface="Inter"/>
                          <a:ea typeface="Inter"/>
                          <a:cs typeface="Inter"/>
                        </a:rPr>
                        <a:t>Examples pass validation</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Presence of an example</a:t>
                      </a:r>
                    </a:p>
                    <a:p>
                      <a:r>
                        <a:rPr sz="1725" b="0">
                          <a:solidFill>
                            <a:srgbClr val="444444"/>
                          </a:solidFill>
                          <a:latin typeface="Inter"/>
                          <a:ea typeface="Inter"/>
                          <a:cs typeface="Inter"/>
                        </a:rPr>
                        <a:t>somewhere in the specification</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Actual example-to-schema</a:t>
                      </a:r>
                    </a:p>
                    <a:p>
                      <a:r>
                        <a:rPr sz="1725" b="0">
                          <a:solidFill>
                            <a:srgbClr val="444444"/>
                          </a:solidFill>
                          <a:latin typeface="Inter"/>
                          <a:ea typeface="Inter"/>
                          <a:cs typeface="Inter"/>
                        </a:rPr>
                        <a:t>validation</a:t>
                      </a:r>
                    </a:p>
                  </a:txBody>
                  <a:tcPr marL="91440" marR="91440" marT="45720" marB="45720">
                    <a:lnR w="9525">
                      <a:solidFill>
                        <a:srgbClr val="DDDDDD"/>
                      </a:solidFill>
                      <a:prstDash val="solid"/>
                    </a:lnR>
                    <a:lnB w="9525">
                      <a:solidFill>
                        <a:srgbClr val="DDDDDD"/>
                      </a:solidFill>
                      <a:prstDash val="solid"/>
                    </a:lnB>
                    <a:solidFill>
                      <a:srgbClr val="F7F7F7"/>
                    </a:solidFill>
                  </a:tcPr>
                </a:tc>
              </a:tr>
              <a:tr h="685800">
                <a:tc>
                  <a:txBody>
                    <a:bodyPr/>
                    <a:lstStyle/>
                    <a:p>
                      <a:r>
                        <a:rPr sz="1725" b="1">
                          <a:solidFill>
                            <a:srgbClr val="444444"/>
                          </a:solidFill>
                          <a:latin typeface="Inter"/>
                          <a:ea typeface="Inter"/>
                          <a:cs typeface="Inter"/>
                        </a:rPr>
                        <a:t>Validation workflow present</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Existence of the expected</a:t>
                      </a:r>
                    </a:p>
                    <a:p>
                      <a:r>
                        <a:rPr sz="1725" b="0">
                          <a:solidFill>
                            <a:srgbClr val="444444"/>
                          </a:solidFill>
                          <a:latin typeface="Inter"/>
                          <a:ea typeface="Inter"/>
                          <a:cs typeface="Inter"/>
                        </a:rPr>
                        <a:t>workflow file</a:t>
                      </a:r>
                    </a:p>
                  </a:txBody>
                  <a:tcPr marL="91440" marR="91440" marT="45720" marB="45720">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Successful execution and</a:t>
                      </a:r>
                    </a:p>
                    <a:p>
                      <a:r>
                        <a:rPr sz="1725" b="0">
                          <a:solidFill>
                            <a:srgbClr val="444444"/>
                          </a:solidFill>
                          <a:latin typeface="Inter"/>
                          <a:ea typeface="Inter"/>
                          <a:cs typeface="Inter"/>
                        </a:rPr>
                        <a:t>meaningful test results</a:t>
                      </a:r>
                    </a:p>
                  </a:txBody>
                  <a:tcPr marL="91440" marR="91440" marT="45720" marB="45720">
                    <a:lnR w="9525">
                      <a:solidFill>
                        <a:srgbClr val="DDDDDD"/>
                      </a:solidFill>
                      <a:prstDash val="solid"/>
                    </a:lnR>
                    <a:lnB w="9525">
                      <a:solidFill>
                        <a:srgbClr val="DDDDDD"/>
                      </a:solidFill>
                      <a:prstDash val="solid"/>
                    </a:lnB>
                    <a:solidFill>
                      <a:srgbClr val="FFFFFF"/>
                    </a:solidFill>
                  </a:tcPr>
                </a:tc>
              </a:tr>
              <a:tr h="685800">
                <a:tc>
                  <a:txBody>
                    <a:bodyPr/>
                    <a:lstStyle/>
                    <a:p>
                      <a:r>
                        <a:rPr sz="1725" b="1">
                          <a:solidFill>
                            <a:srgbClr val="444444"/>
                          </a:solidFill>
                          <a:latin typeface="Inter"/>
                          <a:ea typeface="Inter"/>
                          <a:cs typeface="Inter"/>
                        </a:rPr>
                        <a:t>Opaque identifier check</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Names specific to the</a:t>
                      </a:r>
                    </a:p>
                    <a:p>
                      <a:r>
                        <a:rPr sz="1725" b="0">
                          <a:solidFill>
                            <a:srgbClr val="444444"/>
                          </a:solidFill>
                          <a:latin typeface="Inter"/>
                          <a:ea typeface="Inter"/>
                          <a:cs typeface="Inter"/>
                        </a:rPr>
                        <a:t>starter Catalog example</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Checks adapted to payment</a:t>
                      </a:r>
                    </a:p>
                    <a:p>
                      <a:r>
                        <a:rPr sz="1725" b="0">
                          <a:solidFill>
                            <a:srgbClr val="444444"/>
                          </a:solidFill>
                          <a:latin typeface="Inter"/>
                          <a:ea typeface="Inter"/>
                          <a:cs typeface="Inter"/>
                        </a:rPr>
                        <a:t>identifiers and contracts</a:t>
                      </a:r>
                    </a:p>
                  </a:txBody>
                  <a:tcPr marL="91440" marR="91440" marT="45720" marB="45720">
                    <a:lnR w="9525">
                      <a:solidFill>
                        <a:srgbClr val="DDDDDD"/>
                      </a:solidFill>
                      <a:prstDash val="solid"/>
                    </a:lnR>
                    <a:lnB w="9525">
                      <a:solidFill>
                        <a:srgbClr val="DDDDDD"/>
                      </a:solidFill>
                      <a:prstDash val="solid"/>
                    </a:lnB>
                    <a:solidFill>
                      <a:srgbClr val="F7F7F7"/>
                    </a:solidFill>
                  </a:tcPr>
                </a:tc>
              </a:tr>
              <a:tr h="685800">
                <a:tc>
                  <a:txBody>
                    <a:bodyPr/>
                    <a:lstStyle/>
                    <a:p>
                      <a:r>
                        <a:rPr sz="1725" b="1">
                          <a:solidFill>
                            <a:srgbClr val="444444"/>
                          </a:solidFill>
                          <a:latin typeface="Inter"/>
                          <a:ea typeface="Inter"/>
                          <a:cs typeface="Inter"/>
                        </a:rPr>
                        <a:t>Manual readiness item</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The checklist default status,</a:t>
                      </a:r>
                    </a:p>
                    <a:p>
                      <a:r>
                        <a:rPr sz="1725" b="0">
                          <a:solidFill>
                            <a:srgbClr val="444444"/>
                          </a:solidFill>
                          <a:latin typeface="Inter"/>
                          <a:ea typeface="Inter"/>
                          <a:cs typeface="Inter"/>
                        </a:rPr>
                        <a:t>commonly partial</a:t>
                      </a:r>
                    </a:p>
                  </a:txBody>
                  <a:tcPr marL="91440" marR="91440" marT="45720" marB="45720">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Review of the actual evidence</a:t>
                      </a:r>
                    </a:p>
                    <a:p>
                      <a:r>
                        <a:rPr sz="1725" b="0">
                          <a:solidFill>
                            <a:srgbClr val="444444"/>
                          </a:solidFill>
                          <a:latin typeface="Inter"/>
                          <a:ea typeface="Inter"/>
                          <a:cs typeface="Inter"/>
                        </a:rPr>
                        <a:t>by the accountable owner</a:t>
                      </a:r>
                    </a:p>
                  </a:txBody>
                  <a:tcPr marL="91440" marR="91440" marT="45720" marB="45720">
                    <a:lnR w="9525">
                      <a:solidFill>
                        <a:srgbClr val="DDDDDD"/>
                      </a:solidFill>
                      <a:prstDash val="solid"/>
                    </a:lnR>
                    <a:lnB w="9525">
                      <a:solidFill>
                        <a:srgbClr val="DDDDDD"/>
                      </a:solidFill>
                      <a:prstDash val="solid"/>
                    </a:lnB>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72838197-6A58-4510-8773-B0867F0B0290}"/>
              </a:ext>
            </a:extLst>
          </p:cNvPr>
          <p:cNvSpPr>
            <a:spLocks xmlns:a="http://schemas.openxmlformats.org/drawingml/2006/main" noGrp="1"/>
          </p:cNvSpPr>
          <p:nvPr/>
        </p:nvSpPr>
        <p:spPr>
          <a:xfrm xmlns:a="http://schemas.openxmlformats.org/drawingml/2006/main">
            <a:off x="609600" y="59245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1">
                <a:solidFill>
                  <a:srgbClr val="222222"/>
                </a:solidFill>
                <a:latin typeface="Inter"/>
                <a:ea typeface="Inter"/>
                <a:cs typeface="Inter"/>
              </a:defRPr>
            </a:defPPr>
            <a:lvl1pPr>
              <a:defRPr sz="1950" b="1">
                <a:solidFill>
                  <a:srgbClr val="222222"/>
                </a:solidFill>
                <a:latin typeface="Inter"/>
                <a:ea typeface="Inter"/>
                <a:cs typeface="Inter"/>
              </a:defRPr>
            </a:lvl1pPr>
            <a:lvl2pPr>
              <a:defRPr sz="1950" b="1">
                <a:solidFill>
                  <a:srgbClr val="222222"/>
                </a:solidFill>
                <a:latin typeface="Inter"/>
                <a:ea typeface="Inter"/>
                <a:cs typeface="Inter"/>
              </a:defRPr>
            </a:lvl2pPr>
            <a:lvl3pPr>
              <a:defRPr sz="1950" b="1">
                <a:solidFill>
                  <a:srgbClr val="222222"/>
                </a:solidFill>
                <a:latin typeface="Inter"/>
                <a:ea typeface="Inter"/>
                <a:cs typeface="Inter"/>
              </a:defRPr>
            </a:lvl3pPr>
            <a:lvl4pPr>
              <a:defRPr sz="1950" b="1">
                <a:solidFill>
                  <a:srgbClr val="222222"/>
                </a:solidFill>
                <a:latin typeface="Inter"/>
                <a:ea typeface="Inter"/>
                <a:cs typeface="Inter"/>
              </a:defRPr>
            </a:lvl4pPr>
            <a:lvl5pPr>
              <a:defRPr sz="1950" b="1">
                <a:solidFill>
                  <a:srgbClr val="222222"/>
                </a:solidFill>
                <a:latin typeface="Inter"/>
                <a:ea typeface="Inter"/>
                <a:cs typeface="Inter"/>
              </a:defRPr>
            </a:lvl5pPr>
            <a:lvl6pPr>
              <a:defRPr sz="1950" b="1">
                <a:solidFill>
                  <a:srgbClr val="222222"/>
                </a:solidFill>
                <a:latin typeface="Inter"/>
                <a:ea typeface="Inter"/>
                <a:cs typeface="Inter"/>
              </a:defRPr>
            </a:lvl6pPr>
            <a:lvl7pPr>
              <a:defRPr sz="1950" b="1">
                <a:solidFill>
                  <a:srgbClr val="222222"/>
                </a:solidFill>
                <a:latin typeface="Inter"/>
                <a:ea typeface="Inter"/>
                <a:cs typeface="Inter"/>
              </a:defRPr>
            </a:lvl7pPr>
            <a:lvl8pPr>
              <a:defRPr sz="1950" b="1">
                <a:solidFill>
                  <a:srgbClr val="222222"/>
                </a:solidFill>
                <a:latin typeface="Inter"/>
                <a:ea typeface="Inter"/>
                <a:cs typeface="Inter"/>
              </a:defRPr>
            </a:lvl8pPr>
            <a:lvl9pPr>
              <a:defRPr sz="1950" b="1">
                <a:solidFill>
                  <a:srgbClr val="222222"/>
                </a:solidFill>
                <a:latin typeface="Inter"/>
                <a:ea typeface="Inter"/>
                <a:cs typeface="Inter"/>
              </a:defRPr>
            </a:lvl9pPr>
          </a:lstStyle>
          <a:p xmlns:a="http://schemas.openxmlformats.org/drawingml/2006/main">
            <a:pPr>
              <a:defRPr sz="1950" b="1">
                <a:solidFill>
                  <a:srgbClr val="222222"/>
                </a:solidFill>
                <a:latin typeface="Inter"/>
                <a:ea typeface="Inter"/>
                <a:cs typeface="Inter"/>
              </a:defRPr>
            </a:pPr>
            <a:r>
              <a:rPr sz="1950" b="1">
                <a:solidFill>
                  <a:srgbClr val="222222"/>
                </a:solidFill>
                <a:latin typeface="Inter"/>
                <a:ea typeface="Inter"/>
                <a:cs typeface="Inter"/>
              </a:rPr>
              <a:t>Adapt the starter checks to the API domain before treating coverage as a release decision.</a:t>
            </a:r>
          </a:p>
        </p:txBody>
      </p:sp>
      <p:sp>
        <p:nvSpPr>
          <p:cNvPr id="6" name="">
            <a:extLst xmlns:a="http://schemas.openxmlformats.org/drawingml/2006/main">
              <a:ext uri="{FF2B5EF4-FFF2-40B4-BE49-F238E27FC236}">
                <a16:creationId xmlns:a16="http://schemas.microsoft.com/office/drawing/2014/main" id="{66ED20D2-3C6A-4D79-8D59-692D527CA167}"/>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506005664"/>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D7BBEB2D-477E-4AD6-AF09-D0A67E885E05}"/>
              </a:ext>
            </a:extLst>
          </p:cNvPr>
          <p:cNvPicPr>
            <a:picLocks xmlns:a="http://schemas.openxmlformats.org/drawingml/2006/main" noChangeAspect="1"/>
          </p:cNvPicPr>
          <p:nvPr/>
        </p:nvPicPr>
        <p:blipFill>
          <a:blip xmlns:r="http://schemas.openxmlformats.org/officeDocument/2006/relationships" xmlns:a="http://schemas.openxmlformats.org/drawingml/2006/main" r:embed="Rd3ce4455f0db4ce0"/>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8E3AF37-8670-48F5-B7C6-4EDB97C402D6}"/>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26</a:t>
            </a:r>
          </a:p>
        </p:txBody>
      </p:sp>
      <p:sp>
        <p:nvSpPr>
          <p:cNvPr id="3" name="">
            <a:extLst xmlns:a="http://schemas.openxmlformats.org/drawingml/2006/main">
              <a:ext uri="{FF2B5EF4-FFF2-40B4-BE49-F238E27FC236}">
                <a16:creationId xmlns:a16="http://schemas.microsoft.com/office/drawing/2014/main" id="{1FE6A875-00FB-4636-ADA0-28463E8160D1}"/>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CI can keep the review evidence current</a:t>
            </a:r>
          </a:p>
        </p:txBody>
      </p:sp>
      <p:sp>
        <p:nvSpPr>
          <p:cNvPr id="4" name="">
            <a:extLst xmlns:a="http://schemas.openxmlformats.org/drawingml/2006/main">
              <a:ext uri="{FF2B5EF4-FFF2-40B4-BE49-F238E27FC236}">
                <a16:creationId xmlns:a16="http://schemas.microsoft.com/office/drawing/2014/main" id="{C5E63DB9-9F95-4BD8-AD7A-C53519F3C115}"/>
              </a:ext>
            </a:extLst>
          </p:cNvPr>
          <p:cNvSpPr>
            <a:spLocks xmlns:a="http://schemas.openxmlformats.org/drawingml/2006/main" noGrp="1"/>
          </p:cNvSpPr>
          <p:nvPr/>
        </p:nvSpPr>
        <p:spPr>
          <a:xfrm xmlns:a="http://schemas.openxmlformats.org/drawingml/2006/main">
            <a:off x="609600" y="2152650"/>
            <a:ext cx="5191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1">
                <a:solidFill>
                  <a:srgbClr val="222222"/>
                </a:solidFill>
                <a:latin typeface="Inter"/>
                <a:ea typeface="Inter"/>
                <a:cs typeface="Inter"/>
              </a:defRPr>
            </a:defPPr>
            <a:lvl1pPr>
              <a:defRPr sz="2175" b="1">
                <a:solidFill>
                  <a:srgbClr val="222222"/>
                </a:solidFill>
                <a:latin typeface="Inter"/>
                <a:ea typeface="Inter"/>
                <a:cs typeface="Inter"/>
              </a:defRPr>
            </a:lvl1pPr>
            <a:lvl2pPr>
              <a:defRPr sz="2175" b="1">
                <a:solidFill>
                  <a:srgbClr val="222222"/>
                </a:solidFill>
                <a:latin typeface="Inter"/>
                <a:ea typeface="Inter"/>
                <a:cs typeface="Inter"/>
              </a:defRPr>
            </a:lvl2pPr>
            <a:lvl3pPr>
              <a:defRPr sz="2175" b="1">
                <a:solidFill>
                  <a:srgbClr val="222222"/>
                </a:solidFill>
                <a:latin typeface="Inter"/>
                <a:ea typeface="Inter"/>
                <a:cs typeface="Inter"/>
              </a:defRPr>
            </a:lvl3pPr>
            <a:lvl4pPr>
              <a:defRPr sz="2175" b="1">
                <a:solidFill>
                  <a:srgbClr val="222222"/>
                </a:solidFill>
                <a:latin typeface="Inter"/>
                <a:ea typeface="Inter"/>
                <a:cs typeface="Inter"/>
              </a:defRPr>
            </a:lvl4pPr>
            <a:lvl5pPr>
              <a:defRPr sz="2175" b="1">
                <a:solidFill>
                  <a:srgbClr val="222222"/>
                </a:solidFill>
                <a:latin typeface="Inter"/>
                <a:ea typeface="Inter"/>
                <a:cs typeface="Inter"/>
              </a:defRPr>
            </a:lvl5pPr>
            <a:lvl6pPr>
              <a:defRPr sz="2175" b="1">
                <a:solidFill>
                  <a:srgbClr val="222222"/>
                </a:solidFill>
                <a:latin typeface="Inter"/>
                <a:ea typeface="Inter"/>
                <a:cs typeface="Inter"/>
              </a:defRPr>
            </a:lvl6pPr>
            <a:lvl7pPr>
              <a:defRPr sz="2175" b="1">
                <a:solidFill>
                  <a:srgbClr val="222222"/>
                </a:solidFill>
                <a:latin typeface="Inter"/>
                <a:ea typeface="Inter"/>
                <a:cs typeface="Inter"/>
              </a:defRPr>
            </a:lvl7pPr>
            <a:lvl8pPr>
              <a:defRPr sz="2175" b="1">
                <a:solidFill>
                  <a:srgbClr val="222222"/>
                </a:solidFill>
                <a:latin typeface="Inter"/>
                <a:ea typeface="Inter"/>
                <a:cs typeface="Inter"/>
              </a:defRPr>
            </a:lvl8pPr>
            <a:lvl9pPr>
              <a:defRPr sz="2175" b="1">
                <a:solidFill>
                  <a:srgbClr val="222222"/>
                </a:solidFill>
                <a:latin typeface="Inter"/>
                <a:ea typeface="Inter"/>
                <a:cs typeface="Inter"/>
              </a:defRPr>
            </a:lvl9pPr>
          </a:lstStyle>
          <a:p xmlns:a="http://schemas.openxmlformats.org/drawingml/2006/main">
            <a:pPr>
              <a:defRPr sz="2175" b="1">
                <a:solidFill>
                  <a:srgbClr val="222222"/>
                </a:solidFill>
                <a:latin typeface="Inter"/>
                <a:ea typeface="Inter"/>
                <a:cs typeface="Inter"/>
              </a:defRPr>
            </a:pPr>
            <a:r>
              <a:rPr sz="2175" b="1">
                <a:solidFill>
                  <a:srgbClr val="222222"/>
                </a:solidFill>
                <a:latin typeface="Inter"/>
                <a:ea typeface="Inter"/>
                <a:cs typeface="Inter"/>
              </a:rPr>
              <a:t>Included scaffold workflow</a:t>
            </a:r>
          </a:p>
        </p:txBody>
      </p:sp>
      <p:sp>
        <p:nvSpPr>
          <p:cNvPr id="5" name="">
            <a:extLst xmlns:a="http://schemas.openxmlformats.org/drawingml/2006/main">
              <a:ext uri="{FF2B5EF4-FFF2-40B4-BE49-F238E27FC236}">
                <a16:creationId xmlns:a16="http://schemas.microsoft.com/office/drawing/2014/main" id="{2FC94CBC-B3E0-4182-A9BA-09F88FD2C943}"/>
              </a:ext>
            </a:extLst>
          </p:cNvPr>
          <p:cNvSpPr>
            <a:spLocks xmlns:a="http://schemas.openxmlformats.org/drawingml/2006/main" noGrp="1"/>
          </p:cNvSpPr>
          <p:nvPr/>
        </p:nvSpPr>
        <p:spPr>
          <a:xfrm xmlns:a="http://schemas.openxmlformats.org/drawingml/2006/main">
            <a:off x="609600" y="2714625"/>
            <a:ext cx="5095875" cy="2476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0">
                <a:solidFill>
                  <a:srgbClr val="444444"/>
                </a:solidFill>
                <a:latin typeface="Inter"/>
                <a:ea typeface="Inter"/>
                <a:cs typeface="Inter"/>
              </a:defRPr>
            </a:defPPr>
            <a:lvl1pPr>
              <a:defRPr sz="1875" b="0">
                <a:solidFill>
                  <a:srgbClr val="444444"/>
                </a:solidFill>
                <a:latin typeface="Inter"/>
                <a:ea typeface="Inter"/>
                <a:cs typeface="Inter"/>
              </a:defRPr>
            </a:lvl1pPr>
            <a:lvl2pPr>
              <a:defRPr sz="1875" b="0">
                <a:solidFill>
                  <a:srgbClr val="444444"/>
                </a:solidFill>
                <a:latin typeface="Inter"/>
                <a:ea typeface="Inter"/>
                <a:cs typeface="Inter"/>
              </a:defRPr>
            </a:lvl2pPr>
            <a:lvl3pPr>
              <a:defRPr sz="1875" b="0">
                <a:solidFill>
                  <a:srgbClr val="444444"/>
                </a:solidFill>
                <a:latin typeface="Inter"/>
                <a:ea typeface="Inter"/>
                <a:cs typeface="Inter"/>
              </a:defRPr>
            </a:lvl3pPr>
            <a:lvl4pPr>
              <a:defRPr sz="1875" b="0">
                <a:solidFill>
                  <a:srgbClr val="444444"/>
                </a:solidFill>
                <a:latin typeface="Inter"/>
                <a:ea typeface="Inter"/>
                <a:cs typeface="Inter"/>
              </a:defRPr>
            </a:lvl4pPr>
            <a:lvl5pPr>
              <a:defRPr sz="1875" b="0">
                <a:solidFill>
                  <a:srgbClr val="444444"/>
                </a:solidFill>
                <a:latin typeface="Inter"/>
                <a:ea typeface="Inter"/>
                <a:cs typeface="Inter"/>
              </a:defRPr>
            </a:lvl5pPr>
            <a:lvl6pPr>
              <a:defRPr sz="1875" b="0">
                <a:solidFill>
                  <a:srgbClr val="444444"/>
                </a:solidFill>
                <a:latin typeface="Inter"/>
                <a:ea typeface="Inter"/>
                <a:cs typeface="Inter"/>
              </a:defRPr>
            </a:lvl6pPr>
            <a:lvl7pPr>
              <a:defRPr sz="1875" b="0">
                <a:solidFill>
                  <a:srgbClr val="444444"/>
                </a:solidFill>
                <a:latin typeface="Inter"/>
                <a:ea typeface="Inter"/>
                <a:cs typeface="Inter"/>
              </a:defRPr>
            </a:lvl7pPr>
            <a:lvl8pPr>
              <a:defRPr sz="1875" b="0">
                <a:solidFill>
                  <a:srgbClr val="444444"/>
                </a:solidFill>
                <a:latin typeface="Inter"/>
                <a:ea typeface="Inter"/>
                <a:cs typeface="Inter"/>
              </a:defRPr>
            </a:lvl8pPr>
            <a:lvl9pPr>
              <a:defRPr sz="1875" b="0">
                <a:solidFill>
                  <a:srgbClr val="444444"/>
                </a:solidFill>
                <a:latin typeface="Inter"/>
                <a:ea typeface="Inter"/>
                <a:cs typeface="Inter"/>
              </a:defRPr>
            </a:lvl9pPr>
          </a:lstStyle>
          <a:p xmlns:a="http://schemas.openxmlformats.org/drawingml/2006/main">
            <a:pPr marL="279400" indent="-203200">
              <a:spcAft>
                <a:spcPts val="1300"/>
              </a:spcAft>
              <a:buAutoNum type="arabicPeriod" startAt="1"/>
              <a:defRPr sz="1875" b="0">
                <a:solidFill>
                  <a:srgbClr val="444444"/>
                </a:solidFill>
                <a:latin typeface="Inter"/>
                <a:ea typeface="Inter"/>
                <a:cs typeface="Inter"/>
              </a:defRPr>
            </a:pPr>
            <a:r>
              <a:t>Install dependencies with npm ci.</a:t>
            </a:r>
          </a:p>
          <a:p xmlns:a="http://schemas.openxmlformats.org/drawingml/2006/main">
            <a:pPr marL="279400" indent="-203200">
              <a:spcAft>
                <a:spcPts val="1300"/>
              </a:spcAft>
              <a:buAutoNum type="arabicPeriod"/>
              <a:defRPr sz="1875" b="0">
                <a:solidFill>
                  <a:srgbClr val="444444"/>
                </a:solidFill>
                <a:latin typeface="Inter"/>
                <a:ea typeface="Inter"/>
                <a:cs typeface="Inter"/>
              </a:defRPr>
            </a:pPr>
            <a:r>
              <a:t>Lint the selected profile and generate audit reports.</a:t>
            </a:r>
          </a:p>
          <a:p xmlns:a="http://schemas.openxmlformats.org/drawingml/2006/main">
            <a:pPr marL="279400" indent="-203200">
              <a:spcAft>
                <a:spcPts val="1300"/>
              </a:spcAft>
              <a:buAutoNum type="arabicPeriod"/>
              <a:defRPr sz="1875" b="0">
                <a:solidFill>
                  <a:srgbClr val="444444"/>
                </a:solidFill>
                <a:latin typeface="Inter"/>
                <a:ea typeface="Inter"/>
                <a:cs typeface="Inter"/>
              </a:defRPr>
            </a:pPr>
            <a:r>
              <a:t>Publish the JUnit coverage result as a GitHub check.</a:t>
            </a:r>
          </a:p>
        </p:txBody>
      </p:sp>
      <p:sp>
        <p:nvSpPr>
          <p:cNvPr id="6" name="">
            <a:extLst xmlns:a="http://schemas.openxmlformats.org/drawingml/2006/main">
              <a:ext uri="{FF2B5EF4-FFF2-40B4-BE49-F238E27FC236}">
                <a16:creationId xmlns:a16="http://schemas.microsoft.com/office/drawing/2014/main" id="{A0F6F909-2956-4830-A3C5-BAD86341EA1D}"/>
              </a:ext>
            </a:extLst>
          </p:cNvPr>
          <p:cNvSpPr>
            <a:spLocks xmlns:a="http://schemas.openxmlformats.org/drawingml/2006/main" noGrp="1"/>
          </p:cNvSpPr>
          <p:nvPr/>
        </p:nvSpPr>
        <p:spPr>
          <a:xfrm xmlns:a="http://schemas.openxmlformats.org/drawingml/2006/main">
            <a:off x="6477000" y="2152650"/>
            <a:ext cx="51054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1">
                <a:solidFill>
                  <a:srgbClr val="222222"/>
                </a:solidFill>
                <a:latin typeface="Inter"/>
                <a:ea typeface="Inter"/>
                <a:cs typeface="Inter"/>
              </a:defRPr>
            </a:defPPr>
            <a:lvl1pPr>
              <a:defRPr sz="2175" b="1">
                <a:solidFill>
                  <a:srgbClr val="222222"/>
                </a:solidFill>
                <a:latin typeface="Inter"/>
                <a:ea typeface="Inter"/>
                <a:cs typeface="Inter"/>
              </a:defRPr>
            </a:lvl1pPr>
            <a:lvl2pPr>
              <a:defRPr sz="2175" b="1">
                <a:solidFill>
                  <a:srgbClr val="222222"/>
                </a:solidFill>
                <a:latin typeface="Inter"/>
                <a:ea typeface="Inter"/>
                <a:cs typeface="Inter"/>
              </a:defRPr>
            </a:lvl2pPr>
            <a:lvl3pPr>
              <a:defRPr sz="2175" b="1">
                <a:solidFill>
                  <a:srgbClr val="222222"/>
                </a:solidFill>
                <a:latin typeface="Inter"/>
                <a:ea typeface="Inter"/>
                <a:cs typeface="Inter"/>
              </a:defRPr>
            </a:lvl3pPr>
            <a:lvl4pPr>
              <a:defRPr sz="2175" b="1">
                <a:solidFill>
                  <a:srgbClr val="222222"/>
                </a:solidFill>
                <a:latin typeface="Inter"/>
                <a:ea typeface="Inter"/>
                <a:cs typeface="Inter"/>
              </a:defRPr>
            </a:lvl4pPr>
            <a:lvl5pPr>
              <a:defRPr sz="2175" b="1">
                <a:solidFill>
                  <a:srgbClr val="222222"/>
                </a:solidFill>
                <a:latin typeface="Inter"/>
                <a:ea typeface="Inter"/>
                <a:cs typeface="Inter"/>
              </a:defRPr>
            </a:lvl5pPr>
            <a:lvl6pPr>
              <a:defRPr sz="2175" b="1">
                <a:solidFill>
                  <a:srgbClr val="222222"/>
                </a:solidFill>
                <a:latin typeface="Inter"/>
                <a:ea typeface="Inter"/>
                <a:cs typeface="Inter"/>
              </a:defRPr>
            </a:lvl6pPr>
            <a:lvl7pPr>
              <a:defRPr sz="2175" b="1">
                <a:solidFill>
                  <a:srgbClr val="222222"/>
                </a:solidFill>
                <a:latin typeface="Inter"/>
                <a:ea typeface="Inter"/>
                <a:cs typeface="Inter"/>
              </a:defRPr>
            </a:lvl7pPr>
            <a:lvl8pPr>
              <a:defRPr sz="2175" b="1">
                <a:solidFill>
                  <a:srgbClr val="222222"/>
                </a:solidFill>
                <a:latin typeface="Inter"/>
                <a:ea typeface="Inter"/>
                <a:cs typeface="Inter"/>
              </a:defRPr>
            </a:lvl8pPr>
            <a:lvl9pPr>
              <a:defRPr sz="2175" b="1">
                <a:solidFill>
                  <a:srgbClr val="222222"/>
                </a:solidFill>
                <a:latin typeface="Inter"/>
                <a:ea typeface="Inter"/>
                <a:cs typeface="Inter"/>
              </a:defRPr>
            </a:lvl9pPr>
          </a:lstStyle>
          <a:p xmlns:a="http://schemas.openxmlformats.org/drawingml/2006/main">
            <a:pPr>
              <a:defRPr sz="2175" b="1">
                <a:solidFill>
                  <a:srgbClr val="222222"/>
                </a:solidFill>
                <a:latin typeface="Inter"/>
                <a:ea typeface="Inter"/>
                <a:cs typeface="Inter"/>
              </a:defRPr>
            </a:pPr>
            <a:r>
              <a:rPr sz="2175" b="1">
                <a:solidFill>
                  <a:srgbClr val="222222"/>
                </a:solidFill>
                <a:latin typeface="Inter"/>
                <a:ea typeface="Inter"/>
                <a:cs typeface="Inter"/>
              </a:rPr>
              <a:t>Extend for the payment implementation</a:t>
            </a:r>
          </a:p>
        </p:txBody>
      </p:sp>
      <p:sp>
        <p:nvSpPr>
          <p:cNvPr id="7" name="">
            <a:extLst xmlns:a="http://schemas.openxmlformats.org/drawingml/2006/main">
              <a:ext uri="{FF2B5EF4-FFF2-40B4-BE49-F238E27FC236}">
                <a16:creationId xmlns:a16="http://schemas.microsoft.com/office/drawing/2014/main" id="{8947DEEF-8D1A-4B66-9E6D-E2F63EE01BF4}"/>
              </a:ext>
            </a:extLst>
          </p:cNvPr>
          <p:cNvSpPr>
            <a:spLocks xmlns:a="http://schemas.openxmlformats.org/drawingml/2006/main" noGrp="1"/>
          </p:cNvSpPr>
          <p:nvPr/>
        </p:nvSpPr>
        <p:spPr>
          <a:xfrm xmlns:a="http://schemas.openxmlformats.org/drawingml/2006/main">
            <a:off x="6477000" y="3038475"/>
            <a:ext cx="5105400" cy="2714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0">
                <a:solidFill>
                  <a:srgbClr val="444444"/>
                </a:solidFill>
                <a:latin typeface="Inter"/>
                <a:ea typeface="Inter"/>
                <a:cs typeface="Inter"/>
              </a:defRPr>
            </a:defPPr>
            <a:lvl1pPr>
              <a:defRPr sz="1875" b="0">
                <a:solidFill>
                  <a:srgbClr val="444444"/>
                </a:solidFill>
                <a:latin typeface="Inter"/>
                <a:ea typeface="Inter"/>
                <a:cs typeface="Inter"/>
              </a:defRPr>
            </a:lvl1pPr>
            <a:lvl2pPr>
              <a:defRPr sz="1875" b="0">
                <a:solidFill>
                  <a:srgbClr val="444444"/>
                </a:solidFill>
                <a:latin typeface="Inter"/>
                <a:ea typeface="Inter"/>
                <a:cs typeface="Inter"/>
              </a:defRPr>
            </a:lvl2pPr>
            <a:lvl3pPr>
              <a:defRPr sz="1875" b="0">
                <a:solidFill>
                  <a:srgbClr val="444444"/>
                </a:solidFill>
                <a:latin typeface="Inter"/>
                <a:ea typeface="Inter"/>
                <a:cs typeface="Inter"/>
              </a:defRPr>
            </a:lvl3pPr>
            <a:lvl4pPr>
              <a:defRPr sz="1875" b="0">
                <a:solidFill>
                  <a:srgbClr val="444444"/>
                </a:solidFill>
                <a:latin typeface="Inter"/>
                <a:ea typeface="Inter"/>
                <a:cs typeface="Inter"/>
              </a:defRPr>
            </a:lvl4pPr>
            <a:lvl5pPr>
              <a:defRPr sz="1875" b="0">
                <a:solidFill>
                  <a:srgbClr val="444444"/>
                </a:solidFill>
                <a:latin typeface="Inter"/>
                <a:ea typeface="Inter"/>
                <a:cs typeface="Inter"/>
              </a:defRPr>
            </a:lvl5pPr>
            <a:lvl6pPr>
              <a:defRPr sz="1875" b="0">
                <a:solidFill>
                  <a:srgbClr val="444444"/>
                </a:solidFill>
                <a:latin typeface="Inter"/>
                <a:ea typeface="Inter"/>
                <a:cs typeface="Inter"/>
              </a:defRPr>
            </a:lvl6pPr>
            <a:lvl7pPr>
              <a:defRPr sz="1875" b="0">
                <a:solidFill>
                  <a:srgbClr val="444444"/>
                </a:solidFill>
                <a:latin typeface="Inter"/>
                <a:ea typeface="Inter"/>
                <a:cs typeface="Inter"/>
              </a:defRPr>
            </a:lvl7pPr>
            <a:lvl8pPr>
              <a:defRPr sz="1875" b="0">
                <a:solidFill>
                  <a:srgbClr val="444444"/>
                </a:solidFill>
                <a:latin typeface="Inter"/>
                <a:ea typeface="Inter"/>
                <a:cs typeface="Inter"/>
              </a:defRPr>
            </a:lvl8pPr>
            <a:lvl9pPr>
              <a:defRPr sz="1875" b="0">
                <a:solidFill>
                  <a:srgbClr val="444444"/>
                </a:solidFill>
                <a:latin typeface="Inter"/>
                <a:ea typeface="Inter"/>
                <a:cs typeface="Inter"/>
              </a:defRPr>
            </a:lvl9pPr>
          </a:lstStyle>
          <a:p xmlns:a="http://schemas.openxmlformats.org/drawingml/2006/main">
            <a:pPr marL="228600" indent="-152400">
              <a:spcAft>
                <a:spcPts val="1300"/>
              </a:spcAft>
              <a:buChar char="•"/>
              <a:defRPr sz="1875" b="0">
                <a:solidFill>
                  <a:srgbClr val="444444"/>
                </a:solidFill>
                <a:latin typeface="Inter"/>
                <a:ea typeface="Inter"/>
                <a:cs typeface="Inter"/>
              </a:defRPr>
            </a:pPr>
            <a:r>
              <a:t>Run contract, integration, security and load tests.</a:t>
            </a:r>
          </a:p>
          <a:p xmlns:a="http://schemas.openxmlformats.org/drawingml/2006/main">
            <a:pPr marL="228600" indent="-152400">
              <a:spcAft>
                <a:spcPts val="1300"/>
              </a:spcAft>
              <a:buChar char="•"/>
              <a:defRPr sz="1875" b="0">
                <a:solidFill>
                  <a:srgbClr val="444444"/>
                </a:solidFill>
                <a:latin typeface="Inter"/>
                <a:ea typeface="Inter"/>
                <a:cs typeface="Inter"/>
              </a:defRPr>
            </a:pPr>
            <a:r>
              <a:t>Define which lint findings, gaps and failed tests block release.</a:t>
            </a:r>
          </a:p>
          <a:p xmlns:a="http://schemas.openxmlformats.org/drawingml/2006/main">
            <a:pPr marL="228600" indent="-152400">
              <a:spcAft>
                <a:spcPts val="1300"/>
              </a:spcAft>
              <a:buChar char="•"/>
              <a:defRPr sz="1875" b="0">
                <a:solidFill>
                  <a:srgbClr val="444444"/>
                </a:solidFill>
                <a:latin typeface="Inter"/>
                <a:ea typeface="Inter"/>
                <a:cs typeface="Inter"/>
              </a:defRPr>
            </a:pPr>
            <a:r>
              <a:t>Review changes to contracts, controls and generated evidence together.</a:t>
            </a:r>
          </a:p>
        </p:txBody>
      </p:sp>
      <p:sp>
        <p:nvSpPr>
          <p:cNvPr id="8" name="">
            <a:extLst xmlns:a="http://schemas.openxmlformats.org/drawingml/2006/main">
              <a:ext uri="{FF2B5EF4-FFF2-40B4-BE49-F238E27FC236}">
                <a16:creationId xmlns:a16="http://schemas.microsoft.com/office/drawing/2014/main" id="{3638370B-D804-4591-997B-91A08E7FB474}"/>
              </a:ext>
            </a:extLst>
          </p:cNvPr>
          <p:cNvSpPr>
            <a:spLocks xmlns:a="http://schemas.openxmlformats.org/drawingml/2006/main" noGrp="1"/>
          </p:cNvSpPr>
          <p:nvPr/>
        </p:nvSpPr>
        <p:spPr>
          <a:xfrm xmlns:a="http://schemas.openxmlformats.org/drawingml/2006/main">
            <a:off x="609600" y="6000750"/>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1">
                <a:solidFill>
                  <a:srgbClr val="222222"/>
                </a:solidFill>
                <a:latin typeface="Inter"/>
                <a:ea typeface="Inter"/>
                <a:cs typeface="Inter"/>
              </a:defRPr>
            </a:defPPr>
            <a:lvl1pPr>
              <a:defRPr sz="1800" b="1">
                <a:solidFill>
                  <a:srgbClr val="222222"/>
                </a:solidFill>
                <a:latin typeface="Inter"/>
                <a:ea typeface="Inter"/>
                <a:cs typeface="Inter"/>
              </a:defRPr>
            </a:lvl1pPr>
            <a:lvl2pPr>
              <a:defRPr sz="1800" b="1">
                <a:solidFill>
                  <a:srgbClr val="222222"/>
                </a:solidFill>
                <a:latin typeface="Inter"/>
                <a:ea typeface="Inter"/>
                <a:cs typeface="Inter"/>
              </a:defRPr>
            </a:lvl2pPr>
            <a:lvl3pPr>
              <a:defRPr sz="1800" b="1">
                <a:solidFill>
                  <a:srgbClr val="222222"/>
                </a:solidFill>
                <a:latin typeface="Inter"/>
                <a:ea typeface="Inter"/>
                <a:cs typeface="Inter"/>
              </a:defRPr>
            </a:lvl3pPr>
            <a:lvl4pPr>
              <a:defRPr sz="1800" b="1">
                <a:solidFill>
                  <a:srgbClr val="222222"/>
                </a:solidFill>
                <a:latin typeface="Inter"/>
                <a:ea typeface="Inter"/>
                <a:cs typeface="Inter"/>
              </a:defRPr>
            </a:lvl4pPr>
            <a:lvl5pPr>
              <a:defRPr sz="1800" b="1">
                <a:solidFill>
                  <a:srgbClr val="222222"/>
                </a:solidFill>
                <a:latin typeface="Inter"/>
                <a:ea typeface="Inter"/>
                <a:cs typeface="Inter"/>
              </a:defRPr>
            </a:lvl5pPr>
            <a:lvl6pPr>
              <a:defRPr sz="1800" b="1">
                <a:solidFill>
                  <a:srgbClr val="222222"/>
                </a:solidFill>
                <a:latin typeface="Inter"/>
                <a:ea typeface="Inter"/>
                <a:cs typeface="Inter"/>
              </a:defRPr>
            </a:lvl6pPr>
            <a:lvl7pPr>
              <a:defRPr sz="1800" b="1">
                <a:solidFill>
                  <a:srgbClr val="222222"/>
                </a:solidFill>
                <a:latin typeface="Inter"/>
                <a:ea typeface="Inter"/>
                <a:cs typeface="Inter"/>
              </a:defRPr>
            </a:lvl7pPr>
            <a:lvl8pPr>
              <a:defRPr sz="1800" b="1">
                <a:solidFill>
                  <a:srgbClr val="222222"/>
                </a:solidFill>
                <a:latin typeface="Inter"/>
                <a:ea typeface="Inter"/>
                <a:cs typeface="Inter"/>
              </a:defRPr>
            </a:lvl8pPr>
            <a:lvl9pPr>
              <a:defRPr sz="1800" b="1">
                <a:solidFill>
                  <a:srgbClr val="222222"/>
                </a:solidFill>
                <a:latin typeface="Inter"/>
                <a:ea typeface="Inter"/>
                <a:cs typeface="Inter"/>
              </a:defRPr>
            </a:lvl9pPr>
          </a:lstStyle>
          <a:p xmlns:a="http://schemas.openxmlformats.org/drawingml/2006/main">
            <a:pPr>
              <a:defRPr sz="1800" b="1">
                <a:solidFill>
                  <a:srgbClr val="222222"/>
                </a:solidFill>
                <a:latin typeface="Inter"/>
                <a:ea typeface="Inter"/>
                <a:cs typeface="Inter"/>
              </a:defRPr>
            </a:pPr>
            <a:r>
              <a:rPr sz="1800" b="1">
                <a:solidFill>
                  <a:srgbClr val="222222"/>
                </a:solidFill>
                <a:latin typeface="Inter"/>
                <a:ea typeface="Inter"/>
                <a:cs typeface="Inter"/>
              </a:rPr>
              <a:t>Audit outputs: JSON for tooling, Markdown and HTML for review, JUnit for CI.</a:t>
            </a:r>
          </a:p>
        </p:txBody>
      </p:sp>
      <p:sp>
        <p:nvSpPr>
          <p:cNvPr id="9" name="">
            <a:extLst xmlns:a="http://schemas.openxmlformats.org/drawingml/2006/main">
              <a:ext uri="{FF2B5EF4-FFF2-40B4-BE49-F238E27FC236}">
                <a16:creationId xmlns:a16="http://schemas.microsoft.com/office/drawing/2014/main" id="{DC1B6C27-9F27-4652-B8FD-7A1C63BF1C1D}"/>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817878206"/>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50C93220-33E9-4FF5-AA86-D67FFC8B4992}"/>
              </a:ext>
            </a:extLst>
          </p:cNvPr>
          <p:cNvPicPr>
            <a:picLocks xmlns:a="http://schemas.openxmlformats.org/drawingml/2006/main" noChangeAspect="1"/>
          </p:cNvPicPr>
          <p:nvPr/>
        </p:nvPicPr>
        <p:blipFill>
          <a:blip xmlns:r="http://schemas.openxmlformats.org/officeDocument/2006/relationships" xmlns:a="http://schemas.openxmlformats.org/drawingml/2006/main" r:embed="R48d84ac6039f4fdc"/>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769648A-FF3B-4E02-B42D-ED1D97F3E487}"/>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27</a:t>
            </a:r>
          </a:p>
        </p:txBody>
      </p:sp>
      <p:sp>
        <p:nvSpPr>
          <p:cNvPr id="3" name="">
            <a:extLst xmlns:a="http://schemas.openxmlformats.org/drawingml/2006/main">
              <a:ext uri="{FF2B5EF4-FFF2-40B4-BE49-F238E27FC236}">
                <a16:creationId xmlns:a16="http://schemas.microsoft.com/office/drawing/2014/main" id="{5DB87BF3-38EC-4D37-8A98-DFBADCA9257A}"/>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Publishing and improvement complete the product cycle</a:t>
            </a:r>
          </a:p>
        </p:txBody>
      </p:sp>
      <p:sp>
        <p:nvSpPr>
          <p:cNvPr id="4" name="">
            <a:extLst xmlns:a="http://schemas.openxmlformats.org/drawingml/2006/main">
              <a:ext uri="{FF2B5EF4-FFF2-40B4-BE49-F238E27FC236}">
                <a16:creationId xmlns:a16="http://schemas.microsoft.com/office/drawing/2014/main" id="{0E19F967-2000-4238-B853-87F7A712F2E3}"/>
              </a:ext>
            </a:extLst>
          </p:cNvPr>
          <p:cNvSpPr>
            <a:spLocks xmlns:a="http://schemas.openxmlformats.org/drawingml/2006/main" noGrp="1"/>
          </p:cNvSpPr>
          <p:nvPr/>
        </p:nvSpPr>
        <p:spPr>
          <a:xfrm xmlns:a="http://schemas.openxmlformats.org/drawingml/2006/main">
            <a:off x="609600" y="2124075"/>
            <a:ext cx="5238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1">
                <a:solidFill>
                  <a:srgbClr val="222222"/>
                </a:solidFill>
                <a:latin typeface="Inter"/>
                <a:ea typeface="Inter"/>
                <a:cs typeface="Inter"/>
              </a:defRPr>
            </a:defPPr>
            <a:lvl1pPr>
              <a:defRPr sz="2250" b="1">
                <a:solidFill>
                  <a:srgbClr val="222222"/>
                </a:solidFill>
                <a:latin typeface="Inter"/>
                <a:ea typeface="Inter"/>
                <a:cs typeface="Inter"/>
              </a:defRPr>
            </a:lvl1pPr>
            <a:lvl2pPr>
              <a:defRPr sz="2250" b="1">
                <a:solidFill>
                  <a:srgbClr val="222222"/>
                </a:solidFill>
                <a:latin typeface="Inter"/>
                <a:ea typeface="Inter"/>
                <a:cs typeface="Inter"/>
              </a:defRPr>
            </a:lvl2pPr>
            <a:lvl3pPr>
              <a:defRPr sz="2250" b="1">
                <a:solidFill>
                  <a:srgbClr val="222222"/>
                </a:solidFill>
                <a:latin typeface="Inter"/>
                <a:ea typeface="Inter"/>
                <a:cs typeface="Inter"/>
              </a:defRPr>
            </a:lvl3pPr>
            <a:lvl4pPr>
              <a:defRPr sz="2250" b="1">
                <a:solidFill>
                  <a:srgbClr val="222222"/>
                </a:solidFill>
                <a:latin typeface="Inter"/>
                <a:ea typeface="Inter"/>
                <a:cs typeface="Inter"/>
              </a:defRPr>
            </a:lvl4pPr>
            <a:lvl5pPr>
              <a:defRPr sz="2250" b="1">
                <a:solidFill>
                  <a:srgbClr val="222222"/>
                </a:solidFill>
                <a:latin typeface="Inter"/>
                <a:ea typeface="Inter"/>
                <a:cs typeface="Inter"/>
              </a:defRPr>
            </a:lvl5pPr>
            <a:lvl6pPr>
              <a:defRPr sz="2250" b="1">
                <a:solidFill>
                  <a:srgbClr val="222222"/>
                </a:solidFill>
                <a:latin typeface="Inter"/>
                <a:ea typeface="Inter"/>
                <a:cs typeface="Inter"/>
              </a:defRPr>
            </a:lvl6pPr>
            <a:lvl7pPr>
              <a:defRPr sz="2250" b="1">
                <a:solidFill>
                  <a:srgbClr val="222222"/>
                </a:solidFill>
                <a:latin typeface="Inter"/>
                <a:ea typeface="Inter"/>
                <a:cs typeface="Inter"/>
              </a:defRPr>
            </a:lvl7pPr>
            <a:lvl8pPr>
              <a:defRPr sz="2250" b="1">
                <a:solidFill>
                  <a:srgbClr val="222222"/>
                </a:solidFill>
                <a:latin typeface="Inter"/>
                <a:ea typeface="Inter"/>
                <a:cs typeface="Inter"/>
              </a:defRPr>
            </a:lvl8pPr>
            <a:lvl9pPr>
              <a:defRPr sz="2250" b="1">
                <a:solidFill>
                  <a:srgbClr val="222222"/>
                </a:solidFill>
                <a:latin typeface="Inter"/>
                <a:ea typeface="Inter"/>
                <a:cs typeface="Inter"/>
              </a:defRPr>
            </a:lvl9pPr>
          </a:lstStyle>
          <a:p xmlns:a="http://schemas.openxmlformats.org/drawingml/2006/main">
            <a:pPr>
              <a:defRPr sz="2250" b="1">
                <a:solidFill>
                  <a:srgbClr val="222222"/>
                </a:solidFill>
                <a:latin typeface="Inter"/>
                <a:ea typeface="Inter"/>
                <a:cs typeface="Inter"/>
              </a:defRPr>
            </a:pPr>
            <a:r>
              <a:rPr sz="2250" b="1">
                <a:solidFill>
                  <a:srgbClr val="222222"/>
                </a:solidFill>
                <a:latin typeface="Inter"/>
                <a:ea typeface="Inter"/>
                <a:cs typeface="Inter"/>
              </a:rPr>
              <a:t>API Publishing</a:t>
            </a:r>
          </a:p>
        </p:txBody>
      </p:sp>
      <p:sp>
        <p:nvSpPr>
          <p:cNvPr id="5" name="">
            <a:extLst xmlns:a="http://schemas.openxmlformats.org/drawingml/2006/main">
              <a:ext uri="{FF2B5EF4-FFF2-40B4-BE49-F238E27FC236}">
                <a16:creationId xmlns:a16="http://schemas.microsoft.com/office/drawing/2014/main" id="{FE0BE262-2234-45C1-9D3A-84ED4FEB60EF}"/>
              </a:ext>
            </a:extLst>
          </p:cNvPr>
          <p:cNvSpPr>
            <a:spLocks xmlns:a="http://schemas.openxmlformats.org/drawingml/2006/main" noGrp="1"/>
          </p:cNvSpPr>
          <p:nvPr/>
        </p:nvSpPr>
        <p:spPr>
          <a:xfrm xmlns:a="http://schemas.openxmlformats.org/drawingml/2006/main">
            <a:off x="609600" y="2733675"/>
            <a:ext cx="5143500" cy="2809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444444"/>
                </a:solidFill>
                <a:latin typeface="Inter"/>
                <a:ea typeface="Inter"/>
                <a:cs typeface="Inter"/>
              </a:defRPr>
            </a:defPPr>
            <a:lvl1pPr>
              <a:defRPr sz="1950" b="0">
                <a:solidFill>
                  <a:srgbClr val="444444"/>
                </a:solidFill>
                <a:latin typeface="Inter"/>
                <a:ea typeface="Inter"/>
                <a:cs typeface="Inter"/>
              </a:defRPr>
            </a:lvl1pPr>
            <a:lvl2pPr>
              <a:defRPr sz="1950" b="0">
                <a:solidFill>
                  <a:srgbClr val="444444"/>
                </a:solidFill>
                <a:latin typeface="Inter"/>
                <a:ea typeface="Inter"/>
                <a:cs typeface="Inter"/>
              </a:defRPr>
            </a:lvl2pPr>
            <a:lvl3pPr>
              <a:defRPr sz="1950" b="0">
                <a:solidFill>
                  <a:srgbClr val="444444"/>
                </a:solidFill>
                <a:latin typeface="Inter"/>
                <a:ea typeface="Inter"/>
                <a:cs typeface="Inter"/>
              </a:defRPr>
            </a:lvl3pPr>
            <a:lvl4pPr>
              <a:defRPr sz="1950" b="0">
                <a:solidFill>
                  <a:srgbClr val="444444"/>
                </a:solidFill>
                <a:latin typeface="Inter"/>
                <a:ea typeface="Inter"/>
                <a:cs typeface="Inter"/>
              </a:defRPr>
            </a:lvl4pPr>
            <a:lvl5pPr>
              <a:defRPr sz="1950" b="0">
                <a:solidFill>
                  <a:srgbClr val="444444"/>
                </a:solidFill>
                <a:latin typeface="Inter"/>
                <a:ea typeface="Inter"/>
                <a:cs typeface="Inter"/>
              </a:defRPr>
            </a:lvl5pPr>
            <a:lvl6pPr>
              <a:defRPr sz="1950" b="0">
                <a:solidFill>
                  <a:srgbClr val="444444"/>
                </a:solidFill>
                <a:latin typeface="Inter"/>
                <a:ea typeface="Inter"/>
                <a:cs typeface="Inter"/>
              </a:defRPr>
            </a:lvl6pPr>
            <a:lvl7pPr>
              <a:defRPr sz="1950" b="0">
                <a:solidFill>
                  <a:srgbClr val="444444"/>
                </a:solidFill>
                <a:latin typeface="Inter"/>
                <a:ea typeface="Inter"/>
                <a:cs typeface="Inter"/>
              </a:defRPr>
            </a:lvl7pPr>
            <a:lvl8pPr>
              <a:defRPr sz="1950" b="0">
                <a:solidFill>
                  <a:srgbClr val="444444"/>
                </a:solidFill>
                <a:latin typeface="Inter"/>
                <a:ea typeface="Inter"/>
                <a:cs typeface="Inter"/>
              </a:defRPr>
            </a:lvl8pPr>
            <a:lvl9pPr>
              <a:defRPr sz="1950" b="0">
                <a:solidFill>
                  <a:srgbClr val="444444"/>
                </a:solidFill>
                <a:latin typeface="Inter"/>
                <a:ea typeface="Inter"/>
                <a:cs typeface="Inter"/>
              </a:defRPr>
            </a:lvl9pPr>
          </a:lstStyle>
          <a:p xmlns:a="http://schemas.openxmlformats.org/drawingml/2006/main">
            <a:pPr marL="228600" indent="-152400">
              <a:spcAft>
                <a:spcPts val="1500"/>
              </a:spcAft>
              <a:buChar char="•"/>
              <a:defRPr sz="1950" b="0">
                <a:solidFill>
                  <a:srgbClr val="444444"/>
                </a:solidFill>
                <a:latin typeface="Inter"/>
                <a:ea typeface="Inter"/>
                <a:cs typeface="Inter"/>
              </a:defRPr>
            </a:pPr>
            <a:r>
              <a:t>Publish the reviewed contract and consumer-facing examples.</a:t>
            </a:r>
          </a:p>
          <a:p xmlns:a="http://schemas.openxmlformats.org/drawingml/2006/main">
            <a:pPr marL="228600" indent="-152400">
              <a:spcAft>
                <a:spcPts val="1500"/>
              </a:spcAft>
              <a:buChar char="•"/>
              <a:defRPr sz="1950" b="0">
                <a:solidFill>
                  <a:srgbClr val="444444"/>
                </a:solidFill>
                <a:latin typeface="Inter"/>
                <a:ea typeface="Inter"/>
                <a:cs typeface="Inter"/>
              </a:defRPr>
            </a:pPr>
            <a:r>
              <a:t>Make access, onboarding and support ownership clear.</a:t>
            </a:r>
          </a:p>
          <a:p xmlns:a="http://schemas.openxmlformats.org/drawingml/2006/main">
            <a:pPr marL="228600" indent="-152400">
              <a:spcAft>
                <a:spcPts val="1500"/>
              </a:spcAft>
              <a:buChar char="•"/>
              <a:defRPr sz="1950" b="0">
                <a:solidFill>
                  <a:srgbClr val="444444"/>
                </a:solidFill>
                <a:latin typeface="Inter"/>
                <a:ea typeface="Inter"/>
                <a:cs typeface="Inter"/>
              </a:defRPr>
            </a:pPr>
            <a:r>
              <a:t>Keep service terms and operational responsibilities visible.</a:t>
            </a:r>
          </a:p>
        </p:txBody>
      </p:sp>
      <p:sp>
        <p:nvSpPr>
          <p:cNvPr id="6" name="">
            <a:extLst xmlns:a="http://schemas.openxmlformats.org/drawingml/2006/main">
              <a:ext uri="{FF2B5EF4-FFF2-40B4-BE49-F238E27FC236}">
                <a16:creationId xmlns:a16="http://schemas.microsoft.com/office/drawing/2014/main" id="{D5DC71A4-C6E2-45A0-A236-9415084F6955}"/>
              </a:ext>
            </a:extLst>
          </p:cNvPr>
          <p:cNvSpPr>
            <a:spLocks xmlns:a="http://schemas.openxmlformats.org/drawingml/2006/main" noGrp="1"/>
          </p:cNvSpPr>
          <p:nvPr/>
        </p:nvSpPr>
        <p:spPr>
          <a:xfrm xmlns:a="http://schemas.openxmlformats.org/drawingml/2006/main">
            <a:off x="6477000" y="2124075"/>
            <a:ext cx="51054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1">
                <a:solidFill>
                  <a:srgbClr val="222222"/>
                </a:solidFill>
                <a:latin typeface="Inter"/>
                <a:ea typeface="Inter"/>
                <a:cs typeface="Inter"/>
              </a:defRPr>
            </a:defPPr>
            <a:lvl1pPr>
              <a:defRPr sz="2250" b="1">
                <a:solidFill>
                  <a:srgbClr val="222222"/>
                </a:solidFill>
                <a:latin typeface="Inter"/>
                <a:ea typeface="Inter"/>
                <a:cs typeface="Inter"/>
              </a:defRPr>
            </a:lvl1pPr>
            <a:lvl2pPr>
              <a:defRPr sz="2250" b="1">
                <a:solidFill>
                  <a:srgbClr val="222222"/>
                </a:solidFill>
                <a:latin typeface="Inter"/>
                <a:ea typeface="Inter"/>
                <a:cs typeface="Inter"/>
              </a:defRPr>
            </a:lvl2pPr>
            <a:lvl3pPr>
              <a:defRPr sz="2250" b="1">
                <a:solidFill>
                  <a:srgbClr val="222222"/>
                </a:solidFill>
                <a:latin typeface="Inter"/>
                <a:ea typeface="Inter"/>
                <a:cs typeface="Inter"/>
              </a:defRPr>
            </a:lvl3pPr>
            <a:lvl4pPr>
              <a:defRPr sz="2250" b="1">
                <a:solidFill>
                  <a:srgbClr val="222222"/>
                </a:solidFill>
                <a:latin typeface="Inter"/>
                <a:ea typeface="Inter"/>
                <a:cs typeface="Inter"/>
              </a:defRPr>
            </a:lvl4pPr>
            <a:lvl5pPr>
              <a:defRPr sz="2250" b="1">
                <a:solidFill>
                  <a:srgbClr val="222222"/>
                </a:solidFill>
                <a:latin typeface="Inter"/>
                <a:ea typeface="Inter"/>
                <a:cs typeface="Inter"/>
              </a:defRPr>
            </a:lvl5pPr>
            <a:lvl6pPr>
              <a:defRPr sz="2250" b="1">
                <a:solidFill>
                  <a:srgbClr val="222222"/>
                </a:solidFill>
                <a:latin typeface="Inter"/>
                <a:ea typeface="Inter"/>
                <a:cs typeface="Inter"/>
              </a:defRPr>
            </a:lvl6pPr>
            <a:lvl7pPr>
              <a:defRPr sz="2250" b="1">
                <a:solidFill>
                  <a:srgbClr val="222222"/>
                </a:solidFill>
                <a:latin typeface="Inter"/>
                <a:ea typeface="Inter"/>
                <a:cs typeface="Inter"/>
              </a:defRPr>
            </a:lvl7pPr>
            <a:lvl8pPr>
              <a:defRPr sz="2250" b="1">
                <a:solidFill>
                  <a:srgbClr val="222222"/>
                </a:solidFill>
                <a:latin typeface="Inter"/>
                <a:ea typeface="Inter"/>
                <a:cs typeface="Inter"/>
              </a:defRPr>
            </a:lvl8pPr>
            <a:lvl9pPr>
              <a:defRPr sz="2250" b="1">
                <a:solidFill>
                  <a:srgbClr val="222222"/>
                </a:solidFill>
                <a:latin typeface="Inter"/>
                <a:ea typeface="Inter"/>
                <a:cs typeface="Inter"/>
              </a:defRPr>
            </a:lvl9pPr>
          </a:lstStyle>
          <a:p xmlns:a="http://schemas.openxmlformats.org/drawingml/2006/main">
            <a:pPr>
              <a:defRPr sz="2250" b="1">
                <a:solidFill>
                  <a:srgbClr val="222222"/>
                </a:solidFill>
                <a:latin typeface="Inter"/>
                <a:ea typeface="Inter"/>
                <a:cs typeface="Inter"/>
              </a:defRPr>
            </a:pPr>
            <a:r>
              <a:rPr sz="2250" b="1">
                <a:solidFill>
                  <a:srgbClr val="222222"/>
                </a:solidFill>
                <a:latin typeface="Inter"/>
                <a:ea typeface="Inter"/>
                <a:cs typeface="Inter"/>
              </a:rPr>
              <a:t>API Monitoring &amp; Improvement</a:t>
            </a:r>
          </a:p>
        </p:txBody>
      </p:sp>
      <p:sp>
        <p:nvSpPr>
          <p:cNvPr id="7" name="">
            <a:extLst xmlns:a="http://schemas.openxmlformats.org/drawingml/2006/main">
              <a:ext uri="{FF2B5EF4-FFF2-40B4-BE49-F238E27FC236}">
                <a16:creationId xmlns:a16="http://schemas.microsoft.com/office/drawing/2014/main" id="{FBFE1D11-248F-4CBE-AED1-386D617F2FCB}"/>
              </a:ext>
            </a:extLst>
          </p:cNvPr>
          <p:cNvSpPr>
            <a:spLocks xmlns:a="http://schemas.openxmlformats.org/drawingml/2006/main" noGrp="1"/>
          </p:cNvSpPr>
          <p:nvPr/>
        </p:nvSpPr>
        <p:spPr>
          <a:xfrm xmlns:a="http://schemas.openxmlformats.org/drawingml/2006/main">
            <a:off x="6477000" y="3114675"/>
            <a:ext cx="5105400" cy="2809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444444"/>
                </a:solidFill>
                <a:latin typeface="Inter"/>
                <a:ea typeface="Inter"/>
                <a:cs typeface="Inter"/>
              </a:defRPr>
            </a:defPPr>
            <a:lvl1pPr>
              <a:defRPr sz="1950" b="0">
                <a:solidFill>
                  <a:srgbClr val="444444"/>
                </a:solidFill>
                <a:latin typeface="Inter"/>
                <a:ea typeface="Inter"/>
                <a:cs typeface="Inter"/>
              </a:defRPr>
            </a:lvl1pPr>
            <a:lvl2pPr>
              <a:defRPr sz="1950" b="0">
                <a:solidFill>
                  <a:srgbClr val="444444"/>
                </a:solidFill>
                <a:latin typeface="Inter"/>
                <a:ea typeface="Inter"/>
                <a:cs typeface="Inter"/>
              </a:defRPr>
            </a:lvl2pPr>
            <a:lvl3pPr>
              <a:defRPr sz="1950" b="0">
                <a:solidFill>
                  <a:srgbClr val="444444"/>
                </a:solidFill>
                <a:latin typeface="Inter"/>
                <a:ea typeface="Inter"/>
                <a:cs typeface="Inter"/>
              </a:defRPr>
            </a:lvl3pPr>
            <a:lvl4pPr>
              <a:defRPr sz="1950" b="0">
                <a:solidFill>
                  <a:srgbClr val="444444"/>
                </a:solidFill>
                <a:latin typeface="Inter"/>
                <a:ea typeface="Inter"/>
                <a:cs typeface="Inter"/>
              </a:defRPr>
            </a:lvl4pPr>
            <a:lvl5pPr>
              <a:defRPr sz="1950" b="0">
                <a:solidFill>
                  <a:srgbClr val="444444"/>
                </a:solidFill>
                <a:latin typeface="Inter"/>
                <a:ea typeface="Inter"/>
                <a:cs typeface="Inter"/>
              </a:defRPr>
            </a:lvl5pPr>
            <a:lvl6pPr>
              <a:defRPr sz="1950" b="0">
                <a:solidFill>
                  <a:srgbClr val="444444"/>
                </a:solidFill>
                <a:latin typeface="Inter"/>
                <a:ea typeface="Inter"/>
                <a:cs typeface="Inter"/>
              </a:defRPr>
            </a:lvl6pPr>
            <a:lvl7pPr>
              <a:defRPr sz="1950" b="0">
                <a:solidFill>
                  <a:srgbClr val="444444"/>
                </a:solidFill>
                <a:latin typeface="Inter"/>
                <a:ea typeface="Inter"/>
                <a:cs typeface="Inter"/>
              </a:defRPr>
            </a:lvl7pPr>
            <a:lvl8pPr>
              <a:defRPr sz="1950" b="0">
                <a:solidFill>
                  <a:srgbClr val="444444"/>
                </a:solidFill>
                <a:latin typeface="Inter"/>
                <a:ea typeface="Inter"/>
                <a:cs typeface="Inter"/>
              </a:defRPr>
            </a:lvl8pPr>
            <a:lvl9pPr>
              <a:defRPr sz="1950" b="0">
                <a:solidFill>
                  <a:srgbClr val="444444"/>
                </a:solidFill>
                <a:latin typeface="Inter"/>
                <a:ea typeface="Inter"/>
                <a:cs typeface="Inter"/>
              </a:defRPr>
            </a:lvl9pPr>
          </a:lstStyle>
          <a:p xmlns:a="http://schemas.openxmlformats.org/drawingml/2006/main">
            <a:pPr marL="228600" indent="-152400">
              <a:spcAft>
                <a:spcPts val="1500"/>
              </a:spcAft>
              <a:buChar char="•"/>
              <a:defRPr sz="1950" b="0">
                <a:solidFill>
                  <a:srgbClr val="444444"/>
                </a:solidFill>
                <a:latin typeface="Inter"/>
                <a:ea typeface="Inter"/>
                <a:cs typeface="Inter"/>
              </a:defRPr>
            </a:pPr>
            <a:r>
              <a:t>Observe payment completion, pending age, latency and errors.</a:t>
            </a:r>
          </a:p>
          <a:p xmlns:a="http://schemas.openxmlformats.org/drawingml/2006/main">
            <a:pPr marL="228600" indent="-152400">
              <a:spcAft>
                <a:spcPts val="1500"/>
              </a:spcAft>
              <a:buChar char="•"/>
              <a:defRPr sz="1950" b="0">
                <a:solidFill>
                  <a:srgbClr val="444444"/>
                </a:solidFill>
                <a:latin typeface="Inter"/>
                <a:ea typeface="Inter"/>
                <a:cs typeface="Inter"/>
              </a:defRPr>
            </a:pPr>
            <a:r>
              <a:t>Combine runtime evidence with adoption and consumer feedback.</a:t>
            </a:r>
          </a:p>
          <a:p xmlns:a="http://schemas.openxmlformats.org/drawingml/2006/main">
            <a:pPr marL="228600" indent="-152400">
              <a:spcAft>
                <a:spcPts val="1500"/>
              </a:spcAft>
              <a:buChar char="•"/>
              <a:defRPr sz="1950" b="0">
                <a:solidFill>
                  <a:srgbClr val="444444"/>
                </a:solidFill>
                <a:latin typeface="Inter"/>
                <a:ea typeface="Inter"/>
                <a:cs typeface="Inter"/>
              </a:defRPr>
            </a:pPr>
            <a:r>
              <a:t>Revisit architecture, contracts and priorities when assumptions change.</a:t>
            </a:r>
          </a:p>
        </p:txBody>
      </p:sp>
      <p:sp>
        <p:nvSpPr>
          <p:cNvPr id="8" name="">
            <a:extLst xmlns:a="http://schemas.openxmlformats.org/drawingml/2006/main">
              <a:ext uri="{FF2B5EF4-FFF2-40B4-BE49-F238E27FC236}">
                <a16:creationId xmlns:a16="http://schemas.microsoft.com/office/drawing/2014/main" id="{643CCA60-B349-47DE-BB6F-C5B776821558}"/>
              </a:ext>
            </a:extLst>
          </p:cNvPr>
          <p:cNvSpPr>
            <a:spLocks xmlns:a="http://schemas.openxmlformats.org/drawingml/2006/main" noGrp="1"/>
          </p:cNvSpPr>
          <p:nvPr/>
        </p:nvSpPr>
        <p:spPr>
          <a:xfrm xmlns:a="http://schemas.openxmlformats.org/drawingml/2006/main">
            <a:off x="609600" y="6076950"/>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1">
                <a:solidFill>
                  <a:srgbClr val="222222"/>
                </a:solidFill>
                <a:latin typeface="Inter"/>
                <a:ea typeface="Inter"/>
                <a:cs typeface="Inter"/>
              </a:defRPr>
            </a:defPPr>
            <a:lvl1pPr>
              <a:defRPr sz="1950" b="1">
                <a:solidFill>
                  <a:srgbClr val="222222"/>
                </a:solidFill>
                <a:latin typeface="Inter"/>
                <a:ea typeface="Inter"/>
                <a:cs typeface="Inter"/>
              </a:defRPr>
            </a:lvl1pPr>
            <a:lvl2pPr>
              <a:defRPr sz="1950" b="1">
                <a:solidFill>
                  <a:srgbClr val="222222"/>
                </a:solidFill>
                <a:latin typeface="Inter"/>
                <a:ea typeface="Inter"/>
                <a:cs typeface="Inter"/>
              </a:defRPr>
            </a:lvl2pPr>
            <a:lvl3pPr>
              <a:defRPr sz="1950" b="1">
                <a:solidFill>
                  <a:srgbClr val="222222"/>
                </a:solidFill>
                <a:latin typeface="Inter"/>
                <a:ea typeface="Inter"/>
                <a:cs typeface="Inter"/>
              </a:defRPr>
            </a:lvl3pPr>
            <a:lvl4pPr>
              <a:defRPr sz="1950" b="1">
                <a:solidFill>
                  <a:srgbClr val="222222"/>
                </a:solidFill>
                <a:latin typeface="Inter"/>
                <a:ea typeface="Inter"/>
                <a:cs typeface="Inter"/>
              </a:defRPr>
            </a:lvl4pPr>
            <a:lvl5pPr>
              <a:defRPr sz="1950" b="1">
                <a:solidFill>
                  <a:srgbClr val="222222"/>
                </a:solidFill>
                <a:latin typeface="Inter"/>
                <a:ea typeface="Inter"/>
                <a:cs typeface="Inter"/>
              </a:defRPr>
            </a:lvl5pPr>
            <a:lvl6pPr>
              <a:defRPr sz="1950" b="1">
                <a:solidFill>
                  <a:srgbClr val="222222"/>
                </a:solidFill>
                <a:latin typeface="Inter"/>
                <a:ea typeface="Inter"/>
                <a:cs typeface="Inter"/>
              </a:defRPr>
            </a:lvl6pPr>
            <a:lvl7pPr>
              <a:defRPr sz="1950" b="1">
                <a:solidFill>
                  <a:srgbClr val="222222"/>
                </a:solidFill>
                <a:latin typeface="Inter"/>
                <a:ea typeface="Inter"/>
                <a:cs typeface="Inter"/>
              </a:defRPr>
            </a:lvl7pPr>
            <a:lvl8pPr>
              <a:defRPr sz="1950" b="1">
                <a:solidFill>
                  <a:srgbClr val="222222"/>
                </a:solidFill>
                <a:latin typeface="Inter"/>
                <a:ea typeface="Inter"/>
                <a:cs typeface="Inter"/>
              </a:defRPr>
            </a:lvl8pPr>
            <a:lvl9pPr>
              <a:defRPr sz="1950" b="1">
                <a:solidFill>
                  <a:srgbClr val="222222"/>
                </a:solidFill>
                <a:latin typeface="Inter"/>
                <a:ea typeface="Inter"/>
                <a:cs typeface="Inter"/>
              </a:defRPr>
            </a:lvl9pPr>
          </a:lstStyle>
          <a:p xmlns:a="http://schemas.openxmlformats.org/drawingml/2006/main">
            <a:pPr>
              <a:defRPr sz="1950" b="1">
                <a:solidFill>
                  <a:srgbClr val="222222"/>
                </a:solidFill>
                <a:latin typeface="Inter"/>
                <a:ea typeface="Inter"/>
                <a:cs typeface="Inter"/>
              </a:defRPr>
            </a:pPr>
            <a:r>
              <a:rPr sz="1950" b="1">
                <a:solidFill>
                  <a:srgbClr val="222222"/>
                </a:solidFill>
                <a:latin typeface="Inter"/>
                <a:ea typeface="Inter"/>
                <a:cs typeface="Inter"/>
              </a:rPr>
              <a:t>The next improvement starts with evidence from consumers and operations.</a:t>
            </a:r>
          </a:p>
        </p:txBody>
      </p:sp>
      <p:sp>
        <p:nvSpPr>
          <p:cNvPr id="9" name="">
            <a:extLst xmlns:a="http://schemas.openxmlformats.org/drawingml/2006/main">
              <a:ext uri="{FF2B5EF4-FFF2-40B4-BE49-F238E27FC236}">
                <a16:creationId xmlns:a16="http://schemas.microsoft.com/office/drawing/2014/main" id="{4B1D9AB7-EE67-4304-82F3-DFD989FA3547}"/>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481699549"/>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B8999298-C861-41D1-AADC-28D1556926F6}"/>
              </a:ext>
            </a:extLst>
          </p:cNvPr>
          <p:cNvPicPr>
            <a:picLocks xmlns:a="http://schemas.openxmlformats.org/drawingml/2006/main" noChangeAspect="1"/>
          </p:cNvPicPr>
          <p:nvPr/>
        </p:nvPicPr>
        <p:blipFill>
          <a:blip xmlns:r="http://schemas.openxmlformats.org/officeDocument/2006/relationships" xmlns:a="http://schemas.openxmlformats.org/drawingml/2006/main" r:embed="R64d8f72f6f43499a"/>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322C44F-8380-4B87-80D4-1995DBB6F031}"/>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28</a:t>
            </a:r>
          </a:p>
        </p:txBody>
      </p:sp>
      <p:sp>
        <p:nvSpPr>
          <p:cNvPr id="3" name="">
            <a:extLst xmlns:a="http://schemas.openxmlformats.org/drawingml/2006/main">
              <a:ext uri="{FF2B5EF4-FFF2-40B4-BE49-F238E27FC236}">
                <a16:creationId xmlns:a16="http://schemas.microsoft.com/office/drawing/2014/main" id="{A48BDBAB-9060-4589-8F9B-62DA2F7C50C2}"/>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A first working cycle</a:t>
            </a:r>
          </a:p>
        </p:txBody>
      </p:sp>
      <p:sp>
        <p:nvSpPr>
          <p:cNvPr id="4" name="">
            <a:extLst xmlns:a="http://schemas.openxmlformats.org/drawingml/2006/main">
              <a:ext uri="{FF2B5EF4-FFF2-40B4-BE49-F238E27FC236}">
                <a16:creationId xmlns:a16="http://schemas.microsoft.com/office/drawing/2014/main" id="{3BDD6806-1A1A-42C4-AA6F-BDAEDC658362}"/>
              </a:ext>
            </a:extLst>
          </p:cNvPr>
          <p:cNvSpPr>
            <a:spLocks xmlns:a="http://schemas.openxmlformats.org/drawingml/2006/main" noGrp="1"/>
          </p:cNvSpPr>
          <p:nvPr/>
        </p:nvSpPr>
        <p:spPr>
          <a:xfrm xmlns:a="http://schemas.openxmlformats.org/drawingml/2006/main">
            <a:off x="609600" y="2228850"/>
            <a:ext cx="674370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0">
                <a:solidFill>
                  <a:srgbClr val="444444"/>
                </a:solidFill>
                <a:latin typeface="Inter"/>
                <a:ea typeface="Inter"/>
                <a:cs typeface="Inter"/>
              </a:defRPr>
            </a:defPPr>
            <a:lvl1pPr>
              <a:defRPr sz="2025" b="0">
                <a:solidFill>
                  <a:srgbClr val="444444"/>
                </a:solidFill>
                <a:latin typeface="Inter"/>
                <a:ea typeface="Inter"/>
                <a:cs typeface="Inter"/>
              </a:defRPr>
            </a:lvl1pPr>
            <a:lvl2pPr>
              <a:defRPr sz="2025" b="0">
                <a:solidFill>
                  <a:srgbClr val="444444"/>
                </a:solidFill>
                <a:latin typeface="Inter"/>
                <a:ea typeface="Inter"/>
                <a:cs typeface="Inter"/>
              </a:defRPr>
            </a:lvl2pPr>
            <a:lvl3pPr>
              <a:defRPr sz="2025" b="0">
                <a:solidFill>
                  <a:srgbClr val="444444"/>
                </a:solidFill>
                <a:latin typeface="Inter"/>
                <a:ea typeface="Inter"/>
                <a:cs typeface="Inter"/>
              </a:defRPr>
            </a:lvl3pPr>
            <a:lvl4pPr>
              <a:defRPr sz="2025" b="0">
                <a:solidFill>
                  <a:srgbClr val="444444"/>
                </a:solidFill>
                <a:latin typeface="Inter"/>
                <a:ea typeface="Inter"/>
                <a:cs typeface="Inter"/>
              </a:defRPr>
            </a:lvl4pPr>
            <a:lvl5pPr>
              <a:defRPr sz="2025" b="0">
                <a:solidFill>
                  <a:srgbClr val="444444"/>
                </a:solidFill>
                <a:latin typeface="Inter"/>
                <a:ea typeface="Inter"/>
                <a:cs typeface="Inter"/>
              </a:defRPr>
            </a:lvl5pPr>
            <a:lvl6pPr>
              <a:defRPr sz="2025" b="0">
                <a:solidFill>
                  <a:srgbClr val="444444"/>
                </a:solidFill>
                <a:latin typeface="Inter"/>
                <a:ea typeface="Inter"/>
                <a:cs typeface="Inter"/>
              </a:defRPr>
            </a:lvl6pPr>
            <a:lvl7pPr>
              <a:defRPr sz="2025" b="0">
                <a:solidFill>
                  <a:srgbClr val="444444"/>
                </a:solidFill>
                <a:latin typeface="Inter"/>
                <a:ea typeface="Inter"/>
                <a:cs typeface="Inter"/>
              </a:defRPr>
            </a:lvl7pPr>
            <a:lvl8pPr>
              <a:defRPr sz="2025" b="0">
                <a:solidFill>
                  <a:srgbClr val="444444"/>
                </a:solidFill>
                <a:latin typeface="Inter"/>
                <a:ea typeface="Inter"/>
                <a:cs typeface="Inter"/>
              </a:defRPr>
            </a:lvl8pPr>
            <a:lvl9pPr>
              <a:defRPr sz="2025" b="0">
                <a:solidFill>
                  <a:srgbClr val="444444"/>
                </a:solidFill>
                <a:latin typeface="Inter"/>
                <a:ea typeface="Inter"/>
                <a:cs typeface="Inter"/>
              </a:defRPr>
            </a:lvl9pPr>
          </a:lstStyle>
          <a:p xmlns:a="http://schemas.openxmlformats.org/drawingml/2006/main">
            <a:pPr marL="279400" indent="-203200">
              <a:spcAft>
                <a:spcPts val="1600"/>
              </a:spcAft>
              <a:buAutoNum type="arabicPeriod" startAt="1"/>
              <a:defRPr sz="2025" b="0">
                <a:solidFill>
                  <a:srgbClr val="444444"/>
                </a:solidFill>
                <a:latin typeface="Inter"/>
                <a:ea typeface="Inter"/>
                <a:cs typeface="Inter"/>
              </a:defRPr>
            </a:pPr>
            <a:r>
              <a:t>Agree one API product, a consumer journey and an accountable owner.</a:t>
            </a:r>
          </a:p>
          <a:p xmlns:a="http://schemas.openxmlformats.org/drawingml/2006/main">
            <a:pPr marL="279400" indent="-203200">
              <a:spcAft>
                <a:spcPts val="1600"/>
              </a:spcAft>
              <a:buAutoNum type="arabicPeriod"/>
              <a:defRPr sz="2025" b="0">
                <a:solidFill>
                  <a:srgbClr val="444444"/>
                </a:solidFill>
                <a:latin typeface="Inter"/>
                <a:ea typeface="Inter"/>
                <a:cs typeface="Inter"/>
              </a:defRPr>
            </a:pPr>
            <a:r>
              <a:t>Record the architecture choices and review one contract.</a:t>
            </a:r>
          </a:p>
          <a:p xmlns:a="http://schemas.openxmlformats.org/drawingml/2006/main">
            <a:pPr marL="279400" indent="-203200">
              <a:spcAft>
                <a:spcPts val="1600"/>
              </a:spcAft>
              <a:buAutoNum type="arabicPeriod"/>
              <a:defRPr sz="2025" b="0">
                <a:solidFill>
                  <a:srgbClr val="444444"/>
                </a:solidFill>
                <a:latin typeface="Inter"/>
                <a:ea typeface="Inter"/>
                <a:cs typeface="Inter"/>
              </a:defRPr>
            </a:pPr>
            <a:r>
              <a:t>Build one path with AI assistance and meaningful tests.</a:t>
            </a:r>
          </a:p>
          <a:p xmlns:a="http://schemas.openxmlformats.org/drawingml/2006/main">
            <a:pPr marL="279400" indent="-203200">
              <a:spcAft>
                <a:spcPts val="1600"/>
              </a:spcAft>
              <a:buAutoNum type="arabicPeriod"/>
              <a:defRPr sz="2025" b="0">
                <a:solidFill>
                  <a:srgbClr val="444444"/>
                </a:solidFill>
                <a:latin typeface="Inter"/>
                <a:ea typeface="Inter"/>
                <a:cs typeface="Inter"/>
              </a:defRPr>
            </a:pPr>
            <a:r>
              <a:t>Lint, audit and share findings before the next release decision.</a:t>
            </a:r>
          </a:p>
        </p:txBody>
      </p:sp>
      <p:sp>
        <p:nvSpPr>
          <p:cNvPr id="5" name="">
            <a:extLst xmlns:a="http://schemas.openxmlformats.org/drawingml/2006/main">
              <a:ext uri="{FF2B5EF4-FFF2-40B4-BE49-F238E27FC236}">
                <a16:creationId xmlns:a16="http://schemas.microsoft.com/office/drawing/2014/main" id="{922A6392-A80C-42E0-970D-11D018B15730}"/>
              </a:ext>
            </a:extLst>
          </p:cNvPr>
          <p:cNvSpPr>
            <a:spLocks xmlns:a="http://schemas.openxmlformats.org/drawingml/2006/main" noGrp="1"/>
          </p:cNvSpPr>
          <p:nvPr/>
        </p:nvSpPr>
        <p:spPr>
          <a:xfrm xmlns:a="http://schemas.openxmlformats.org/drawingml/2006/main">
            <a:off x="7953375" y="2171700"/>
            <a:ext cx="3619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1">
                <a:solidFill>
                  <a:srgbClr val="222222"/>
                </a:solidFill>
                <a:latin typeface="Inter"/>
                <a:ea typeface="Inter"/>
                <a:cs typeface="Inter"/>
              </a:defRPr>
            </a:defPPr>
            <a:lvl1pPr>
              <a:defRPr sz="2175" b="1">
                <a:solidFill>
                  <a:srgbClr val="222222"/>
                </a:solidFill>
                <a:latin typeface="Inter"/>
                <a:ea typeface="Inter"/>
                <a:cs typeface="Inter"/>
              </a:defRPr>
            </a:lvl1pPr>
            <a:lvl2pPr>
              <a:defRPr sz="2175" b="1">
                <a:solidFill>
                  <a:srgbClr val="222222"/>
                </a:solidFill>
                <a:latin typeface="Inter"/>
                <a:ea typeface="Inter"/>
                <a:cs typeface="Inter"/>
              </a:defRPr>
            </a:lvl2pPr>
            <a:lvl3pPr>
              <a:defRPr sz="2175" b="1">
                <a:solidFill>
                  <a:srgbClr val="222222"/>
                </a:solidFill>
                <a:latin typeface="Inter"/>
                <a:ea typeface="Inter"/>
                <a:cs typeface="Inter"/>
              </a:defRPr>
            </a:lvl3pPr>
            <a:lvl4pPr>
              <a:defRPr sz="2175" b="1">
                <a:solidFill>
                  <a:srgbClr val="222222"/>
                </a:solidFill>
                <a:latin typeface="Inter"/>
                <a:ea typeface="Inter"/>
                <a:cs typeface="Inter"/>
              </a:defRPr>
            </a:lvl4pPr>
            <a:lvl5pPr>
              <a:defRPr sz="2175" b="1">
                <a:solidFill>
                  <a:srgbClr val="222222"/>
                </a:solidFill>
                <a:latin typeface="Inter"/>
                <a:ea typeface="Inter"/>
                <a:cs typeface="Inter"/>
              </a:defRPr>
            </a:lvl5pPr>
            <a:lvl6pPr>
              <a:defRPr sz="2175" b="1">
                <a:solidFill>
                  <a:srgbClr val="222222"/>
                </a:solidFill>
                <a:latin typeface="Inter"/>
                <a:ea typeface="Inter"/>
                <a:cs typeface="Inter"/>
              </a:defRPr>
            </a:lvl6pPr>
            <a:lvl7pPr>
              <a:defRPr sz="2175" b="1">
                <a:solidFill>
                  <a:srgbClr val="222222"/>
                </a:solidFill>
                <a:latin typeface="Inter"/>
                <a:ea typeface="Inter"/>
                <a:cs typeface="Inter"/>
              </a:defRPr>
            </a:lvl7pPr>
            <a:lvl8pPr>
              <a:defRPr sz="2175" b="1">
                <a:solidFill>
                  <a:srgbClr val="222222"/>
                </a:solidFill>
                <a:latin typeface="Inter"/>
                <a:ea typeface="Inter"/>
                <a:cs typeface="Inter"/>
              </a:defRPr>
            </a:lvl8pPr>
            <a:lvl9pPr>
              <a:defRPr sz="2175" b="1">
                <a:solidFill>
                  <a:srgbClr val="222222"/>
                </a:solidFill>
                <a:latin typeface="Inter"/>
                <a:ea typeface="Inter"/>
                <a:cs typeface="Inter"/>
              </a:defRPr>
            </a:lvl9pPr>
          </a:lstStyle>
          <a:p xmlns:a="http://schemas.openxmlformats.org/drawingml/2006/main">
            <a:pPr>
              <a:defRPr sz="2175" b="1">
                <a:solidFill>
                  <a:srgbClr val="222222"/>
                </a:solidFill>
                <a:latin typeface="Inter"/>
                <a:ea typeface="Inter"/>
                <a:cs typeface="Inter"/>
              </a:defRPr>
            </a:pPr>
            <a:r>
              <a:rPr sz="2175" b="1">
                <a:solidFill>
                  <a:srgbClr val="222222"/>
                </a:solidFill>
                <a:latin typeface="Inter"/>
                <a:ea typeface="Inter"/>
                <a:cs typeface="Inter"/>
              </a:rPr>
              <a:t>Method and project resources</a:t>
            </a:r>
          </a:p>
        </p:txBody>
      </p:sp>
      <p:sp>
        <p:nvSpPr>
          <p:cNvPr id="6" name="">
            <a:extLst xmlns:a="http://schemas.openxmlformats.org/drawingml/2006/main">
              <a:ext uri="{FF2B5EF4-FFF2-40B4-BE49-F238E27FC236}">
                <a16:creationId xmlns:a16="http://schemas.microsoft.com/office/drawing/2014/main" id="{1A2D872E-5312-4E76-B4EA-C5E68E12DA6E}"/>
              </a:ext>
            </a:extLst>
          </p:cNvPr>
          <p:cNvSpPr>
            <a:spLocks xmlns:a="http://schemas.openxmlformats.org/drawingml/2006/main" noGrp="1"/>
          </p:cNvSpPr>
          <p:nvPr/>
        </p:nvSpPr>
        <p:spPr>
          <a:xfrm xmlns:a="http://schemas.openxmlformats.org/drawingml/2006/main">
            <a:off x="7953375" y="3048000"/>
            <a:ext cx="3619500" cy="2133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444444"/>
                </a:solidFill>
                <a:latin typeface="Inter"/>
                <a:ea typeface="Inter"/>
                <a:cs typeface="Inter"/>
              </a:defRPr>
            </a:defPPr>
            <a:lvl1pPr>
              <a:defRPr sz="1725" b="0">
                <a:solidFill>
                  <a:srgbClr val="444444"/>
                </a:solidFill>
                <a:latin typeface="Inter"/>
                <a:ea typeface="Inter"/>
                <a:cs typeface="Inter"/>
              </a:defRPr>
            </a:lvl1pPr>
            <a:lvl2pPr>
              <a:defRPr sz="1725" b="0">
                <a:solidFill>
                  <a:srgbClr val="444444"/>
                </a:solidFill>
                <a:latin typeface="Inter"/>
                <a:ea typeface="Inter"/>
                <a:cs typeface="Inter"/>
              </a:defRPr>
            </a:lvl2pPr>
            <a:lvl3pPr>
              <a:defRPr sz="1725" b="0">
                <a:solidFill>
                  <a:srgbClr val="444444"/>
                </a:solidFill>
                <a:latin typeface="Inter"/>
                <a:ea typeface="Inter"/>
                <a:cs typeface="Inter"/>
              </a:defRPr>
            </a:lvl3pPr>
            <a:lvl4pPr>
              <a:defRPr sz="1725" b="0">
                <a:solidFill>
                  <a:srgbClr val="444444"/>
                </a:solidFill>
                <a:latin typeface="Inter"/>
                <a:ea typeface="Inter"/>
                <a:cs typeface="Inter"/>
              </a:defRPr>
            </a:lvl4pPr>
            <a:lvl5pPr>
              <a:defRPr sz="1725" b="0">
                <a:solidFill>
                  <a:srgbClr val="444444"/>
                </a:solidFill>
                <a:latin typeface="Inter"/>
                <a:ea typeface="Inter"/>
                <a:cs typeface="Inter"/>
              </a:defRPr>
            </a:lvl5pPr>
            <a:lvl6pPr>
              <a:defRPr sz="1725" b="0">
                <a:solidFill>
                  <a:srgbClr val="444444"/>
                </a:solidFill>
                <a:latin typeface="Inter"/>
                <a:ea typeface="Inter"/>
                <a:cs typeface="Inter"/>
              </a:defRPr>
            </a:lvl6pPr>
            <a:lvl7pPr>
              <a:defRPr sz="1725" b="0">
                <a:solidFill>
                  <a:srgbClr val="444444"/>
                </a:solidFill>
                <a:latin typeface="Inter"/>
                <a:ea typeface="Inter"/>
                <a:cs typeface="Inter"/>
              </a:defRPr>
            </a:lvl7pPr>
            <a:lvl8pPr>
              <a:defRPr sz="1725" b="0">
                <a:solidFill>
                  <a:srgbClr val="444444"/>
                </a:solidFill>
                <a:latin typeface="Inter"/>
                <a:ea typeface="Inter"/>
                <a:cs typeface="Inter"/>
              </a:defRPr>
            </a:lvl8pPr>
            <a:lvl9pPr>
              <a:defRPr sz="1725" b="0">
                <a:solidFill>
                  <a:srgbClr val="444444"/>
                </a:solidFill>
                <a:latin typeface="Inter"/>
                <a:ea typeface="Inter"/>
                <a:cs typeface="Inter"/>
              </a:defRPr>
            </a:lvl9pPr>
          </a:lstStyle>
          <a:p xmlns:a="http://schemas.openxmlformats.org/drawingml/2006/main">
            <a:pPr marL="228600" indent="-152400">
              <a:spcAft>
                <a:spcPts val="1600"/>
              </a:spcAft>
              <a:buChar char="•"/>
              <a:defRPr sz="1725" b="0">
                <a:solidFill>
                  <a:srgbClr val="444444"/>
                </a:solidFill>
                <a:latin typeface="Inter"/>
                <a:ea typeface="Inter"/>
                <a:cs typeface="Inter"/>
              </a:defRPr>
            </a:pPr>
            <a:r>
              <a:t>apiopscycles.com</a:t>
            </a:r>
          </a:p>
          <a:p xmlns:a="http://schemas.openxmlformats.org/drawingml/2006/main">
            <a:pPr marL="228600" indent="-152400">
              <a:spcAft>
                <a:spcPts val="1600"/>
              </a:spcAft>
              <a:buChar char="•"/>
              <a:defRPr sz="1725" b="0">
                <a:solidFill>
                  <a:srgbClr val="444444"/>
                </a:solidFill>
                <a:latin typeface="Inter"/>
                <a:ea typeface="Inter"/>
                <a:cs typeface="Inter"/>
              </a:defRPr>
            </a:pPr>
            <a:r>
              <a:t>apiops-cycles-method-data</a:t>
            </a:r>
          </a:p>
          <a:p xmlns:a="http://schemas.openxmlformats.org/drawingml/2006/main">
            <a:pPr marL="228600" indent="-152400">
              <a:spcAft>
                <a:spcPts val="1600"/>
              </a:spcAft>
              <a:buChar char="•"/>
              <a:defRPr sz="1725" b="0">
                <a:solidFill>
                  <a:srgbClr val="444444"/>
                </a:solidFill>
                <a:latin typeface="Inter"/>
                <a:ea typeface="Inter"/>
                <a:cs typeface="Inter"/>
              </a:defRPr>
            </a:pPr>
            <a:r>
              <a:t>create-apiops</a:t>
            </a:r>
          </a:p>
          <a:p xmlns:a="http://schemas.openxmlformats.org/drawingml/2006/main">
            <a:pPr marL="228600" indent="-152400">
              <a:spcAft>
                <a:spcPts val="1600"/>
              </a:spcAft>
              <a:buChar char="•"/>
              <a:defRPr sz="1725" b="0">
                <a:solidFill>
                  <a:srgbClr val="444444"/>
                </a:solidFill>
                <a:latin typeface="Inter"/>
                <a:ea typeface="Inter"/>
                <a:cs typeface="Inter"/>
              </a:defRPr>
            </a:pPr>
            <a:r>
              <a:t>CanvasCreator</a:t>
            </a:r>
          </a:p>
        </p:txBody>
      </p:sp>
      <p:sp>
        <p:nvSpPr>
          <p:cNvPr id="7" name="">
            <a:extLst xmlns:a="http://schemas.openxmlformats.org/drawingml/2006/main">
              <a:ext uri="{FF2B5EF4-FFF2-40B4-BE49-F238E27FC236}">
                <a16:creationId xmlns:a16="http://schemas.microsoft.com/office/drawing/2014/main" id="{7801FEB8-0D14-42E1-A5B2-D3A751984E99}"/>
              </a:ext>
            </a:extLst>
          </p:cNvPr>
          <p:cNvSpPr>
            <a:spLocks xmlns:a="http://schemas.openxmlformats.org/drawingml/2006/main" noGrp="1"/>
          </p:cNvSpPr>
          <p:nvPr/>
        </p:nvSpPr>
        <p:spPr>
          <a:xfrm xmlns:a="http://schemas.openxmlformats.org/drawingml/2006/main">
            <a:off x="609600" y="6115050"/>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425" b="0">
                <a:solidFill>
                  <a:srgbClr val="666666"/>
                </a:solidFill>
                <a:latin typeface="Inter"/>
                <a:ea typeface="Inter"/>
                <a:cs typeface="Inter"/>
              </a:defRPr>
            </a:defPPr>
            <a:lvl1pPr>
              <a:defRPr sz="1425" b="0">
                <a:solidFill>
                  <a:srgbClr val="666666"/>
                </a:solidFill>
                <a:latin typeface="Inter"/>
                <a:ea typeface="Inter"/>
                <a:cs typeface="Inter"/>
              </a:defRPr>
            </a:lvl1pPr>
            <a:lvl2pPr>
              <a:defRPr sz="1425" b="0">
                <a:solidFill>
                  <a:srgbClr val="666666"/>
                </a:solidFill>
                <a:latin typeface="Inter"/>
                <a:ea typeface="Inter"/>
                <a:cs typeface="Inter"/>
              </a:defRPr>
            </a:lvl2pPr>
            <a:lvl3pPr>
              <a:defRPr sz="1425" b="0">
                <a:solidFill>
                  <a:srgbClr val="666666"/>
                </a:solidFill>
                <a:latin typeface="Inter"/>
                <a:ea typeface="Inter"/>
                <a:cs typeface="Inter"/>
              </a:defRPr>
            </a:lvl3pPr>
            <a:lvl4pPr>
              <a:defRPr sz="1425" b="0">
                <a:solidFill>
                  <a:srgbClr val="666666"/>
                </a:solidFill>
                <a:latin typeface="Inter"/>
                <a:ea typeface="Inter"/>
                <a:cs typeface="Inter"/>
              </a:defRPr>
            </a:lvl4pPr>
            <a:lvl5pPr>
              <a:defRPr sz="1425" b="0">
                <a:solidFill>
                  <a:srgbClr val="666666"/>
                </a:solidFill>
                <a:latin typeface="Inter"/>
                <a:ea typeface="Inter"/>
                <a:cs typeface="Inter"/>
              </a:defRPr>
            </a:lvl5pPr>
            <a:lvl6pPr>
              <a:defRPr sz="1425" b="0">
                <a:solidFill>
                  <a:srgbClr val="666666"/>
                </a:solidFill>
                <a:latin typeface="Inter"/>
                <a:ea typeface="Inter"/>
                <a:cs typeface="Inter"/>
              </a:defRPr>
            </a:lvl6pPr>
            <a:lvl7pPr>
              <a:defRPr sz="1425" b="0">
                <a:solidFill>
                  <a:srgbClr val="666666"/>
                </a:solidFill>
                <a:latin typeface="Inter"/>
                <a:ea typeface="Inter"/>
                <a:cs typeface="Inter"/>
              </a:defRPr>
            </a:lvl7pPr>
            <a:lvl8pPr>
              <a:defRPr sz="1425" b="0">
                <a:solidFill>
                  <a:srgbClr val="666666"/>
                </a:solidFill>
                <a:latin typeface="Inter"/>
                <a:ea typeface="Inter"/>
                <a:cs typeface="Inter"/>
              </a:defRPr>
            </a:lvl8pPr>
            <a:lvl9pPr>
              <a:defRPr sz="1425" b="0">
                <a:solidFill>
                  <a:srgbClr val="666666"/>
                </a:solidFill>
                <a:latin typeface="Inter"/>
                <a:ea typeface="Inter"/>
                <a:cs typeface="Inter"/>
              </a:defRPr>
            </a:lvl9pPr>
          </a:lstStyle>
          <a:p xmlns:a="http://schemas.openxmlformats.org/drawingml/2006/main">
            <a:pPr>
              <a:defRPr sz="1425" b="0">
                <a:solidFill>
                  <a:srgbClr val="666666"/>
                </a:solidFill>
                <a:latin typeface="Inter"/>
                <a:ea typeface="Inter"/>
                <a:cs typeface="Inter"/>
              </a:defRPr>
            </a:pPr>
            <a:r>
              <a:rPr sz="1425" b="0">
                <a:solidFill>
                  <a:srgbClr val="666666"/>
                </a:solidFill>
                <a:latin typeface="Inter"/>
                <a:ea typeface="Inter"/>
                <a:cs typeface="Inter"/>
              </a:rPr>
              <a:t>Local reference versions checked: method-data 4.2.1 and create-apiops 1.1.4. 3 November 2026.</a:t>
            </a:r>
          </a:p>
        </p:txBody>
      </p:sp>
      <p:sp>
        <p:nvSpPr>
          <p:cNvPr id="8" name="">
            <a:extLst xmlns:a="http://schemas.openxmlformats.org/drawingml/2006/main">
              <a:ext uri="{FF2B5EF4-FFF2-40B4-BE49-F238E27FC236}">
                <a16:creationId xmlns:a16="http://schemas.microsoft.com/office/drawing/2014/main" id="{57ED61E9-79BD-4E90-9CD1-803CDD49BEC6}"/>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45842965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Inter"/>
        <a:ea typeface=""/>
        <a:cs typeface=""/>
      </a:majorFont>
      <a:minorFont>
        <a:latin typeface="Inter"/>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2026-11-04T12:54:36.4080000Z</dcterms:created>
  <dcterms:modified xsi:type="dcterms:W3CDTF">2026-11-04T12:54:36.4080000Z</dcterms:modified>
</coreProperties>
</file>